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1"/>
    <p:sldMasterId id="2147483825" r:id="rId2"/>
    <p:sldMasterId id="2147483837" r:id="rId3"/>
    <p:sldMasterId id="2147483849" r:id="rId4"/>
    <p:sldMasterId id="2147483861" r:id="rId5"/>
    <p:sldMasterId id="2147483873" r:id="rId6"/>
    <p:sldMasterId id="2147483885" r:id="rId7"/>
    <p:sldMasterId id="2147483897" r:id="rId8"/>
  </p:sldMasterIdLst>
  <p:notesMasterIdLst>
    <p:notesMasterId r:id="rId67"/>
  </p:notesMasterIdLst>
  <p:handoutMasterIdLst>
    <p:handoutMasterId r:id="rId68"/>
  </p:handoutMasterIdLst>
  <p:sldIdLst>
    <p:sldId id="362" r:id="rId9"/>
    <p:sldId id="393" r:id="rId10"/>
    <p:sldId id="260" r:id="rId11"/>
    <p:sldId id="365" r:id="rId12"/>
    <p:sldId id="367" r:id="rId13"/>
    <p:sldId id="368" r:id="rId14"/>
    <p:sldId id="364" r:id="rId15"/>
    <p:sldId id="321" r:id="rId16"/>
    <p:sldId id="322" r:id="rId17"/>
    <p:sldId id="323" r:id="rId18"/>
    <p:sldId id="369" r:id="rId19"/>
    <p:sldId id="384" r:id="rId20"/>
    <p:sldId id="383" r:id="rId21"/>
    <p:sldId id="389" r:id="rId22"/>
    <p:sldId id="385" r:id="rId23"/>
    <p:sldId id="388" r:id="rId24"/>
    <p:sldId id="372" r:id="rId25"/>
    <p:sldId id="370" r:id="rId26"/>
    <p:sldId id="324" r:id="rId27"/>
    <p:sldId id="373" r:id="rId28"/>
    <p:sldId id="327" r:id="rId29"/>
    <p:sldId id="328" r:id="rId30"/>
    <p:sldId id="329" r:id="rId31"/>
    <p:sldId id="330" r:id="rId32"/>
    <p:sldId id="331" r:id="rId33"/>
    <p:sldId id="333" r:id="rId34"/>
    <p:sldId id="390" r:id="rId35"/>
    <p:sldId id="334" r:id="rId36"/>
    <p:sldId id="391" r:id="rId37"/>
    <p:sldId id="375" r:id="rId38"/>
    <p:sldId id="387" r:id="rId39"/>
    <p:sldId id="377" r:id="rId40"/>
    <p:sldId id="378" r:id="rId41"/>
    <p:sldId id="379" r:id="rId42"/>
    <p:sldId id="380" r:id="rId43"/>
    <p:sldId id="381" r:id="rId44"/>
    <p:sldId id="382" r:id="rId45"/>
    <p:sldId id="338" r:id="rId46"/>
    <p:sldId id="342" r:id="rId47"/>
    <p:sldId id="343" r:id="rId48"/>
    <p:sldId id="344" r:id="rId49"/>
    <p:sldId id="345" r:id="rId50"/>
    <p:sldId id="392" r:id="rId51"/>
    <p:sldId id="386" r:id="rId52"/>
    <p:sldId id="394" r:id="rId53"/>
    <p:sldId id="346" r:id="rId54"/>
    <p:sldId id="347" r:id="rId55"/>
    <p:sldId id="348" r:id="rId56"/>
    <p:sldId id="350" r:id="rId57"/>
    <p:sldId id="352" r:id="rId58"/>
    <p:sldId id="353" r:id="rId59"/>
    <p:sldId id="354" r:id="rId60"/>
    <p:sldId id="356" r:id="rId61"/>
    <p:sldId id="357" r:id="rId62"/>
    <p:sldId id="358" r:id="rId63"/>
    <p:sldId id="359" r:id="rId64"/>
    <p:sldId id="360" r:id="rId65"/>
    <p:sldId id="361" r:id="rId66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8DB"/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5" autoAdjust="0"/>
    <p:restoredTop sz="90929"/>
  </p:normalViewPr>
  <p:slideViewPr>
    <p:cSldViewPr>
      <p:cViewPr>
        <p:scale>
          <a:sx n="50" d="100"/>
          <a:sy n="50" d="100"/>
        </p:scale>
        <p:origin x="-1200" y="-456"/>
      </p:cViewPr>
      <p:guideLst>
        <p:guide orient="horz" pos="720"/>
        <p:guide orient="horz" pos="249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312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01F03A0-BFB0-4CBF-B6BB-43B52CD67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3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AC17807D-2AA7-49C0-A5BC-BA5E8FE5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3270AAA-5FA0-416C-8E99-A674C8395084}" type="slidenum">
              <a:rPr kumimoji="0" lang="en-US" altLang="en-US" sz="1200" smtClean="0">
                <a:latin typeface="Times New Roman" pitchFamily="18" charset="0"/>
              </a:rPr>
              <a:pPr/>
              <a:t>3</a:t>
            </a:fld>
            <a:endParaRPr kumimoji="0"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04B86F-07AD-4F2B-BD1A-A32681896FCB}" type="slidenum">
              <a:rPr kumimoji="0" lang="en-US" altLang="en-US" sz="1200" smtClean="0">
                <a:latin typeface="Times New Roman" pitchFamily="18" charset="0"/>
              </a:rPr>
              <a:pPr/>
              <a:t>7</a:t>
            </a:fld>
            <a:endParaRPr kumimoji="0" lang="en-US" altLang="en-US" sz="1200" dirty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915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669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1338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249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3107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545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5920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2205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999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219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657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583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5901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7519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8542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84104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8643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7275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4407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33864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5498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9420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5737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82348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81860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1144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25657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77188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0147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92415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327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5163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006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36328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5121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0664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57213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0202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01845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29455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04357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6796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49367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18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26378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65689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6269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1170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25811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943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2081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62044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76736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8493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112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10777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94918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12579"/>
      </p:ext>
    </p:extLst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52179"/>
      </p:ext>
    </p:extLst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21151"/>
      </p:ext>
    </p:extLst>
  </p:cSld>
  <p:clrMapOvr>
    <a:masterClrMapping/>
  </p:clrMapOvr>
  <p:transition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556"/>
      </p:ext>
    </p:extLst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50787"/>
      </p:ext>
    </p:extLst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24829"/>
      </p:ext>
    </p:extLst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0E20-88CA-49E3-8E6D-7DFA70C3B9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25209"/>
      </p:ext>
    </p:extLst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C17F-548D-455E-873E-2191913379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7302"/>
      </p:ext>
    </p:extLst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E0328-0B4B-4684-B985-291A70114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2482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2366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96258-B90C-4E14-ADAC-3B7C38C3D2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15879"/>
      </p:ext>
    </p:extLst>
  </p:cSld>
  <p:clrMapOvr>
    <a:masterClrMapping/>
  </p:clrMapOvr>
  <p:transition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C25FE-05D7-4B02-AB5A-D5F70ABF46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84720"/>
      </p:ext>
    </p:extLst>
  </p:cSld>
  <p:clrMapOvr>
    <a:masterClrMapping/>
  </p:clrMapOvr>
  <p:transition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20D4C-E1E6-48BE-B6E8-86FDFBA9C8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83440"/>
      </p:ext>
    </p:extLst>
  </p:cSld>
  <p:clrMapOvr>
    <a:masterClrMapping/>
  </p:clrMapOvr>
  <p:transition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0703-10DD-48D9-B00F-AD0C377F2A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2411"/>
      </p:ext>
    </p:extLst>
  </p:cSld>
  <p:clrMapOvr>
    <a:masterClrMapping/>
  </p:clrMapOvr>
  <p:transition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73450"/>
      </p:ext>
    </p:extLst>
  </p:cSld>
  <p:clrMapOvr>
    <a:masterClrMapping/>
  </p:clrMapOvr>
  <p:transition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05941"/>
      </p:ext>
    </p:extLst>
  </p:cSld>
  <p:clrMapOvr>
    <a:masterClrMapping/>
  </p:clrMapOvr>
  <p:transition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47B5B-8BD0-435C-B417-1F243547B7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415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1A9F-B739-4DF3-B702-6C6DE5D177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0377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98877F-A886-48BC-8CAA-6C8959DED633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38A4A-DA3D-4A34-9C75-784553D54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3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FC25-D1AC-4E88-8963-A285937BD65B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0AB8-A335-448A-994D-F65ABB5C9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0DBA-C858-48A0-BE32-B16849804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33271"/>
      </p:ext>
    </p:extLst>
  </p:cSld>
  <p:clrMapOvr>
    <a:masterClrMapping/>
  </p:clrMapOvr>
  <p:transition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D255E-BC98-48DE-B28E-8AF7A998D56D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B78C8-8F4E-4EF2-8E65-134CF1554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2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D9780-3E0C-4C3D-9173-0A2AA3E5F900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15B73-F255-4F84-BEB5-C6BA8C83CE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F2C27-B2A0-4960-A930-8154CA460BF9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20CFE-34FD-4AB8-9041-652B3DEC2C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7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C75B2-9198-460C-AC37-03C4518D785B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36014-60A3-4697-87DF-28879B73D1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78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59C1A8-CEF7-492D-86A4-EC739611AA8E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34D03-A8A7-461C-A063-D9BB56520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80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86803D-4DE5-43EC-B513-3F980E951A2B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224C1-5CA7-4A5E-8180-9C098C2913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46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EA182E-86A6-4D19-91FC-D1603980B152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449D-322A-4E8A-A286-B1C9D9C63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47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6B285-5FC6-4556-A956-379CA200BD7B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C09FD-A7BD-4A05-8233-9DAC7FA76E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2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F288B-CDE2-4DD6-BDB8-CC9D1AAD7BA2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97AF-E8D2-4D2F-B60E-CF5E0CECD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4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0B7A-5E20-41A6-83B6-C5D15E1E57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2332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3.xml"/><Relationship Id="rId20" Type="http://schemas.openxmlformats.org/officeDocument/2006/relationships/slide" Target="../slides/slide1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9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5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 New Roman" pitchFamily="18" charset="0"/>
              </a:defRPr>
            </a:lvl1pPr>
          </a:lstStyle>
          <a:p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 algn="r"/>
            <a:fld id="{FE280827-A26E-4B37-B041-73A9F1EDFF41}" type="slidenum">
              <a:rPr kumimoji="0" lang="en-US" altLang="en-US" sz="1800">
                <a:solidFill>
                  <a:srgbClr val="000000"/>
                </a:solidFill>
              </a:rPr>
              <a:pPr algn="r"/>
              <a:t>‹#›</a:t>
            </a:fld>
            <a:endParaRPr kumimoji="0" lang="en-US" altLang="en-US" sz="1800">
              <a:solidFill>
                <a:srgbClr val="000000"/>
              </a:solidFill>
            </a:endParaRP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603500" y="88900"/>
            <a:ext cx="51419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6400" name="Picture 16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19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6" name="Text Box 22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400">
                <a:solidFill>
                  <a:srgbClr val="FFFFFF"/>
                </a:solidFill>
              </a:rPr>
              <a:t>Go to Section:</a:t>
            </a:r>
            <a:endParaRPr kumimoji="0"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178333-4B8E-40AC-A79F-ADB6E2BED3F1}" type="datetimeFigureOut">
              <a:rPr lang="en-US" smtClean="0"/>
              <a:pPr>
                <a:defRPr/>
              </a:pPr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378433-1059-438C-9FE2-5EEB61666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lencoe.mheducation.com/olcweb/cgi/pluginpop.cgi?it=swf::550::400::/sites/dl/free/0078695104/383933/Vis_Cell_Cycle.swf::Visualizing%20the%20Cell%20Cycle" TargetMode="Externa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hyperlink" Target="http://plaza.ufl.edu/alallen/pgl/modules/rio/stingarees/module/why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cZQkmooyPk&amp;index=8&amp;list=PLXwnjgs_UWpIQhMZ1YObcd338AHkQzPHW" TargetMode="External"/><Relationship Id="rId2" Type="http://schemas.openxmlformats.org/officeDocument/2006/relationships/hyperlink" Target="https://www.youtube.com/watch?v=AhgRhXl7w_g" TargetMode="External"/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8100"/>
            <a:ext cx="3276600" cy="8763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DO NOW: 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974848"/>
            <a:ext cx="56388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en-US" sz="2600" dirty="0" smtClean="0"/>
              <a:t>On </a:t>
            </a:r>
            <a:r>
              <a:rPr lang="en-US" altLang="en-US" sz="2600" dirty="0" smtClean="0"/>
              <a:t> a sheet of paper,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make a drawing of a cell that has the following dimensions: 5 cm x 5 cm x 5 cm. </a:t>
            </a:r>
            <a:r>
              <a:rPr lang="en-US" altLang="en-US" sz="2600" dirty="0" smtClean="0"/>
              <a:t>Draw </a:t>
            </a:r>
            <a:r>
              <a:rPr lang="en-US" altLang="en-US" sz="2600" dirty="0"/>
              <a:t>another cell about one half the size of your cell </a:t>
            </a:r>
            <a:r>
              <a:rPr lang="en-US" altLang="en-US" sz="2600" dirty="0" smtClean="0"/>
              <a:t>next to the first </a:t>
            </a:r>
            <a:r>
              <a:rPr lang="en-US" altLang="en-US" sz="2600" dirty="0" smtClean="0"/>
              <a:t>cell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as shown.</a:t>
            </a:r>
            <a:endParaRPr lang="en-US" alt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" y="933449"/>
            <a:ext cx="89535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None/>
            </a:pPr>
            <a:r>
              <a:rPr kumimoji="0" lang="en-US" altLang="en-US" sz="2800" dirty="0"/>
              <a:t>Materials move through cells by diffusion. </a:t>
            </a:r>
            <a:r>
              <a:rPr lang="en-US" altLang="en-US" sz="2800" dirty="0"/>
              <a:t>Oxygen and food </a:t>
            </a:r>
            <a:r>
              <a:rPr kumimoji="0" lang="en-US" altLang="en-US" sz="2800" dirty="0" smtClean="0"/>
              <a:t>move into cells, while waste products move out of cells. </a:t>
            </a:r>
            <a:r>
              <a:rPr kumimoji="0" lang="en-US" altLang="en-US" sz="2800" b="1" dirty="0"/>
              <a:t>How does the size of a cell affect how efficiently materials get to all parts of a cell</a:t>
            </a:r>
            <a:r>
              <a:rPr kumimoji="0" lang="en-US" altLang="en-US" sz="2800" b="1" dirty="0" smtClean="0"/>
              <a:t>?</a:t>
            </a:r>
            <a:endParaRPr kumimoji="0" lang="en-US" altLang="en-US" sz="2800" b="1" dirty="0"/>
          </a:p>
        </p:txBody>
      </p:sp>
      <p:sp>
        <p:nvSpPr>
          <p:cNvPr id="2" name="Cube 1"/>
          <p:cNvSpPr/>
          <p:nvPr/>
        </p:nvSpPr>
        <p:spPr>
          <a:xfrm>
            <a:off x="5943600" y="2974848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7467600" y="3352800"/>
            <a:ext cx="7620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227772"/>
            <a:ext cx="868680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en-US" sz="2600" dirty="0"/>
              <a:t>Compare both cells. 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en-US" sz="2600" dirty="0"/>
              <a:t>Draw an oxygen molecule in the center of each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534400" cy="32131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0070C0"/>
                </a:solidFill>
              </a:rPr>
              <a:t>Multicellular organisms </a:t>
            </a:r>
            <a:r>
              <a:rPr lang="en-US" altLang="en-US" dirty="0" smtClean="0"/>
              <a:t>depend on cell division for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Development from a fertilized cell</a:t>
            </a:r>
          </a:p>
          <a:p>
            <a:pPr lvl="1"/>
            <a:r>
              <a:rPr lang="en-US" altLang="en-US" dirty="0" smtClean="0"/>
              <a:t>Growth</a:t>
            </a:r>
          </a:p>
          <a:p>
            <a:pPr lvl="1"/>
            <a:r>
              <a:rPr lang="en-US" altLang="en-US" dirty="0" smtClean="0"/>
              <a:t>Repair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1125390" y="1807335"/>
            <a:ext cx="7970040" cy="4274408"/>
            <a:chOff x="781" y="1640"/>
            <a:chExt cx="3683" cy="1785"/>
          </a:xfrm>
        </p:grpSpPr>
        <p:grpSp>
          <p:nvGrpSpPr>
            <p:cNvPr id="14340" name="Group 5"/>
            <p:cNvGrpSpPr>
              <a:grpSpLocks/>
            </p:cNvGrpSpPr>
            <p:nvPr/>
          </p:nvGrpSpPr>
          <p:grpSpPr bwMode="auto">
            <a:xfrm>
              <a:off x="1152" y="1640"/>
              <a:ext cx="3312" cy="1681"/>
              <a:chOff x="1152" y="1640"/>
              <a:chExt cx="3312" cy="1681"/>
            </a:xfrm>
          </p:grpSpPr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3776" y="1640"/>
                <a:ext cx="3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20 µm</a:t>
                </a:r>
              </a:p>
            </p:txBody>
          </p:sp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2208" y="1640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200 µm</a:t>
                </a:r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1152" y="2768"/>
                <a:ext cx="1511" cy="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600" b="1" dirty="0"/>
                  <a:t>(b) Growth and development. </a:t>
                </a:r>
                <a:br>
                  <a:rPr lang="en-US" altLang="en-US" sz="1600" b="1" dirty="0"/>
                </a:br>
                <a:r>
                  <a:rPr lang="en-US" altLang="en-US" sz="1600" b="1" dirty="0"/>
                  <a:t>     </a:t>
                </a:r>
                <a:r>
                  <a:rPr lang="en-US" altLang="en-US" sz="1600" dirty="0"/>
                  <a:t>This micrograph shows a </a:t>
                </a:r>
                <a:br>
                  <a:rPr lang="en-US" altLang="en-US" sz="1600" dirty="0"/>
                </a:br>
                <a:r>
                  <a:rPr lang="en-US" altLang="en-US" sz="1600" dirty="0"/>
                  <a:t>     sand dollar embryo shortly </a:t>
                </a:r>
                <a:br>
                  <a:rPr lang="en-US" altLang="en-US" sz="1600" dirty="0"/>
                </a:br>
                <a:r>
                  <a:rPr lang="en-US" altLang="en-US" sz="1600" dirty="0"/>
                  <a:t>     after the fertilized egg divided, </a:t>
                </a:r>
                <a:br>
                  <a:rPr lang="en-US" altLang="en-US" sz="1600" dirty="0"/>
                </a:br>
                <a:r>
                  <a:rPr lang="en-US" altLang="en-US" sz="1600" dirty="0"/>
                  <a:t>     forming two cells (LM).</a:t>
                </a:r>
              </a:p>
            </p:txBody>
          </p:sp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2648" y="2774"/>
                <a:ext cx="1816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 b="1" dirty="0"/>
                  <a:t>(c) Tissue renewal. </a:t>
                </a:r>
                <a:r>
                  <a:rPr lang="en-US" altLang="en-US" sz="1800" dirty="0" smtClean="0"/>
                  <a:t>These </a:t>
                </a:r>
                <a:r>
                  <a:rPr lang="en-US" altLang="en-US" sz="1800" dirty="0"/>
                  <a:t>dividing </a:t>
                </a:r>
                <a:br>
                  <a:rPr lang="en-US" altLang="en-US" sz="1800" dirty="0"/>
                </a:br>
                <a:r>
                  <a:rPr lang="en-US" altLang="en-US" sz="1800" dirty="0"/>
                  <a:t>      bone marrow cells (arrow) will </a:t>
                </a:r>
                <a:br>
                  <a:rPr lang="en-US" altLang="en-US" sz="1800" dirty="0"/>
                </a:br>
                <a:r>
                  <a:rPr lang="en-US" altLang="en-US" sz="1800" dirty="0"/>
                  <a:t>      give rise to new blood cells (LM).</a:t>
                </a:r>
              </a:p>
            </p:txBody>
          </p:sp>
          <p:pic>
            <p:nvPicPr>
              <p:cNvPr id="14346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776"/>
                <a:ext cx="2907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41" name="Rectangle 11"/>
            <p:cNvSpPr>
              <a:spLocks noChangeArrowheads="1"/>
            </p:cNvSpPr>
            <p:nvPr/>
          </p:nvSpPr>
          <p:spPr bwMode="auto">
            <a:xfrm>
              <a:off x="781" y="3134"/>
              <a:ext cx="1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/>
          <a:lstStyle/>
          <a:p>
            <a:r>
              <a:rPr lang="en-US" dirty="0" smtClean="0"/>
              <a:t>Asexual Reproduction</a:t>
            </a:r>
          </a:p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32004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hangingPunct="1"/>
            <a:r>
              <a:rPr kumimoji="0" lang="en-US" sz="2400" dirty="0" smtClean="0">
                <a:solidFill>
                  <a:srgbClr val="0070C0"/>
                </a:solidFill>
              </a:rPr>
              <a:t>Offspring acquire genes from parents by inheriting chromosomes.</a:t>
            </a:r>
            <a:br>
              <a:rPr kumimoji="0" lang="en-US" sz="2400" dirty="0" smtClean="0">
                <a:solidFill>
                  <a:srgbClr val="0070C0"/>
                </a:solidFill>
              </a:rPr>
            </a:br>
            <a:endParaRPr kumimoji="0"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4" y="609600"/>
            <a:ext cx="8908356" cy="432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6097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Words to know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Diploid: </a:t>
            </a:r>
            <a:r>
              <a:rPr lang="en-US" dirty="0" smtClean="0"/>
              <a:t>containing the entire set of chromosomes for its species (Ex: in humans 46 chromosomes)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Haploid</a:t>
            </a:r>
            <a:r>
              <a:rPr lang="en-US" dirty="0" smtClean="0"/>
              <a:t>: containing only </a:t>
            </a:r>
            <a:r>
              <a:rPr lang="en-US" u="sng" dirty="0" smtClean="0"/>
              <a:t>half</a:t>
            </a:r>
            <a:r>
              <a:rPr lang="en-US" dirty="0" smtClean="0"/>
              <a:t> the number of chromosomes, than in the other cells of the body (in humans 23 chromosomes)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Gametes: </a:t>
            </a:r>
            <a:r>
              <a:rPr lang="en-US" dirty="0" smtClean="0"/>
              <a:t>specialized cells involved in sexual reproduction- also known as sex cells (sperm and egg)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9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4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B050"/>
                </a:solidFill>
                <a:effectLst/>
              </a:rPr>
              <a:t>Some organisms are capable of reproducing asexually through processes such as budding or parthenogenesis. What is an advantage of asexual production for an organism?</a:t>
            </a:r>
            <a:endParaRPr lang="en-US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699200"/>
              </p:ext>
            </p:extLst>
          </p:nvPr>
        </p:nvGraphicFramePr>
        <p:xfrm>
          <a:off x="304800" y="1905000"/>
          <a:ext cx="8382000" cy="407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224"/>
                <a:gridCol w="7911776"/>
              </a:tblGrid>
              <a:tr h="1018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 allows organisms to increase population rapidly.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18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 allows haploid cells to unite to produce a zygote.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18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 allows for greater genetic diversity within a species.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1018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It allows crossing over to take place during replication.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Inheritance is possible because: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dirty="0"/>
              <a:t>is precisely </a:t>
            </a:r>
            <a:r>
              <a:rPr lang="en-US" b="1" dirty="0">
                <a:solidFill>
                  <a:srgbClr val="FF0000"/>
                </a:solidFill>
              </a:rPr>
              <a:t>replicated</a:t>
            </a:r>
            <a:r>
              <a:rPr lang="en-US" dirty="0"/>
              <a:t> producing copies of genes that can be passed along from parents to offspring.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Fertilization</a:t>
            </a:r>
            <a:r>
              <a:rPr lang="en-US" dirty="0" smtClean="0"/>
              <a:t>: Sperm </a:t>
            </a:r>
            <a:r>
              <a:rPr lang="en-US" dirty="0"/>
              <a:t>and ova (egg) carrying each parent's genes are combined in the nucleus of the fertilized egg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DNA</a:t>
            </a:r>
            <a:r>
              <a:rPr lang="en-US" dirty="0"/>
              <a:t> - Type of nucleic acid that is a polymer of four different kinds of nucleotides.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24350" y="3993296"/>
            <a:ext cx="4286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Genes</a:t>
            </a:r>
            <a:r>
              <a:rPr lang="en-US" dirty="0"/>
              <a:t> - Units of hereditary information that are made of DNA and are located on chromosomes.</a:t>
            </a:r>
          </a:p>
        </p:txBody>
      </p:sp>
    </p:spTree>
    <p:extLst>
      <p:ext uri="{BB962C8B-B14F-4D97-AF65-F5344CB8AC3E}">
        <p14:creationId xmlns:p14="http://schemas.microsoft.com/office/powerpoint/2010/main" val="1259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10–2	Cell Division</a:t>
            </a:r>
            <a:br>
              <a:rPr lang="en-US" alt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7275" lvl="1" indent="-295275">
              <a:buFontTx/>
              <a:buNone/>
            </a:pPr>
            <a:r>
              <a:rPr lang="en-US" altLang="en-US" sz="2400" dirty="0" smtClean="0"/>
              <a:t>A.	Chromosomes</a:t>
            </a:r>
          </a:p>
          <a:p>
            <a:pPr marL="1057275" lvl="1" indent="-295275">
              <a:buFontTx/>
              <a:buNone/>
            </a:pPr>
            <a:r>
              <a:rPr lang="en-US" altLang="en-US" sz="2400" dirty="0" smtClean="0"/>
              <a:t>B.	The Cell Cycle</a:t>
            </a:r>
          </a:p>
          <a:p>
            <a:pPr marL="1057275" lvl="1" indent="-295275">
              <a:buFontTx/>
              <a:buNone/>
            </a:pPr>
            <a:r>
              <a:rPr lang="en-US" altLang="en-US" sz="2400" dirty="0" smtClean="0"/>
              <a:t>C.	Events of the Cell Cycle</a:t>
            </a:r>
          </a:p>
          <a:p>
            <a:pPr marL="1057275" lvl="1" indent="-295275">
              <a:buFontTx/>
              <a:buNone/>
            </a:pPr>
            <a:r>
              <a:rPr lang="en-US" altLang="en-US" sz="2400" dirty="0" smtClean="0"/>
              <a:t>D.	Mitosis</a:t>
            </a:r>
          </a:p>
          <a:p>
            <a:pPr marL="1401763" lvl="2" indent="-312738">
              <a:buFontTx/>
              <a:buNone/>
            </a:pPr>
            <a:r>
              <a:rPr lang="en-US" altLang="en-US" dirty="0" smtClean="0"/>
              <a:t>1.	Prophase</a:t>
            </a:r>
          </a:p>
          <a:p>
            <a:pPr marL="1401763" lvl="2" indent="-312738">
              <a:buFontTx/>
              <a:buNone/>
            </a:pPr>
            <a:r>
              <a:rPr lang="en-US" altLang="en-US" dirty="0" smtClean="0"/>
              <a:t>2.	Metaphase</a:t>
            </a:r>
          </a:p>
          <a:p>
            <a:pPr marL="1401763" lvl="2" indent="-312738">
              <a:buFontTx/>
              <a:buNone/>
            </a:pPr>
            <a:r>
              <a:rPr lang="en-US" altLang="en-US" dirty="0" smtClean="0"/>
              <a:t>3.	Anaphase</a:t>
            </a:r>
          </a:p>
          <a:p>
            <a:pPr marL="1401763" lvl="2" indent="-312738">
              <a:buFontTx/>
              <a:buNone/>
            </a:pPr>
            <a:r>
              <a:rPr lang="en-US" altLang="en-US" dirty="0" smtClean="0"/>
              <a:t>4.	Telophase</a:t>
            </a:r>
          </a:p>
          <a:p>
            <a:pPr marL="1057275" lvl="1" indent="-295275">
              <a:buFontTx/>
              <a:buNone/>
            </a:pPr>
            <a:r>
              <a:rPr lang="en-US" altLang="en-US" sz="2400" dirty="0" smtClean="0"/>
              <a:t>E.	Cytokinesis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62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36576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The cell division process</a:t>
            </a:r>
          </a:p>
          <a:p>
            <a:pPr lvl="1"/>
            <a:r>
              <a:rPr lang="en-US" altLang="en-US" dirty="0" smtClean="0"/>
              <a:t>Is an integral part of the cell cycle</a:t>
            </a:r>
          </a:p>
          <a:p>
            <a:r>
              <a:rPr lang="en-US" altLang="en-US" dirty="0" smtClean="0"/>
              <a:t>Cell division results in genetically identical daughter cells</a:t>
            </a:r>
          </a:p>
          <a:p>
            <a:r>
              <a:rPr lang="en-US" altLang="en-US" dirty="0" smtClean="0"/>
              <a:t>Cells duplicate their genetic material</a:t>
            </a:r>
          </a:p>
          <a:p>
            <a:pPr lvl="1"/>
            <a:r>
              <a:rPr lang="en-US" altLang="en-US" dirty="0" smtClean="0"/>
              <a:t>Before they divide, ensuring that each daughter cell receives an exact copy of the genetic material, DNA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en-US" altLang="en-US" dirty="0" smtClean="0"/>
              <a:t> How much longer do you think it would take an oxygen molecule to get from the cell membrane to the center of the </a:t>
            </a:r>
            <a:r>
              <a:rPr lang="en-US" altLang="en-US" u="sng" dirty="0" smtClean="0"/>
              <a:t>big cell</a:t>
            </a:r>
            <a:r>
              <a:rPr lang="en-US" altLang="en-US" dirty="0" smtClean="0"/>
              <a:t> than from the cell membrane to the center of the </a:t>
            </a:r>
            <a:r>
              <a:rPr lang="en-US" altLang="en-US" u="sng" dirty="0" smtClean="0"/>
              <a:t>smaller cell</a:t>
            </a:r>
            <a:r>
              <a:rPr lang="en-US" altLang="en-US" dirty="0" smtClean="0"/>
              <a:t>?</a:t>
            </a:r>
          </a:p>
          <a:p>
            <a:pPr marL="457200" indent="-457200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en-US" altLang="en-US" dirty="0" smtClean="0"/>
              <a:t>What is the advantage of cells being small?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n-US" altLang="en-US" dirty="0" smtClean="0"/>
              <a:t>How do you think cells solve the problem of being too big?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n-US" altLang="en-US" dirty="0" smtClean="0"/>
              <a:t>Write a proper title for your poster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DO NOW: 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Chromosomes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cell’s endowment of DNA, its genetic information</a:t>
            </a:r>
          </a:p>
          <a:p>
            <a:pPr lvl="1"/>
            <a:r>
              <a:rPr lang="en-US" altLang="en-US" dirty="0" smtClean="0"/>
              <a:t>Is called its genome</a:t>
            </a:r>
          </a:p>
        </p:txBody>
      </p:sp>
    </p:spTree>
    <p:extLst>
      <p:ext uri="{BB962C8B-B14F-4D97-AF65-F5344CB8AC3E}">
        <p14:creationId xmlns:p14="http://schemas.microsoft.com/office/powerpoint/2010/main" val="3097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1346200"/>
          </a:xfrm>
        </p:spPr>
        <p:txBody>
          <a:bodyPr/>
          <a:lstStyle/>
          <a:p>
            <a:r>
              <a:rPr lang="en-US" altLang="en-US" dirty="0" smtClean="0"/>
              <a:t>The DNA molecules in a cell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Are packaged into chromosomes</a:t>
            </a: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2657475" y="1978025"/>
            <a:ext cx="3819525" cy="4575175"/>
            <a:chOff x="1392" y="528"/>
            <a:chExt cx="2953" cy="3538"/>
          </a:xfrm>
        </p:grpSpPr>
        <p:pic>
          <p:nvPicPr>
            <p:cNvPr id="1843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2945" cy="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3874" y="3854"/>
              <a:ext cx="4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dirty="0"/>
                <a:t>50 µm</a:t>
              </a:r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3938588"/>
          </a:xfrm>
        </p:spPr>
        <p:txBody>
          <a:bodyPr/>
          <a:lstStyle/>
          <a:p>
            <a:r>
              <a:rPr lang="en-US" altLang="en-US" sz="3200" dirty="0" smtClean="0"/>
              <a:t>Eukaryotic chromosomes</a:t>
            </a:r>
          </a:p>
          <a:p>
            <a:pPr lvl="1"/>
            <a:r>
              <a:rPr lang="en-US" altLang="en-US" sz="2800" dirty="0" smtClean="0"/>
              <a:t>Consist of chromatin, a complex of DNA and protein that condenses during cell division</a:t>
            </a:r>
          </a:p>
          <a:p>
            <a:pPr lvl="1"/>
            <a:endParaRPr lang="en-US" altLang="en-US" sz="2800" dirty="0" smtClean="0"/>
          </a:p>
          <a:p>
            <a:r>
              <a:rPr lang="en-US" altLang="en-US" sz="3200" dirty="0" smtClean="0"/>
              <a:t>In animals</a:t>
            </a:r>
          </a:p>
          <a:p>
            <a:pPr lvl="1"/>
            <a:r>
              <a:rPr lang="en-US" altLang="en-US" sz="2800" dirty="0" smtClean="0"/>
              <a:t>Somatic cells have two sets of chromosomes</a:t>
            </a:r>
          </a:p>
          <a:p>
            <a:pPr lvl="1"/>
            <a:r>
              <a:rPr lang="en-US" altLang="en-US" sz="2800" dirty="0" smtClean="0"/>
              <a:t>Gametes have one set of 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1773238"/>
          </a:xfrm>
        </p:spPr>
        <p:txBody>
          <a:bodyPr/>
          <a:lstStyle/>
          <a:p>
            <a:r>
              <a:rPr lang="en-US" altLang="en-US" sz="3200" dirty="0" smtClean="0"/>
              <a:t>In preparation for cell division</a:t>
            </a:r>
          </a:p>
          <a:p>
            <a:pPr lvl="1"/>
            <a:r>
              <a:rPr lang="en-US" altLang="en-US" sz="2800" dirty="0" smtClean="0"/>
              <a:t>DNA is replicated and the chromosomes condense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04410" y="228600"/>
            <a:ext cx="8534400" cy="1773238"/>
          </a:xfrm>
        </p:spPr>
        <p:txBody>
          <a:bodyPr/>
          <a:lstStyle/>
          <a:p>
            <a:r>
              <a:rPr lang="en-US" altLang="en-US" dirty="0" smtClean="0"/>
              <a:t>Each duplicated chromosome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Has two sister chromatids, which separate during cell division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304800" y="1447800"/>
            <a:ext cx="8077199" cy="5105401"/>
            <a:chOff x="303" y="1350"/>
            <a:chExt cx="4353" cy="2730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671" y="1350"/>
              <a:ext cx="3985" cy="2730"/>
              <a:chOff x="346" y="914"/>
              <a:chExt cx="4477" cy="3065"/>
            </a:xfrm>
          </p:grpSpPr>
          <p:pic>
            <p:nvPicPr>
              <p:cNvPr id="21511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008"/>
                <a:ext cx="2236" cy="2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2" name="Text Box 7"/>
              <p:cNvSpPr txBox="1">
                <a:spLocks noChangeArrowheads="1"/>
              </p:cNvSpPr>
              <p:nvPr/>
            </p:nvSpPr>
            <p:spPr bwMode="auto">
              <a:xfrm>
                <a:off x="4302" y="914"/>
                <a:ext cx="4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0.5 µm</a:t>
                </a:r>
                <a:endParaRPr lang="en-US" altLang="en-US" dirty="0"/>
              </a:p>
            </p:txBody>
          </p:sp>
          <p:sp>
            <p:nvSpPr>
              <p:cNvPr id="21513" name="Text Box 8"/>
              <p:cNvSpPr txBox="1">
                <a:spLocks noChangeArrowheads="1"/>
              </p:cNvSpPr>
              <p:nvPr/>
            </p:nvSpPr>
            <p:spPr bwMode="auto">
              <a:xfrm>
                <a:off x="3104" y="1492"/>
                <a:ext cx="819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100" dirty="0"/>
                  <a:t>Chromosome</a:t>
                </a:r>
                <a:br>
                  <a:rPr lang="en-US" altLang="en-US" sz="1100" dirty="0"/>
                </a:br>
                <a:r>
                  <a:rPr lang="en-US" altLang="en-US" sz="1100" dirty="0"/>
                  <a:t>duplication</a:t>
                </a:r>
                <a:br>
                  <a:rPr lang="en-US" altLang="en-US" sz="1100" dirty="0"/>
                </a:br>
                <a:r>
                  <a:rPr lang="en-US" altLang="en-US" sz="1100" dirty="0"/>
                  <a:t>(including DNA </a:t>
                </a:r>
                <a:br>
                  <a:rPr lang="en-US" altLang="en-US" sz="1100" dirty="0"/>
                </a:br>
                <a:r>
                  <a:rPr lang="en-US" altLang="en-US" sz="1100" dirty="0"/>
                  <a:t>synthesis)</a:t>
                </a:r>
              </a:p>
            </p:txBody>
          </p:sp>
          <p:sp>
            <p:nvSpPr>
              <p:cNvPr id="21514" name="Text Box 9"/>
              <p:cNvSpPr txBox="1">
                <a:spLocks noChangeArrowheads="1"/>
              </p:cNvSpPr>
              <p:nvPr/>
            </p:nvSpPr>
            <p:spPr bwMode="auto">
              <a:xfrm>
                <a:off x="3240" y="2011"/>
                <a:ext cx="78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100" dirty="0"/>
                  <a:t>Centromere</a:t>
                </a:r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 flipV="1">
                <a:off x="3104" y="2192"/>
                <a:ext cx="40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16" name="Line 11"/>
              <p:cNvSpPr>
                <a:spLocks noChangeShapeType="1"/>
              </p:cNvSpPr>
              <p:nvPr/>
            </p:nvSpPr>
            <p:spPr bwMode="auto">
              <a:xfrm flipH="1" flipV="1">
                <a:off x="3504" y="2192"/>
                <a:ext cx="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17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913"/>
                <a:ext cx="587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 dirty="0"/>
                  <a:t>Separation </a:t>
                </a:r>
                <a:br>
                  <a:rPr lang="en-US" altLang="en-US" sz="1000" dirty="0"/>
                </a:br>
                <a:r>
                  <a:rPr lang="en-US" altLang="en-US" sz="1000" dirty="0"/>
                  <a:t>of sister </a:t>
                </a:r>
                <a:br>
                  <a:rPr lang="en-US" altLang="en-US" sz="1000" dirty="0"/>
                </a:br>
                <a:r>
                  <a:rPr lang="en-US" altLang="en-US" sz="1000" dirty="0"/>
                  <a:t>chromatids</a:t>
                </a:r>
              </a:p>
            </p:txBody>
          </p:sp>
          <p:sp>
            <p:nvSpPr>
              <p:cNvPr id="21518" name="Line 13"/>
              <p:cNvSpPr>
                <a:spLocks noChangeShapeType="1"/>
              </p:cNvSpPr>
              <p:nvPr/>
            </p:nvSpPr>
            <p:spPr bwMode="auto">
              <a:xfrm>
                <a:off x="3056" y="2504"/>
                <a:ext cx="352" cy="3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19" name="Line 14"/>
              <p:cNvSpPr>
                <a:spLocks noChangeShapeType="1"/>
              </p:cNvSpPr>
              <p:nvPr/>
            </p:nvSpPr>
            <p:spPr bwMode="auto">
              <a:xfrm>
                <a:off x="3128" y="2504"/>
                <a:ext cx="288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20" name="Text Box 15"/>
              <p:cNvSpPr txBox="1">
                <a:spLocks noChangeArrowheads="1"/>
              </p:cNvSpPr>
              <p:nvPr/>
            </p:nvSpPr>
            <p:spPr bwMode="auto">
              <a:xfrm>
                <a:off x="3376" y="2794"/>
                <a:ext cx="568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000" dirty="0"/>
                  <a:t>Sister</a:t>
                </a:r>
                <a:br>
                  <a:rPr lang="en-US" altLang="en-US" sz="1000" dirty="0"/>
                </a:br>
                <a:r>
                  <a:rPr lang="en-US" altLang="en-US" sz="1000" dirty="0"/>
                  <a:t>chromatids</a:t>
                </a:r>
              </a:p>
            </p:txBody>
          </p:sp>
          <p:sp>
            <p:nvSpPr>
              <p:cNvPr id="21521" name="Line 16"/>
              <p:cNvSpPr>
                <a:spLocks noChangeShapeType="1"/>
              </p:cNvSpPr>
              <p:nvPr/>
            </p:nvSpPr>
            <p:spPr bwMode="auto">
              <a:xfrm>
                <a:off x="2824" y="3448"/>
                <a:ext cx="240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22" name="Line 17"/>
              <p:cNvSpPr>
                <a:spLocks noChangeShapeType="1"/>
              </p:cNvSpPr>
              <p:nvPr/>
            </p:nvSpPr>
            <p:spPr bwMode="auto">
              <a:xfrm flipH="1">
                <a:off x="3160" y="3456"/>
                <a:ext cx="248" cy="3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23" name="Text Box 18"/>
              <p:cNvSpPr txBox="1">
                <a:spLocks noChangeArrowheads="1"/>
              </p:cNvSpPr>
              <p:nvPr/>
            </p:nvSpPr>
            <p:spPr bwMode="auto">
              <a:xfrm>
                <a:off x="2809" y="3798"/>
                <a:ext cx="6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 dirty="0"/>
                  <a:t>Centromeres</a:t>
                </a:r>
                <a:endParaRPr lang="en-US" altLang="en-US" dirty="0"/>
              </a:p>
            </p:txBody>
          </p:sp>
          <p:sp>
            <p:nvSpPr>
              <p:cNvPr id="21524" name="Line 19"/>
              <p:cNvSpPr>
                <a:spLocks noChangeShapeType="1"/>
              </p:cNvSpPr>
              <p:nvPr/>
            </p:nvSpPr>
            <p:spPr bwMode="auto">
              <a:xfrm>
                <a:off x="4176" y="3360"/>
                <a:ext cx="162" cy="4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25" name="Line 20"/>
              <p:cNvSpPr>
                <a:spLocks noChangeShapeType="1"/>
              </p:cNvSpPr>
              <p:nvPr/>
            </p:nvSpPr>
            <p:spPr bwMode="auto">
              <a:xfrm flipH="1">
                <a:off x="4398" y="3360"/>
                <a:ext cx="162" cy="4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21526" name="Text Box 21"/>
              <p:cNvSpPr txBox="1">
                <a:spLocks noChangeArrowheads="1"/>
              </p:cNvSpPr>
              <p:nvPr/>
            </p:nvSpPr>
            <p:spPr bwMode="auto">
              <a:xfrm>
                <a:off x="4001" y="3806"/>
                <a:ext cx="82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 dirty="0"/>
                  <a:t>Sister chromatids</a:t>
                </a:r>
              </a:p>
            </p:txBody>
          </p:sp>
          <p:grpSp>
            <p:nvGrpSpPr>
              <p:cNvPr id="21527" name="Group 22"/>
              <p:cNvGrpSpPr>
                <a:grpSpLocks/>
              </p:cNvGrpSpPr>
              <p:nvPr/>
            </p:nvGrpSpPr>
            <p:grpSpPr bwMode="auto">
              <a:xfrm>
                <a:off x="346" y="975"/>
                <a:ext cx="2508" cy="2775"/>
                <a:chOff x="346" y="975"/>
                <a:chExt cx="2508" cy="2775"/>
              </a:xfrm>
            </p:grpSpPr>
            <p:grpSp>
              <p:nvGrpSpPr>
                <p:cNvPr id="21528" name="Group 23"/>
                <p:cNvGrpSpPr>
                  <a:grpSpLocks/>
                </p:cNvGrpSpPr>
                <p:nvPr/>
              </p:nvGrpSpPr>
              <p:grpSpPr bwMode="auto">
                <a:xfrm>
                  <a:off x="346" y="975"/>
                  <a:ext cx="2094" cy="2775"/>
                  <a:chOff x="514" y="975"/>
                  <a:chExt cx="2094" cy="2775"/>
                </a:xfrm>
              </p:grpSpPr>
              <p:sp>
                <p:nvSpPr>
                  <p:cNvPr id="2153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" y="975"/>
                    <a:ext cx="1819" cy="7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en-US" sz="1600" dirty="0"/>
                      <a:t>A eukaryotic cell has multiple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chromosomes, one of which is 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represented here. Before 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duplication, each chromosome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has a single DNA molecule.</a:t>
                    </a:r>
                  </a:p>
                </p:txBody>
              </p:sp>
              <p:sp>
                <p:nvSpPr>
                  <p:cNvPr id="2153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" y="1873"/>
                    <a:ext cx="2048" cy="7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en-US" sz="1600" dirty="0"/>
                      <a:t>Once duplicated, a chromosome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consists of two sister chromatids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connected at the centromere. Each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chromatid contains a copy of the 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DNA molecule.</a:t>
                    </a:r>
                  </a:p>
                </p:txBody>
              </p:sp>
              <p:sp>
                <p:nvSpPr>
                  <p:cNvPr id="21534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3" y="3103"/>
                    <a:ext cx="1893" cy="6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r">
                      <a:spcBef>
                        <a:spcPct val="50000"/>
                      </a:spcBef>
                    </a:pPr>
                    <a:r>
                      <a:rPr lang="en-US" altLang="en-US" sz="1600" dirty="0"/>
                      <a:t>Mechanical processes separate 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the sister chromatids into two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 chromosomes and distribute </a:t>
                    </a:r>
                    <a:br>
                      <a:rPr lang="en-US" altLang="en-US" sz="1600" dirty="0"/>
                    </a:br>
                    <a:r>
                      <a:rPr lang="en-US" altLang="en-US" sz="1600" dirty="0"/>
                      <a:t>them to two daughter cells.</a:t>
                    </a:r>
                  </a:p>
                </p:txBody>
              </p:sp>
              <p:sp>
                <p:nvSpPr>
                  <p:cNvPr id="215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1104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003"/>
                    <a:ext cx="0" cy="52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153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3240"/>
                    <a:ext cx="0" cy="392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21529" name="Line 30"/>
                <p:cNvSpPr>
                  <a:spLocks noChangeShapeType="1"/>
                </p:cNvSpPr>
                <p:nvPr/>
              </p:nvSpPr>
              <p:spPr bwMode="auto">
                <a:xfrm>
                  <a:off x="2448" y="1296"/>
                  <a:ext cx="40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21530" name="Line 31"/>
                <p:cNvSpPr>
                  <a:spLocks noChangeShapeType="1"/>
                </p:cNvSpPr>
                <p:nvPr/>
              </p:nvSpPr>
              <p:spPr bwMode="auto">
                <a:xfrm>
                  <a:off x="2443" y="2304"/>
                  <a:ext cx="41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21531" name="Line 32"/>
                <p:cNvSpPr>
                  <a:spLocks noChangeShapeType="1"/>
                </p:cNvSpPr>
                <p:nvPr/>
              </p:nvSpPr>
              <p:spPr bwMode="auto">
                <a:xfrm>
                  <a:off x="2433" y="3456"/>
                  <a:ext cx="12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21510" name="Rectangle 33"/>
            <p:cNvSpPr>
              <a:spLocks noChangeArrowheads="1"/>
            </p:cNvSpPr>
            <p:nvPr/>
          </p:nvSpPr>
          <p:spPr bwMode="auto">
            <a:xfrm>
              <a:off x="303" y="3888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 dirty="0">
                  <a:solidFill>
                    <a:schemeClr val="bg2"/>
                  </a:solidFill>
                </a:rPr>
                <a:t>Figure 12.4</a:t>
              </a:r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548188"/>
          </a:xfrm>
        </p:spPr>
        <p:txBody>
          <a:bodyPr/>
          <a:lstStyle/>
          <a:p>
            <a:r>
              <a:rPr lang="en-US" altLang="en-US" sz="2800" dirty="0" smtClean="0"/>
              <a:t>Eukaryotic cell division consists of</a:t>
            </a:r>
          </a:p>
          <a:p>
            <a:pPr lvl="1"/>
            <a:r>
              <a:rPr lang="en-US" altLang="en-US" sz="2400" dirty="0" smtClean="0"/>
              <a:t>Mitosis, the division of the nucleus</a:t>
            </a:r>
          </a:p>
          <a:p>
            <a:pPr lvl="1"/>
            <a:r>
              <a:rPr lang="en-US" altLang="en-US" sz="2400" dirty="0" smtClean="0"/>
              <a:t>Cytokinesis, the division of the cytoplasm</a:t>
            </a:r>
          </a:p>
          <a:p>
            <a:r>
              <a:rPr lang="en-US" altLang="en-US" sz="2800" dirty="0" smtClean="0"/>
              <a:t>In meiosis</a:t>
            </a:r>
          </a:p>
          <a:p>
            <a:pPr lvl="1"/>
            <a:r>
              <a:rPr lang="en-US" altLang="en-US" sz="2400" dirty="0" smtClean="0"/>
              <a:t>Sex cells are produced after a reduction in chromosome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94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Phases of the Cell Cycle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92894" y="981075"/>
            <a:ext cx="8534400" cy="2692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cell cycle consists of</a:t>
            </a:r>
            <a:endParaRPr lang="en-US" sz="2500" dirty="0" smtClean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Interphase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The mitotic phase</a:t>
            </a:r>
          </a:p>
          <a:p>
            <a:pPr marL="465137" lvl="1" indent="0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dirty="0" smtClean="0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295400" y="2606675"/>
            <a:ext cx="6781800" cy="3717925"/>
            <a:chOff x="816" y="1642"/>
            <a:chExt cx="4272" cy="2342"/>
          </a:xfrm>
        </p:grpSpPr>
        <p:pic>
          <p:nvPicPr>
            <p:cNvPr id="23557" name="Picture 5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651"/>
              <a:ext cx="3456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965" y="1642"/>
              <a:ext cx="9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INTERPHASE</a:t>
              </a: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2740" y="2302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G</a:t>
              </a:r>
              <a:r>
                <a:rPr lang="en-US" altLang="en-US" sz="1600" baseline="-25000" dirty="0"/>
                <a:t>1</a:t>
              </a:r>
              <a:endParaRPr lang="en-US" altLang="en-US" dirty="0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531" y="2195"/>
              <a:ext cx="104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S</a:t>
              </a:r>
              <a:br>
                <a:rPr lang="en-US" altLang="en-US" sz="1600" dirty="0"/>
              </a:br>
              <a:r>
                <a:rPr lang="en-US" altLang="en-US" sz="1600" dirty="0"/>
                <a:t>(DNA synthesis)</a:t>
              </a:r>
              <a:endParaRPr lang="en-US" altLang="en-US" dirty="0"/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3401" y="2928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/>
                <a:t>G</a:t>
              </a:r>
              <a:r>
                <a:rPr lang="en-US" altLang="en-US" sz="1600" baseline="-25000" dirty="0"/>
                <a:t>2</a:t>
              </a:r>
              <a:endParaRPr lang="en-US" altLang="en-US" dirty="0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-2700000">
              <a:off x="2619" y="2829"/>
              <a:ext cx="731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500" dirty="0"/>
                <a:t>Cytokinesis</a:t>
              </a:r>
              <a:br>
                <a:rPr lang="en-US" altLang="en-US" sz="1500" dirty="0"/>
              </a:br>
              <a:r>
                <a:rPr lang="en-US" altLang="en-US" sz="1500" dirty="0"/>
                <a:t>Mitosis</a:t>
              </a: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 rot="1800000">
              <a:off x="2276" y="3261"/>
              <a:ext cx="6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200" dirty="0"/>
                <a:t>MITOTIC</a:t>
              </a:r>
              <a:br>
                <a:rPr lang="en-US" altLang="en-US" sz="1200" dirty="0"/>
              </a:br>
              <a:r>
                <a:rPr lang="en-US" altLang="en-US" sz="1200" dirty="0"/>
                <a:t>(M) PHASE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816" y="3744"/>
              <a:ext cx="7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 dirty="0">
                  <a:solidFill>
                    <a:schemeClr val="bg2"/>
                  </a:solidFill>
                </a:rPr>
                <a:t>Figure 12.5</a:t>
              </a:r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Interphase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G1 phase.</a:t>
            </a:r>
            <a:r>
              <a:rPr lang="en-US" dirty="0"/>
              <a:t> Metabolic changes prepare the cell for division. At a certain point - the restriction point - the cell is committed to division and moves into the S phase.</a:t>
            </a:r>
          </a:p>
          <a:p>
            <a:r>
              <a:rPr lang="en-US" b="1" dirty="0"/>
              <a:t>S phase</a:t>
            </a:r>
            <a:r>
              <a:rPr lang="en-US" dirty="0"/>
              <a:t>. DNA synthesis replicates the genetic material. Each chromosome now consists of two sister chromatids.</a:t>
            </a:r>
          </a:p>
          <a:p>
            <a:r>
              <a:rPr lang="en-US" b="1" dirty="0"/>
              <a:t>G2 phase.</a:t>
            </a:r>
            <a:r>
              <a:rPr lang="en-US" dirty="0"/>
              <a:t> Metabolic changes assemble the cytoplasmic materials necessary for mitosis and cytokinesis.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3233" y="3200400"/>
            <a:ext cx="8534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endParaRPr kumimoji="0" lang="en-US" alt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1050"/>
            <a:ext cx="85344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3450"/>
            <a:ext cx="85344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5881"/>
            <a:ext cx="7239000" cy="63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 </a:t>
            </a:r>
            <a:r>
              <a:rPr lang="en-US" dirty="0" smtClean="0">
                <a:solidFill>
                  <a:srgbClr val="00B0F0"/>
                </a:solidFill>
              </a:rPr>
              <a:t>phase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nuclear division (mitosis) followed by a cell division (cytokinesis).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25" y="3526621"/>
            <a:ext cx="3223538" cy="262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388" y="1295400"/>
            <a:ext cx="8385412" cy="18288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endParaRPr kumimoji="0"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859239" y="88374"/>
            <a:ext cx="7574509" cy="126188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en-US" sz="3600" b="1" dirty="0">
                <a:solidFill>
                  <a:srgbClr val="0070C0"/>
                </a:solidFill>
              </a:rPr>
              <a:t>Essential </a:t>
            </a:r>
            <a:r>
              <a:rPr kumimoji="0" lang="en-US" sz="3600" b="1" dirty="0" smtClean="0">
                <a:solidFill>
                  <a:srgbClr val="0070C0"/>
                </a:solidFill>
              </a:rPr>
              <a:t>Question</a:t>
            </a:r>
            <a:r>
              <a:rPr kumimoji="0" lang="en-US" sz="2800" b="1" dirty="0" smtClean="0">
                <a:solidFill>
                  <a:srgbClr val="0070C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Why 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and how do cells divide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kumimoji="0" lang="en-US" sz="2800" b="1" dirty="0" smtClean="0"/>
              <a:t> </a:t>
            </a:r>
            <a:endParaRPr kumimoji="0"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01388" y="5944768"/>
            <a:ext cx="8690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plaza.ufl.edu/alallen/pgl/modules/rio/stingarees/module/why.html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1348" y="2037546"/>
            <a:ext cx="7772400" cy="1470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Chapter 10_ </a:t>
            </a:r>
            <a:r>
              <a:rPr lang="en-US" altLang="en-US" sz="3600" b="1" dirty="0" smtClean="0"/>
              <a:t>Cell </a:t>
            </a:r>
            <a:r>
              <a:rPr lang="en-US" altLang="en-US" sz="3600" b="1" dirty="0"/>
              <a:t>Growth and </a:t>
            </a:r>
            <a:r>
              <a:rPr lang="en-US" altLang="en-US" sz="3600" b="1" dirty="0" smtClean="0"/>
              <a:t>Division</a:t>
            </a:r>
            <a:endParaRPr lang="en-US" sz="3600" b="1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1028"/>
          <p:cNvSpPr>
            <a:spLocks noChangeArrowheads="1"/>
          </p:cNvSpPr>
          <p:nvPr/>
        </p:nvSpPr>
        <p:spPr bwMode="auto">
          <a:xfrm>
            <a:off x="3213100" y="1419225"/>
            <a:ext cx="1828800" cy="7239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kumimoji="0" lang="en-US" altLang="en-US" sz="1000">
              <a:solidFill>
                <a:srgbClr val="000000"/>
              </a:solidFill>
            </a:endParaRPr>
          </a:p>
        </p:txBody>
      </p:sp>
      <p:sp>
        <p:nvSpPr>
          <p:cNvPr id="8197" name="Line 1029"/>
          <p:cNvSpPr>
            <a:spLocks noChangeShapeType="1"/>
          </p:cNvSpPr>
          <p:nvPr/>
        </p:nvSpPr>
        <p:spPr bwMode="auto">
          <a:xfrm>
            <a:off x="4127500" y="2143125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198" name="Text Box 1030"/>
          <p:cNvSpPr txBox="1">
            <a:spLocks noChangeArrowheads="1"/>
          </p:cNvSpPr>
          <p:nvPr/>
        </p:nvSpPr>
        <p:spPr bwMode="auto">
          <a:xfrm>
            <a:off x="3556000" y="2306638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 dirty="0">
                <a:solidFill>
                  <a:srgbClr val="000000"/>
                </a:solidFill>
              </a:rPr>
              <a:t>includes</a:t>
            </a:r>
          </a:p>
        </p:txBody>
      </p:sp>
      <p:sp>
        <p:nvSpPr>
          <p:cNvPr id="8206" name="Line 1038"/>
          <p:cNvSpPr>
            <a:spLocks noChangeShapeType="1"/>
          </p:cNvSpPr>
          <p:nvPr/>
        </p:nvSpPr>
        <p:spPr bwMode="auto">
          <a:xfrm>
            <a:off x="1946275" y="3765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07" name="Text Box 1039"/>
          <p:cNvSpPr txBox="1">
            <a:spLocks noChangeArrowheads="1"/>
          </p:cNvSpPr>
          <p:nvPr/>
        </p:nvSpPr>
        <p:spPr bwMode="auto">
          <a:xfrm>
            <a:off x="1146175" y="40560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 dirty="0">
                <a:solidFill>
                  <a:srgbClr val="000000"/>
                </a:solidFill>
              </a:rPr>
              <a:t>is divided into</a:t>
            </a:r>
          </a:p>
        </p:txBody>
      </p:sp>
      <p:sp>
        <p:nvSpPr>
          <p:cNvPr id="8209" name="Line 1041"/>
          <p:cNvSpPr>
            <a:spLocks noChangeShapeType="1"/>
          </p:cNvSpPr>
          <p:nvPr/>
        </p:nvSpPr>
        <p:spPr bwMode="auto">
          <a:xfrm>
            <a:off x="6889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5" name="Line 1047"/>
          <p:cNvSpPr>
            <a:spLocks noChangeShapeType="1"/>
          </p:cNvSpPr>
          <p:nvPr/>
        </p:nvSpPr>
        <p:spPr bwMode="auto">
          <a:xfrm>
            <a:off x="3189288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21" name="Line 1053"/>
          <p:cNvSpPr>
            <a:spLocks noChangeShapeType="1"/>
          </p:cNvSpPr>
          <p:nvPr/>
        </p:nvSpPr>
        <p:spPr bwMode="auto">
          <a:xfrm>
            <a:off x="688975" y="45720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22" name="Text Box 1054"/>
          <p:cNvSpPr txBox="1">
            <a:spLocks noChangeArrowheads="1"/>
          </p:cNvSpPr>
          <p:nvPr/>
        </p:nvSpPr>
        <p:spPr bwMode="auto">
          <a:xfrm>
            <a:off x="5514975" y="40560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is divided into</a:t>
            </a:r>
          </a:p>
        </p:txBody>
      </p:sp>
      <p:sp>
        <p:nvSpPr>
          <p:cNvPr id="8224" name="Line 1056"/>
          <p:cNvSpPr>
            <a:spLocks noChangeShapeType="1"/>
          </p:cNvSpPr>
          <p:nvPr/>
        </p:nvSpPr>
        <p:spPr bwMode="auto">
          <a:xfrm>
            <a:off x="6315075" y="373697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4" name="Line 1046"/>
          <p:cNvSpPr>
            <a:spLocks noChangeShapeType="1"/>
          </p:cNvSpPr>
          <p:nvPr/>
        </p:nvSpPr>
        <p:spPr bwMode="auto">
          <a:xfrm>
            <a:off x="444182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3" name="Line 1045"/>
          <p:cNvSpPr>
            <a:spLocks noChangeShapeType="1"/>
          </p:cNvSpPr>
          <p:nvPr/>
        </p:nvSpPr>
        <p:spPr bwMode="auto">
          <a:xfrm>
            <a:off x="56927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2" name="Line 1044"/>
          <p:cNvSpPr>
            <a:spLocks noChangeShapeType="1"/>
          </p:cNvSpPr>
          <p:nvPr/>
        </p:nvSpPr>
        <p:spPr bwMode="auto">
          <a:xfrm>
            <a:off x="694372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1" name="Line 1043"/>
          <p:cNvSpPr>
            <a:spLocks noChangeShapeType="1"/>
          </p:cNvSpPr>
          <p:nvPr/>
        </p:nvSpPr>
        <p:spPr bwMode="auto">
          <a:xfrm>
            <a:off x="8194675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30" name="Line 1062"/>
          <p:cNvSpPr>
            <a:spLocks noChangeShapeType="1"/>
          </p:cNvSpPr>
          <p:nvPr/>
        </p:nvSpPr>
        <p:spPr bwMode="auto">
          <a:xfrm>
            <a:off x="4441825" y="4572000"/>
            <a:ext cx="374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31" name="Line 1063"/>
          <p:cNvSpPr>
            <a:spLocks noChangeShapeType="1"/>
          </p:cNvSpPr>
          <p:nvPr/>
        </p:nvSpPr>
        <p:spPr bwMode="auto">
          <a:xfrm>
            <a:off x="6315075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19" name="Line 1051"/>
          <p:cNvSpPr>
            <a:spLocks noChangeShapeType="1"/>
          </p:cNvSpPr>
          <p:nvPr/>
        </p:nvSpPr>
        <p:spPr bwMode="auto">
          <a:xfrm>
            <a:off x="1939925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34" name="Rectangle 1066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5105400" cy="396875"/>
          </a:xfrm>
        </p:spPr>
        <p:txBody>
          <a:bodyPr/>
          <a:lstStyle/>
          <a:p>
            <a:r>
              <a:rPr lang="en-US" altLang="en-US" dirty="0"/>
              <a:t>Concept Map</a:t>
            </a:r>
          </a:p>
        </p:txBody>
      </p:sp>
      <p:sp>
        <p:nvSpPr>
          <p:cNvPr id="8199" name="Line 1031"/>
          <p:cNvSpPr>
            <a:spLocks noChangeShapeType="1"/>
          </p:cNvSpPr>
          <p:nvPr/>
        </p:nvSpPr>
        <p:spPr bwMode="auto">
          <a:xfrm>
            <a:off x="4127500" y="2562225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00" name="Line 1032"/>
          <p:cNvSpPr>
            <a:spLocks noChangeShapeType="1"/>
          </p:cNvSpPr>
          <p:nvPr/>
        </p:nvSpPr>
        <p:spPr bwMode="auto">
          <a:xfrm>
            <a:off x="1943100" y="2752725"/>
            <a:ext cx="438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01" name="Line 1033"/>
          <p:cNvSpPr>
            <a:spLocks noChangeShapeType="1"/>
          </p:cNvSpPr>
          <p:nvPr/>
        </p:nvSpPr>
        <p:spPr bwMode="auto">
          <a:xfrm>
            <a:off x="1946275" y="2752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42" name="Line 1074"/>
          <p:cNvSpPr>
            <a:spLocks noChangeShapeType="1"/>
          </p:cNvSpPr>
          <p:nvPr/>
        </p:nvSpPr>
        <p:spPr bwMode="auto">
          <a:xfrm>
            <a:off x="6315075" y="2752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8243" name="Text Box 1075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8244" name="Oval 1076"/>
          <p:cNvSpPr>
            <a:spLocks noChangeArrowheads="1"/>
          </p:cNvSpPr>
          <p:nvPr/>
        </p:nvSpPr>
        <p:spPr bwMode="auto">
          <a:xfrm>
            <a:off x="3236913" y="1428750"/>
            <a:ext cx="1828800" cy="723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BED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kumimoji="0" lang="en-US" altLang="en-US" sz="2000" dirty="0">
                <a:solidFill>
                  <a:srgbClr val="000000"/>
                </a:solidFill>
              </a:rPr>
              <a:t>Cell Cycle</a:t>
            </a:r>
            <a:endParaRPr kumimoji="0"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8246" name="Oval 1078"/>
          <p:cNvSpPr>
            <a:spLocks noChangeArrowheads="1"/>
          </p:cNvSpPr>
          <p:nvPr/>
        </p:nvSpPr>
        <p:spPr bwMode="auto">
          <a:xfrm>
            <a:off x="16351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2" name="Oval 1084"/>
          <p:cNvSpPr>
            <a:spLocks noChangeArrowheads="1"/>
          </p:cNvSpPr>
          <p:nvPr/>
        </p:nvSpPr>
        <p:spPr bwMode="auto">
          <a:xfrm>
            <a:off x="141446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4" name="Oval 1086"/>
          <p:cNvSpPr>
            <a:spLocks noChangeArrowheads="1"/>
          </p:cNvSpPr>
          <p:nvPr/>
        </p:nvSpPr>
        <p:spPr bwMode="auto">
          <a:xfrm>
            <a:off x="1360488" y="3089275"/>
            <a:ext cx="12192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5" name="Oval 1087"/>
          <p:cNvSpPr>
            <a:spLocks noChangeArrowheads="1"/>
          </p:cNvSpPr>
          <p:nvPr/>
        </p:nvSpPr>
        <p:spPr bwMode="auto">
          <a:xfrm>
            <a:off x="5729288" y="3089275"/>
            <a:ext cx="12192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6" name="Oval 1088"/>
          <p:cNvSpPr>
            <a:spLocks noChangeArrowheads="1"/>
          </p:cNvSpPr>
          <p:nvPr/>
        </p:nvSpPr>
        <p:spPr bwMode="auto">
          <a:xfrm>
            <a:off x="266541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7" name="Oval 1089"/>
          <p:cNvSpPr>
            <a:spLocks noChangeArrowheads="1"/>
          </p:cNvSpPr>
          <p:nvPr/>
        </p:nvSpPr>
        <p:spPr bwMode="auto">
          <a:xfrm>
            <a:off x="391636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58" name="Oval 1090"/>
          <p:cNvSpPr>
            <a:spLocks noChangeArrowheads="1"/>
          </p:cNvSpPr>
          <p:nvPr/>
        </p:nvSpPr>
        <p:spPr bwMode="auto">
          <a:xfrm>
            <a:off x="518001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61" name="Oval 1093"/>
          <p:cNvSpPr>
            <a:spLocks noChangeArrowheads="1"/>
          </p:cNvSpPr>
          <p:nvPr/>
        </p:nvSpPr>
        <p:spPr bwMode="auto">
          <a:xfrm>
            <a:off x="6402388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8262" name="Oval 1094"/>
          <p:cNvSpPr>
            <a:spLocks noChangeArrowheads="1"/>
          </p:cNvSpPr>
          <p:nvPr/>
        </p:nvSpPr>
        <p:spPr bwMode="auto">
          <a:xfrm>
            <a:off x="7669213" y="4868863"/>
            <a:ext cx="1096962" cy="4572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kumimoji="0" lang="en-US" altLang="en-US" sz="1200">
              <a:solidFill>
                <a:srgbClr val="000000"/>
              </a:solidFill>
            </a:endParaRPr>
          </a:p>
        </p:txBody>
      </p:sp>
      <p:grpSp>
        <p:nvGrpSpPr>
          <p:cNvPr id="8282" name="Group 1114"/>
          <p:cNvGrpSpPr>
            <a:grpSpLocks/>
          </p:cNvGrpSpPr>
          <p:nvPr/>
        </p:nvGrpSpPr>
        <p:grpSpPr bwMode="auto">
          <a:xfrm>
            <a:off x="1443038" y="3187700"/>
            <a:ext cx="5414962" cy="457200"/>
            <a:chOff x="909" y="2008"/>
            <a:chExt cx="3411" cy="288"/>
          </a:xfrm>
        </p:grpSpPr>
        <p:sp>
          <p:nvSpPr>
            <p:cNvPr id="8263" name="Text Box 1095"/>
            <p:cNvSpPr txBox="1">
              <a:spLocks noChangeArrowheads="1"/>
            </p:cNvSpPr>
            <p:nvPr/>
          </p:nvSpPr>
          <p:spPr bwMode="auto">
            <a:xfrm>
              <a:off x="3678" y="2008"/>
              <a:ext cx="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 sz="1200">
                  <a:solidFill>
                    <a:srgbClr val="000000"/>
                  </a:solidFill>
                </a:rPr>
                <a:t>M phase </a:t>
              </a:r>
            </a:p>
            <a:p>
              <a:r>
                <a:rPr kumimoji="0" lang="en-US" altLang="en-US" sz="1200">
                  <a:solidFill>
                    <a:srgbClr val="000000"/>
                  </a:solidFill>
                </a:rPr>
                <a:t>(Mitosis)</a:t>
              </a:r>
              <a:endParaRPr kumimoji="0" lang="en-US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8264" name="Text Box 1096"/>
            <p:cNvSpPr txBox="1">
              <a:spLocks noChangeArrowheads="1"/>
            </p:cNvSpPr>
            <p:nvPr/>
          </p:nvSpPr>
          <p:spPr bwMode="auto">
            <a:xfrm>
              <a:off x="909" y="2055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0" lang="en-US" altLang="en-US" sz="1200" dirty="0">
                  <a:solidFill>
                    <a:srgbClr val="000000"/>
                  </a:solidFill>
                </a:rPr>
                <a:t>Interphase</a:t>
              </a:r>
              <a:endParaRPr kumimoji="0" lang="en-US" altLang="en-US" sz="1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8286" name="Picture 1118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87" name="Picture 1119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107"/>
          <p:cNvSpPr txBox="1">
            <a:spLocks noChangeArrowheads="1"/>
          </p:cNvSpPr>
          <p:nvPr/>
        </p:nvSpPr>
        <p:spPr bwMode="auto">
          <a:xfrm>
            <a:off x="285750" y="4957763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0" dirty="0"/>
              <a:t>G</a:t>
            </a:r>
            <a:r>
              <a:rPr lang="en-US" altLang="en-US" sz="1200" b="0" baseline="-25000" dirty="0"/>
              <a:t>1</a:t>
            </a:r>
            <a:r>
              <a:rPr lang="en-US" altLang="en-US" sz="1200" b="0" dirty="0"/>
              <a:t> phase</a:t>
            </a:r>
            <a:endParaRPr lang="en-US" altLang="en-US" dirty="0"/>
          </a:p>
        </p:txBody>
      </p:sp>
      <p:sp>
        <p:nvSpPr>
          <p:cNvPr id="49" name="Text Box 1108"/>
          <p:cNvSpPr txBox="1">
            <a:spLocks noChangeArrowheads="1"/>
          </p:cNvSpPr>
          <p:nvPr/>
        </p:nvSpPr>
        <p:spPr bwMode="auto">
          <a:xfrm>
            <a:off x="1533525" y="4957763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0" dirty="0"/>
              <a:t>S phase</a:t>
            </a:r>
          </a:p>
        </p:txBody>
      </p:sp>
      <p:sp>
        <p:nvSpPr>
          <p:cNvPr id="50" name="Text Box 1110"/>
          <p:cNvSpPr txBox="1">
            <a:spLocks noChangeArrowheads="1"/>
          </p:cNvSpPr>
          <p:nvPr/>
        </p:nvSpPr>
        <p:spPr bwMode="auto">
          <a:xfrm>
            <a:off x="2727325" y="4957763"/>
            <a:ext cx="995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0" dirty="0"/>
              <a:t>G</a:t>
            </a:r>
            <a:r>
              <a:rPr lang="en-US" altLang="en-US" sz="1200" b="0" baseline="-25000" dirty="0"/>
              <a:t>2</a:t>
            </a:r>
            <a:r>
              <a:rPr lang="en-US" altLang="en-US" sz="1200" b="0" dirty="0"/>
              <a:t> phase</a:t>
            </a:r>
          </a:p>
        </p:txBody>
      </p:sp>
      <p:sp>
        <p:nvSpPr>
          <p:cNvPr id="51" name="Text Box 1109"/>
          <p:cNvSpPr txBox="1">
            <a:spLocks noChangeArrowheads="1"/>
          </p:cNvSpPr>
          <p:nvPr/>
        </p:nvSpPr>
        <p:spPr bwMode="auto">
          <a:xfrm>
            <a:off x="4038600" y="4957763"/>
            <a:ext cx="860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0" dirty="0"/>
              <a:t>Prophase</a:t>
            </a:r>
          </a:p>
        </p:txBody>
      </p:sp>
      <p:sp>
        <p:nvSpPr>
          <p:cNvPr id="52" name="Text Box 1111"/>
          <p:cNvSpPr txBox="1">
            <a:spLocks noChangeArrowheads="1"/>
          </p:cNvSpPr>
          <p:nvPr/>
        </p:nvSpPr>
        <p:spPr bwMode="auto">
          <a:xfrm>
            <a:off x="5216525" y="4957763"/>
            <a:ext cx="1046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0" dirty="0"/>
              <a:t>Metaphase</a:t>
            </a:r>
          </a:p>
        </p:txBody>
      </p:sp>
      <p:sp>
        <p:nvSpPr>
          <p:cNvPr id="53" name="Text Box 1113"/>
          <p:cNvSpPr txBox="1">
            <a:spLocks noChangeArrowheads="1"/>
          </p:cNvSpPr>
          <p:nvPr/>
        </p:nvSpPr>
        <p:spPr bwMode="auto">
          <a:xfrm>
            <a:off x="6488113" y="4957763"/>
            <a:ext cx="909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0" dirty="0"/>
              <a:t>Anaphase</a:t>
            </a:r>
            <a:endParaRPr lang="en-US" altLang="en-US" dirty="0"/>
          </a:p>
        </p:txBody>
      </p:sp>
      <p:sp>
        <p:nvSpPr>
          <p:cNvPr id="54" name="Text Box 1112"/>
          <p:cNvSpPr txBox="1">
            <a:spLocks noChangeArrowheads="1"/>
          </p:cNvSpPr>
          <p:nvPr/>
        </p:nvSpPr>
        <p:spPr bwMode="auto">
          <a:xfrm>
            <a:off x="7743825" y="4957763"/>
            <a:ext cx="958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0" dirty="0"/>
              <a:t>Telophase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1638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Which of the following is a correct statement about the events of the cell cycle?</a:t>
            </a:r>
            <a:endParaRPr lang="en-US" sz="28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a.	Little happens during the G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and G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phases.	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b.	DNA replicates during cytokinesis.	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c.	The M phase is usually the longest phase.	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d.	Interphase consists of the G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S, and G</a:t>
            </a:r>
            <a:r>
              <a:rPr lang="en-US" sz="2800" baseline="-25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phases.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807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553200" cy="396875"/>
          </a:xfrm>
        </p:spPr>
        <p:txBody>
          <a:bodyPr/>
          <a:lstStyle/>
          <a:p>
            <a:r>
              <a:rPr lang="en-US" altLang="en-US"/>
              <a:t>Figure 10–5 Mitosis and Cytokinesis</a:t>
            </a:r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4300538" y="1143000"/>
            <a:ext cx="2789237" cy="2381250"/>
          </a:xfrm>
          <a:custGeom>
            <a:avLst/>
            <a:gdLst>
              <a:gd name="T0" fmla="*/ 0 w 1757"/>
              <a:gd name="T1" fmla="*/ 1406 h 1500"/>
              <a:gd name="T2" fmla="*/ 77 w 1757"/>
              <a:gd name="T3" fmla="*/ 0 h 1500"/>
              <a:gd name="T4" fmla="*/ 1757 w 1757"/>
              <a:gd name="T5" fmla="*/ 197 h 1500"/>
              <a:gd name="T6" fmla="*/ 1568 w 1757"/>
              <a:gd name="T7" fmla="*/ 1320 h 1500"/>
              <a:gd name="T8" fmla="*/ 968 w 1757"/>
              <a:gd name="T9" fmla="*/ 1311 h 1500"/>
              <a:gd name="T10" fmla="*/ 960 w 1757"/>
              <a:gd name="T11" fmla="*/ 1491 h 1500"/>
              <a:gd name="T12" fmla="*/ 42 w 1757"/>
              <a:gd name="T13" fmla="*/ 1500 h 1500"/>
              <a:gd name="T14" fmla="*/ 0 w 1757"/>
              <a:gd name="T15" fmla="*/ 140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1500">
                <a:moveTo>
                  <a:pt x="0" y="1406"/>
                </a:moveTo>
                <a:lnTo>
                  <a:pt x="77" y="0"/>
                </a:lnTo>
                <a:lnTo>
                  <a:pt x="1757" y="197"/>
                </a:lnTo>
                <a:lnTo>
                  <a:pt x="1568" y="1320"/>
                </a:lnTo>
                <a:lnTo>
                  <a:pt x="968" y="1311"/>
                </a:lnTo>
                <a:lnTo>
                  <a:pt x="960" y="1491"/>
                </a:lnTo>
                <a:lnTo>
                  <a:pt x="42" y="1500"/>
                </a:lnTo>
                <a:lnTo>
                  <a:pt x="0" y="140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5837238" y="1455738"/>
            <a:ext cx="2967037" cy="3497262"/>
          </a:xfrm>
          <a:custGeom>
            <a:avLst/>
            <a:gdLst>
              <a:gd name="T0" fmla="*/ 0 w 1869"/>
              <a:gd name="T1" fmla="*/ 1294 h 2203"/>
              <a:gd name="T2" fmla="*/ 9 w 1869"/>
              <a:gd name="T3" fmla="*/ 1123 h 2203"/>
              <a:gd name="T4" fmla="*/ 617 w 1869"/>
              <a:gd name="T5" fmla="*/ 1132 h 2203"/>
              <a:gd name="T6" fmla="*/ 780 w 1869"/>
              <a:gd name="T7" fmla="*/ 0 h 2203"/>
              <a:gd name="T8" fmla="*/ 1869 w 1869"/>
              <a:gd name="T9" fmla="*/ 874 h 2203"/>
              <a:gd name="T10" fmla="*/ 892 w 1869"/>
              <a:gd name="T11" fmla="*/ 2203 h 2203"/>
              <a:gd name="T12" fmla="*/ 463 w 1869"/>
              <a:gd name="T13" fmla="*/ 2057 h 2203"/>
              <a:gd name="T14" fmla="*/ 0 w 1869"/>
              <a:gd name="T15" fmla="*/ 1294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2203">
                <a:moveTo>
                  <a:pt x="0" y="1294"/>
                </a:moveTo>
                <a:lnTo>
                  <a:pt x="9" y="1123"/>
                </a:lnTo>
                <a:lnTo>
                  <a:pt x="617" y="1132"/>
                </a:lnTo>
                <a:lnTo>
                  <a:pt x="780" y="0"/>
                </a:lnTo>
                <a:lnTo>
                  <a:pt x="1869" y="874"/>
                </a:lnTo>
                <a:lnTo>
                  <a:pt x="892" y="2203"/>
                </a:lnTo>
                <a:lnTo>
                  <a:pt x="463" y="2057"/>
                </a:lnTo>
                <a:lnTo>
                  <a:pt x="0" y="1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3646488" y="3524250"/>
            <a:ext cx="2967037" cy="2149475"/>
          </a:xfrm>
          <a:custGeom>
            <a:avLst/>
            <a:gdLst>
              <a:gd name="T0" fmla="*/ 652 w 1869"/>
              <a:gd name="T1" fmla="*/ 9 h 1354"/>
              <a:gd name="T2" fmla="*/ 1380 w 1869"/>
              <a:gd name="T3" fmla="*/ 0 h 1354"/>
              <a:gd name="T4" fmla="*/ 1869 w 1869"/>
              <a:gd name="T5" fmla="*/ 780 h 1354"/>
              <a:gd name="T6" fmla="*/ 1063 w 1869"/>
              <a:gd name="T7" fmla="*/ 1354 h 1354"/>
              <a:gd name="T8" fmla="*/ 0 w 1869"/>
              <a:gd name="T9" fmla="*/ 1234 h 1354"/>
              <a:gd name="T10" fmla="*/ 103 w 1869"/>
              <a:gd name="T11" fmla="*/ 634 h 1354"/>
              <a:gd name="T12" fmla="*/ 626 w 1869"/>
              <a:gd name="T13" fmla="*/ 600 h 1354"/>
              <a:gd name="T14" fmla="*/ 652 w 1869"/>
              <a:gd name="T15" fmla="*/ 9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1354">
                <a:moveTo>
                  <a:pt x="652" y="9"/>
                </a:moveTo>
                <a:lnTo>
                  <a:pt x="1380" y="0"/>
                </a:lnTo>
                <a:lnTo>
                  <a:pt x="1869" y="780"/>
                </a:lnTo>
                <a:lnTo>
                  <a:pt x="1063" y="1354"/>
                </a:lnTo>
                <a:lnTo>
                  <a:pt x="0" y="1234"/>
                </a:lnTo>
                <a:lnTo>
                  <a:pt x="103" y="634"/>
                </a:lnTo>
                <a:lnTo>
                  <a:pt x="626" y="600"/>
                </a:lnTo>
                <a:lnTo>
                  <a:pt x="652" y="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081" name="Freeform 33"/>
          <p:cNvSpPr>
            <a:spLocks/>
          </p:cNvSpPr>
          <p:nvPr/>
        </p:nvSpPr>
        <p:spPr bwMode="auto">
          <a:xfrm>
            <a:off x="898525" y="3878263"/>
            <a:ext cx="3783013" cy="1604962"/>
          </a:xfrm>
          <a:custGeom>
            <a:avLst/>
            <a:gdLst>
              <a:gd name="T0" fmla="*/ 2383 w 2383"/>
              <a:gd name="T1" fmla="*/ 0 h 1011"/>
              <a:gd name="T2" fmla="*/ 2357 w 2383"/>
              <a:gd name="T3" fmla="*/ 377 h 1011"/>
              <a:gd name="T4" fmla="*/ 1843 w 2383"/>
              <a:gd name="T5" fmla="*/ 420 h 1011"/>
              <a:gd name="T6" fmla="*/ 1740 w 2383"/>
              <a:gd name="T7" fmla="*/ 1011 h 1011"/>
              <a:gd name="T8" fmla="*/ 0 w 2383"/>
              <a:gd name="T9" fmla="*/ 994 h 1011"/>
              <a:gd name="T10" fmla="*/ 68 w 2383"/>
              <a:gd name="T11" fmla="*/ 523 h 1011"/>
              <a:gd name="T12" fmla="*/ 1474 w 2383"/>
              <a:gd name="T13" fmla="*/ 77 h 1011"/>
              <a:gd name="T14" fmla="*/ 2383 w 2383"/>
              <a:gd name="T15" fmla="*/ 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3" h="1011">
                <a:moveTo>
                  <a:pt x="2383" y="0"/>
                </a:moveTo>
                <a:lnTo>
                  <a:pt x="2357" y="377"/>
                </a:lnTo>
                <a:lnTo>
                  <a:pt x="1843" y="420"/>
                </a:lnTo>
                <a:lnTo>
                  <a:pt x="1740" y="1011"/>
                </a:lnTo>
                <a:lnTo>
                  <a:pt x="0" y="994"/>
                </a:lnTo>
                <a:lnTo>
                  <a:pt x="68" y="523"/>
                </a:lnTo>
                <a:lnTo>
                  <a:pt x="1474" y="77"/>
                </a:lnTo>
                <a:lnTo>
                  <a:pt x="2383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082" name="Freeform 34"/>
          <p:cNvSpPr>
            <a:spLocks/>
          </p:cNvSpPr>
          <p:nvPr/>
        </p:nvSpPr>
        <p:spPr bwMode="auto">
          <a:xfrm>
            <a:off x="681038" y="2244725"/>
            <a:ext cx="4000500" cy="2463800"/>
          </a:xfrm>
          <a:custGeom>
            <a:avLst/>
            <a:gdLst>
              <a:gd name="T0" fmla="*/ 214 w 2520"/>
              <a:gd name="T1" fmla="*/ 1552 h 1552"/>
              <a:gd name="T2" fmla="*/ 0 w 2520"/>
              <a:gd name="T3" fmla="*/ 395 h 1552"/>
              <a:gd name="T4" fmla="*/ 565 w 2520"/>
              <a:gd name="T5" fmla="*/ 0 h 1552"/>
              <a:gd name="T6" fmla="*/ 1260 w 2520"/>
              <a:gd name="T7" fmla="*/ 755 h 1552"/>
              <a:gd name="T8" fmla="*/ 2297 w 2520"/>
              <a:gd name="T9" fmla="*/ 695 h 1552"/>
              <a:gd name="T10" fmla="*/ 2322 w 2520"/>
              <a:gd name="T11" fmla="*/ 797 h 1552"/>
              <a:gd name="T12" fmla="*/ 2520 w 2520"/>
              <a:gd name="T13" fmla="*/ 815 h 1552"/>
              <a:gd name="T14" fmla="*/ 2511 w 2520"/>
              <a:gd name="T15" fmla="*/ 1020 h 1552"/>
              <a:gd name="T16" fmla="*/ 1628 w 2520"/>
              <a:gd name="T17" fmla="*/ 1106 h 1552"/>
              <a:gd name="T18" fmla="*/ 214 w 2520"/>
              <a:gd name="T19" fmla="*/ 155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0" h="1552">
                <a:moveTo>
                  <a:pt x="214" y="1552"/>
                </a:moveTo>
                <a:lnTo>
                  <a:pt x="0" y="395"/>
                </a:lnTo>
                <a:lnTo>
                  <a:pt x="565" y="0"/>
                </a:lnTo>
                <a:lnTo>
                  <a:pt x="1260" y="755"/>
                </a:lnTo>
                <a:lnTo>
                  <a:pt x="2297" y="695"/>
                </a:lnTo>
                <a:lnTo>
                  <a:pt x="2322" y="797"/>
                </a:lnTo>
                <a:lnTo>
                  <a:pt x="2520" y="815"/>
                </a:lnTo>
                <a:lnTo>
                  <a:pt x="2511" y="1020"/>
                </a:lnTo>
                <a:lnTo>
                  <a:pt x="1628" y="1106"/>
                </a:lnTo>
                <a:lnTo>
                  <a:pt x="214" y="155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083" name="Picture 35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484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248400" cy="396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Figure 10–5 Mitosis and Cytokinesis</a:t>
            </a:r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1074738" y="1157288"/>
            <a:ext cx="3348037" cy="2271712"/>
          </a:xfrm>
          <a:custGeom>
            <a:avLst/>
            <a:gdLst>
              <a:gd name="T0" fmla="*/ 2032 w 2109"/>
              <a:gd name="T1" fmla="*/ 1388 h 1431"/>
              <a:gd name="T2" fmla="*/ 2109 w 2109"/>
              <a:gd name="T3" fmla="*/ 0 h 1431"/>
              <a:gd name="T4" fmla="*/ 0 w 2109"/>
              <a:gd name="T5" fmla="*/ 351 h 1431"/>
              <a:gd name="T6" fmla="*/ 1003 w 2109"/>
              <a:gd name="T7" fmla="*/ 1431 h 1431"/>
              <a:gd name="T8" fmla="*/ 2032 w 2109"/>
              <a:gd name="T9" fmla="*/ 1388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1431">
                <a:moveTo>
                  <a:pt x="2032" y="1388"/>
                </a:moveTo>
                <a:lnTo>
                  <a:pt x="2109" y="0"/>
                </a:lnTo>
                <a:lnTo>
                  <a:pt x="0" y="351"/>
                </a:lnTo>
                <a:lnTo>
                  <a:pt x="1003" y="1431"/>
                </a:lnTo>
                <a:lnTo>
                  <a:pt x="2032" y="13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5837238" y="1455738"/>
            <a:ext cx="2967037" cy="3497262"/>
          </a:xfrm>
          <a:custGeom>
            <a:avLst/>
            <a:gdLst>
              <a:gd name="T0" fmla="*/ 0 w 1869"/>
              <a:gd name="T1" fmla="*/ 1294 h 2203"/>
              <a:gd name="T2" fmla="*/ 9 w 1869"/>
              <a:gd name="T3" fmla="*/ 1123 h 2203"/>
              <a:gd name="T4" fmla="*/ 617 w 1869"/>
              <a:gd name="T5" fmla="*/ 1132 h 2203"/>
              <a:gd name="T6" fmla="*/ 780 w 1869"/>
              <a:gd name="T7" fmla="*/ 0 h 2203"/>
              <a:gd name="T8" fmla="*/ 1869 w 1869"/>
              <a:gd name="T9" fmla="*/ 874 h 2203"/>
              <a:gd name="T10" fmla="*/ 892 w 1869"/>
              <a:gd name="T11" fmla="*/ 2203 h 2203"/>
              <a:gd name="T12" fmla="*/ 463 w 1869"/>
              <a:gd name="T13" fmla="*/ 2057 h 2203"/>
              <a:gd name="T14" fmla="*/ 0 w 1869"/>
              <a:gd name="T15" fmla="*/ 1294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2203">
                <a:moveTo>
                  <a:pt x="0" y="1294"/>
                </a:moveTo>
                <a:lnTo>
                  <a:pt x="9" y="1123"/>
                </a:lnTo>
                <a:lnTo>
                  <a:pt x="617" y="1132"/>
                </a:lnTo>
                <a:lnTo>
                  <a:pt x="780" y="0"/>
                </a:lnTo>
                <a:lnTo>
                  <a:pt x="1869" y="874"/>
                </a:lnTo>
                <a:lnTo>
                  <a:pt x="892" y="2203"/>
                </a:lnTo>
                <a:lnTo>
                  <a:pt x="463" y="2057"/>
                </a:lnTo>
                <a:lnTo>
                  <a:pt x="0" y="1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3646488" y="3524250"/>
            <a:ext cx="2967037" cy="2149475"/>
          </a:xfrm>
          <a:custGeom>
            <a:avLst/>
            <a:gdLst>
              <a:gd name="T0" fmla="*/ 652 w 1869"/>
              <a:gd name="T1" fmla="*/ 9 h 1354"/>
              <a:gd name="T2" fmla="*/ 1380 w 1869"/>
              <a:gd name="T3" fmla="*/ 0 h 1354"/>
              <a:gd name="T4" fmla="*/ 1869 w 1869"/>
              <a:gd name="T5" fmla="*/ 780 h 1354"/>
              <a:gd name="T6" fmla="*/ 1063 w 1869"/>
              <a:gd name="T7" fmla="*/ 1354 h 1354"/>
              <a:gd name="T8" fmla="*/ 0 w 1869"/>
              <a:gd name="T9" fmla="*/ 1234 h 1354"/>
              <a:gd name="T10" fmla="*/ 103 w 1869"/>
              <a:gd name="T11" fmla="*/ 634 h 1354"/>
              <a:gd name="T12" fmla="*/ 626 w 1869"/>
              <a:gd name="T13" fmla="*/ 600 h 1354"/>
              <a:gd name="T14" fmla="*/ 652 w 1869"/>
              <a:gd name="T15" fmla="*/ 9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1354">
                <a:moveTo>
                  <a:pt x="652" y="9"/>
                </a:moveTo>
                <a:lnTo>
                  <a:pt x="1380" y="0"/>
                </a:lnTo>
                <a:lnTo>
                  <a:pt x="1869" y="780"/>
                </a:lnTo>
                <a:lnTo>
                  <a:pt x="1063" y="1354"/>
                </a:lnTo>
                <a:lnTo>
                  <a:pt x="0" y="1234"/>
                </a:lnTo>
                <a:lnTo>
                  <a:pt x="103" y="634"/>
                </a:lnTo>
                <a:lnTo>
                  <a:pt x="626" y="600"/>
                </a:lnTo>
                <a:lnTo>
                  <a:pt x="652" y="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898525" y="3878263"/>
            <a:ext cx="3783013" cy="1604962"/>
          </a:xfrm>
          <a:custGeom>
            <a:avLst/>
            <a:gdLst>
              <a:gd name="T0" fmla="*/ 2383 w 2383"/>
              <a:gd name="T1" fmla="*/ 0 h 1011"/>
              <a:gd name="T2" fmla="*/ 2357 w 2383"/>
              <a:gd name="T3" fmla="*/ 377 h 1011"/>
              <a:gd name="T4" fmla="*/ 1843 w 2383"/>
              <a:gd name="T5" fmla="*/ 420 h 1011"/>
              <a:gd name="T6" fmla="*/ 1740 w 2383"/>
              <a:gd name="T7" fmla="*/ 1011 h 1011"/>
              <a:gd name="T8" fmla="*/ 0 w 2383"/>
              <a:gd name="T9" fmla="*/ 994 h 1011"/>
              <a:gd name="T10" fmla="*/ 68 w 2383"/>
              <a:gd name="T11" fmla="*/ 523 h 1011"/>
              <a:gd name="T12" fmla="*/ 1474 w 2383"/>
              <a:gd name="T13" fmla="*/ 77 h 1011"/>
              <a:gd name="T14" fmla="*/ 2383 w 2383"/>
              <a:gd name="T15" fmla="*/ 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3" h="1011">
                <a:moveTo>
                  <a:pt x="2383" y="0"/>
                </a:moveTo>
                <a:lnTo>
                  <a:pt x="2357" y="377"/>
                </a:lnTo>
                <a:lnTo>
                  <a:pt x="1843" y="420"/>
                </a:lnTo>
                <a:lnTo>
                  <a:pt x="1740" y="1011"/>
                </a:lnTo>
                <a:lnTo>
                  <a:pt x="0" y="994"/>
                </a:lnTo>
                <a:lnTo>
                  <a:pt x="68" y="523"/>
                </a:lnTo>
                <a:lnTo>
                  <a:pt x="1474" y="77"/>
                </a:lnTo>
                <a:lnTo>
                  <a:pt x="2383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681038" y="2244725"/>
            <a:ext cx="4000500" cy="2463800"/>
          </a:xfrm>
          <a:custGeom>
            <a:avLst/>
            <a:gdLst>
              <a:gd name="T0" fmla="*/ 214 w 2520"/>
              <a:gd name="T1" fmla="*/ 1552 h 1552"/>
              <a:gd name="T2" fmla="*/ 0 w 2520"/>
              <a:gd name="T3" fmla="*/ 395 h 1552"/>
              <a:gd name="T4" fmla="*/ 565 w 2520"/>
              <a:gd name="T5" fmla="*/ 0 h 1552"/>
              <a:gd name="T6" fmla="*/ 1260 w 2520"/>
              <a:gd name="T7" fmla="*/ 755 h 1552"/>
              <a:gd name="T8" fmla="*/ 2297 w 2520"/>
              <a:gd name="T9" fmla="*/ 695 h 1552"/>
              <a:gd name="T10" fmla="*/ 2322 w 2520"/>
              <a:gd name="T11" fmla="*/ 797 h 1552"/>
              <a:gd name="T12" fmla="*/ 2520 w 2520"/>
              <a:gd name="T13" fmla="*/ 815 h 1552"/>
              <a:gd name="T14" fmla="*/ 2511 w 2520"/>
              <a:gd name="T15" fmla="*/ 1020 h 1552"/>
              <a:gd name="T16" fmla="*/ 1628 w 2520"/>
              <a:gd name="T17" fmla="*/ 1106 h 1552"/>
              <a:gd name="T18" fmla="*/ 214 w 2520"/>
              <a:gd name="T19" fmla="*/ 155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0" h="1552">
                <a:moveTo>
                  <a:pt x="214" y="1552"/>
                </a:moveTo>
                <a:lnTo>
                  <a:pt x="0" y="395"/>
                </a:lnTo>
                <a:lnTo>
                  <a:pt x="565" y="0"/>
                </a:lnTo>
                <a:lnTo>
                  <a:pt x="1260" y="755"/>
                </a:lnTo>
                <a:lnTo>
                  <a:pt x="2297" y="695"/>
                </a:lnTo>
                <a:lnTo>
                  <a:pt x="2322" y="797"/>
                </a:lnTo>
                <a:lnTo>
                  <a:pt x="2520" y="815"/>
                </a:lnTo>
                <a:lnTo>
                  <a:pt x="2511" y="1020"/>
                </a:lnTo>
                <a:lnTo>
                  <a:pt x="1628" y="1106"/>
                </a:lnTo>
                <a:lnTo>
                  <a:pt x="214" y="155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3583" name="Picture 3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4" name="Picture 3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21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4597" name="Rectangle 21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248400" cy="396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Figure 10–5 Mitosis and Cytokinesis</a:t>
            </a: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1074738" y="1157288"/>
            <a:ext cx="3348037" cy="2271712"/>
          </a:xfrm>
          <a:custGeom>
            <a:avLst/>
            <a:gdLst>
              <a:gd name="T0" fmla="*/ 2032 w 2109"/>
              <a:gd name="T1" fmla="*/ 1388 h 1431"/>
              <a:gd name="T2" fmla="*/ 2109 w 2109"/>
              <a:gd name="T3" fmla="*/ 0 h 1431"/>
              <a:gd name="T4" fmla="*/ 0 w 2109"/>
              <a:gd name="T5" fmla="*/ 351 h 1431"/>
              <a:gd name="T6" fmla="*/ 1003 w 2109"/>
              <a:gd name="T7" fmla="*/ 1431 h 1431"/>
              <a:gd name="T8" fmla="*/ 2032 w 2109"/>
              <a:gd name="T9" fmla="*/ 1388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1431">
                <a:moveTo>
                  <a:pt x="2032" y="1388"/>
                </a:moveTo>
                <a:lnTo>
                  <a:pt x="2109" y="0"/>
                </a:lnTo>
                <a:lnTo>
                  <a:pt x="0" y="351"/>
                </a:lnTo>
                <a:lnTo>
                  <a:pt x="1003" y="1431"/>
                </a:lnTo>
                <a:lnTo>
                  <a:pt x="2032" y="13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4300538" y="1143000"/>
            <a:ext cx="2789237" cy="2381250"/>
          </a:xfrm>
          <a:custGeom>
            <a:avLst/>
            <a:gdLst>
              <a:gd name="T0" fmla="*/ 0 w 1757"/>
              <a:gd name="T1" fmla="*/ 1406 h 1500"/>
              <a:gd name="T2" fmla="*/ 77 w 1757"/>
              <a:gd name="T3" fmla="*/ 0 h 1500"/>
              <a:gd name="T4" fmla="*/ 1757 w 1757"/>
              <a:gd name="T5" fmla="*/ 197 h 1500"/>
              <a:gd name="T6" fmla="*/ 1568 w 1757"/>
              <a:gd name="T7" fmla="*/ 1320 h 1500"/>
              <a:gd name="T8" fmla="*/ 968 w 1757"/>
              <a:gd name="T9" fmla="*/ 1311 h 1500"/>
              <a:gd name="T10" fmla="*/ 960 w 1757"/>
              <a:gd name="T11" fmla="*/ 1491 h 1500"/>
              <a:gd name="T12" fmla="*/ 42 w 1757"/>
              <a:gd name="T13" fmla="*/ 1500 h 1500"/>
              <a:gd name="T14" fmla="*/ 0 w 1757"/>
              <a:gd name="T15" fmla="*/ 140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1500">
                <a:moveTo>
                  <a:pt x="0" y="1406"/>
                </a:moveTo>
                <a:lnTo>
                  <a:pt x="77" y="0"/>
                </a:lnTo>
                <a:lnTo>
                  <a:pt x="1757" y="197"/>
                </a:lnTo>
                <a:lnTo>
                  <a:pt x="1568" y="1320"/>
                </a:lnTo>
                <a:lnTo>
                  <a:pt x="968" y="1311"/>
                </a:lnTo>
                <a:lnTo>
                  <a:pt x="960" y="1491"/>
                </a:lnTo>
                <a:lnTo>
                  <a:pt x="42" y="1500"/>
                </a:lnTo>
                <a:lnTo>
                  <a:pt x="0" y="140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3646488" y="3524250"/>
            <a:ext cx="2967037" cy="2149475"/>
          </a:xfrm>
          <a:custGeom>
            <a:avLst/>
            <a:gdLst>
              <a:gd name="T0" fmla="*/ 652 w 1869"/>
              <a:gd name="T1" fmla="*/ 9 h 1354"/>
              <a:gd name="T2" fmla="*/ 1380 w 1869"/>
              <a:gd name="T3" fmla="*/ 0 h 1354"/>
              <a:gd name="T4" fmla="*/ 1869 w 1869"/>
              <a:gd name="T5" fmla="*/ 780 h 1354"/>
              <a:gd name="T6" fmla="*/ 1063 w 1869"/>
              <a:gd name="T7" fmla="*/ 1354 h 1354"/>
              <a:gd name="T8" fmla="*/ 0 w 1869"/>
              <a:gd name="T9" fmla="*/ 1234 h 1354"/>
              <a:gd name="T10" fmla="*/ 103 w 1869"/>
              <a:gd name="T11" fmla="*/ 634 h 1354"/>
              <a:gd name="T12" fmla="*/ 626 w 1869"/>
              <a:gd name="T13" fmla="*/ 600 h 1354"/>
              <a:gd name="T14" fmla="*/ 652 w 1869"/>
              <a:gd name="T15" fmla="*/ 9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1354">
                <a:moveTo>
                  <a:pt x="652" y="9"/>
                </a:moveTo>
                <a:lnTo>
                  <a:pt x="1380" y="0"/>
                </a:lnTo>
                <a:lnTo>
                  <a:pt x="1869" y="780"/>
                </a:lnTo>
                <a:lnTo>
                  <a:pt x="1063" y="1354"/>
                </a:lnTo>
                <a:lnTo>
                  <a:pt x="0" y="1234"/>
                </a:lnTo>
                <a:lnTo>
                  <a:pt x="103" y="634"/>
                </a:lnTo>
                <a:lnTo>
                  <a:pt x="626" y="600"/>
                </a:lnTo>
                <a:lnTo>
                  <a:pt x="652" y="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898525" y="3878263"/>
            <a:ext cx="3783013" cy="1604962"/>
          </a:xfrm>
          <a:custGeom>
            <a:avLst/>
            <a:gdLst>
              <a:gd name="T0" fmla="*/ 2383 w 2383"/>
              <a:gd name="T1" fmla="*/ 0 h 1011"/>
              <a:gd name="T2" fmla="*/ 2357 w 2383"/>
              <a:gd name="T3" fmla="*/ 377 h 1011"/>
              <a:gd name="T4" fmla="*/ 1843 w 2383"/>
              <a:gd name="T5" fmla="*/ 420 h 1011"/>
              <a:gd name="T6" fmla="*/ 1740 w 2383"/>
              <a:gd name="T7" fmla="*/ 1011 h 1011"/>
              <a:gd name="T8" fmla="*/ 0 w 2383"/>
              <a:gd name="T9" fmla="*/ 994 h 1011"/>
              <a:gd name="T10" fmla="*/ 68 w 2383"/>
              <a:gd name="T11" fmla="*/ 523 h 1011"/>
              <a:gd name="T12" fmla="*/ 1474 w 2383"/>
              <a:gd name="T13" fmla="*/ 77 h 1011"/>
              <a:gd name="T14" fmla="*/ 2383 w 2383"/>
              <a:gd name="T15" fmla="*/ 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3" h="1011">
                <a:moveTo>
                  <a:pt x="2383" y="0"/>
                </a:moveTo>
                <a:lnTo>
                  <a:pt x="2357" y="377"/>
                </a:lnTo>
                <a:lnTo>
                  <a:pt x="1843" y="420"/>
                </a:lnTo>
                <a:lnTo>
                  <a:pt x="1740" y="1011"/>
                </a:lnTo>
                <a:lnTo>
                  <a:pt x="0" y="994"/>
                </a:lnTo>
                <a:lnTo>
                  <a:pt x="68" y="523"/>
                </a:lnTo>
                <a:lnTo>
                  <a:pt x="1474" y="77"/>
                </a:lnTo>
                <a:lnTo>
                  <a:pt x="2383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681038" y="2244725"/>
            <a:ext cx="4000500" cy="2463800"/>
          </a:xfrm>
          <a:custGeom>
            <a:avLst/>
            <a:gdLst>
              <a:gd name="T0" fmla="*/ 214 w 2520"/>
              <a:gd name="T1" fmla="*/ 1552 h 1552"/>
              <a:gd name="T2" fmla="*/ 0 w 2520"/>
              <a:gd name="T3" fmla="*/ 395 h 1552"/>
              <a:gd name="T4" fmla="*/ 565 w 2520"/>
              <a:gd name="T5" fmla="*/ 0 h 1552"/>
              <a:gd name="T6" fmla="*/ 1260 w 2520"/>
              <a:gd name="T7" fmla="*/ 755 h 1552"/>
              <a:gd name="T8" fmla="*/ 2297 w 2520"/>
              <a:gd name="T9" fmla="*/ 695 h 1552"/>
              <a:gd name="T10" fmla="*/ 2322 w 2520"/>
              <a:gd name="T11" fmla="*/ 797 h 1552"/>
              <a:gd name="T12" fmla="*/ 2520 w 2520"/>
              <a:gd name="T13" fmla="*/ 815 h 1552"/>
              <a:gd name="T14" fmla="*/ 2511 w 2520"/>
              <a:gd name="T15" fmla="*/ 1020 h 1552"/>
              <a:gd name="T16" fmla="*/ 1628 w 2520"/>
              <a:gd name="T17" fmla="*/ 1106 h 1552"/>
              <a:gd name="T18" fmla="*/ 214 w 2520"/>
              <a:gd name="T19" fmla="*/ 155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0" h="1552">
                <a:moveTo>
                  <a:pt x="214" y="1552"/>
                </a:moveTo>
                <a:lnTo>
                  <a:pt x="0" y="395"/>
                </a:lnTo>
                <a:lnTo>
                  <a:pt x="565" y="0"/>
                </a:lnTo>
                <a:lnTo>
                  <a:pt x="1260" y="755"/>
                </a:lnTo>
                <a:lnTo>
                  <a:pt x="2297" y="695"/>
                </a:lnTo>
                <a:lnTo>
                  <a:pt x="2322" y="797"/>
                </a:lnTo>
                <a:lnTo>
                  <a:pt x="2520" y="815"/>
                </a:lnTo>
                <a:lnTo>
                  <a:pt x="2511" y="1020"/>
                </a:lnTo>
                <a:lnTo>
                  <a:pt x="1628" y="1106"/>
                </a:lnTo>
                <a:lnTo>
                  <a:pt x="214" y="155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4607" name="Picture 3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8" name="Picture 3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13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553200" cy="396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Figure 10–5 Mitosis and Cytokinesis</a:t>
            </a:r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>
            <a:off x="1074738" y="1157288"/>
            <a:ext cx="3348037" cy="2271712"/>
          </a:xfrm>
          <a:custGeom>
            <a:avLst/>
            <a:gdLst>
              <a:gd name="T0" fmla="*/ 2032 w 2109"/>
              <a:gd name="T1" fmla="*/ 1388 h 1431"/>
              <a:gd name="T2" fmla="*/ 2109 w 2109"/>
              <a:gd name="T3" fmla="*/ 0 h 1431"/>
              <a:gd name="T4" fmla="*/ 0 w 2109"/>
              <a:gd name="T5" fmla="*/ 351 h 1431"/>
              <a:gd name="T6" fmla="*/ 1003 w 2109"/>
              <a:gd name="T7" fmla="*/ 1431 h 1431"/>
              <a:gd name="T8" fmla="*/ 2032 w 2109"/>
              <a:gd name="T9" fmla="*/ 1388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1431">
                <a:moveTo>
                  <a:pt x="2032" y="1388"/>
                </a:moveTo>
                <a:lnTo>
                  <a:pt x="2109" y="0"/>
                </a:lnTo>
                <a:lnTo>
                  <a:pt x="0" y="351"/>
                </a:lnTo>
                <a:lnTo>
                  <a:pt x="1003" y="1431"/>
                </a:lnTo>
                <a:lnTo>
                  <a:pt x="2032" y="13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4300538" y="1143000"/>
            <a:ext cx="2789237" cy="2381250"/>
          </a:xfrm>
          <a:custGeom>
            <a:avLst/>
            <a:gdLst>
              <a:gd name="T0" fmla="*/ 0 w 1757"/>
              <a:gd name="T1" fmla="*/ 1406 h 1500"/>
              <a:gd name="T2" fmla="*/ 77 w 1757"/>
              <a:gd name="T3" fmla="*/ 0 h 1500"/>
              <a:gd name="T4" fmla="*/ 1757 w 1757"/>
              <a:gd name="T5" fmla="*/ 197 h 1500"/>
              <a:gd name="T6" fmla="*/ 1568 w 1757"/>
              <a:gd name="T7" fmla="*/ 1320 h 1500"/>
              <a:gd name="T8" fmla="*/ 968 w 1757"/>
              <a:gd name="T9" fmla="*/ 1311 h 1500"/>
              <a:gd name="T10" fmla="*/ 960 w 1757"/>
              <a:gd name="T11" fmla="*/ 1491 h 1500"/>
              <a:gd name="T12" fmla="*/ 42 w 1757"/>
              <a:gd name="T13" fmla="*/ 1500 h 1500"/>
              <a:gd name="T14" fmla="*/ 0 w 1757"/>
              <a:gd name="T15" fmla="*/ 140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1500">
                <a:moveTo>
                  <a:pt x="0" y="1406"/>
                </a:moveTo>
                <a:lnTo>
                  <a:pt x="77" y="0"/>
                </a:lnTo>
                <a:lnTo>
                  <a:pt x="1757" y="197"/>
                </a:lnTo>
                <a:lnTo>
                  <a:pt x="1568" y="1320"/>
                </a:lnTo>
                <a:lnTo>
                  <a:pt x="968" y="1311"/>
                </a:lnTo>
                <a:lnTo>
                  <a:pt x="960" y="1491"/>
                </a:lnTo>
                <a:lnTo>
                  <a:pt x="42" y="1500"/>
                </a:lnTo>
                <a:lnTo>
                  <a:pt x="0" y="140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5837238" y="1455738"/>
            <a:ext cx="2967037" cy="3497262"/>
          </a:xfrm>
          <a:custGeom>
            <a:avLst/>
            <a:gdLst>
              <a:gd name="T0" fmla="*/ 0 w 1869"/>
              <a:gd name="T1" fmla="*/ 1294 h 2203"/>
              <a:gd name="T2" fmla="*/ 9 w 1869"/>
              <a:gd name="T3" fmla="*/ 1123 h 2203"/>
              <a:gd name="T4" fmla="*/ 617 w 1869"/>
              <a:gd name="T5" fmla="*/ 1132 h 2203"/>
              <a:gd name="T6" fmla="*/ 780 w 1869"/>
              <a:gd name="T7" fmla="*/ 0 h 2203"/>
              <a:gd name="T8" fmla="*/ 1869 w 1869"/>
              <a:gd name="T9" fmla="*/ 874 h 2203"/>
              <a:gd name="T10" fmla="*/ 892 w 1869"/>
              <a:gd name="T11" fmla="*/ 2203 h 2203"/>
              <a:gd name="T12" fmla="*/ 463 w 1869"/>
              <a:gd name="T13" fmla="*/ 2057 h 2203"/>
              <a:gd name="T14" fmla="*/ 0 w 1869"/>
              <a:gd name="T15" fmla="*/ 1294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2203">
                <a:moveTo>
                  <a:pt x="0" y="1294"/>
                </a:moveTo>
                <a:lnTo>
                  <a:pt x="9" y="1123"/>
                </a:lnTo>
                <a:lnTo>
                  <a:pt x="617" y="1132"/>
                </a:lnTo>
                <a:lnTo>
                  <a:pt x="780" y="0"/>
                </a:lnTo>
                <a:lnTo>
                  <a:pt x="1869" y="874"/>
                </a:lnTo>
                <a:lnTo>
                  <a:pt x="892" y="2203"/>
                </a:lnTo>
                <a:lnTo>
                  <a:pt x="463" y="2057"/>
                </a:lnTo>
                <a:lnTo>
                  <a:pt x="0" y="1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>
            <a:off x="898525" y="3878263"/>
            <a:ext cx="3783013" cy="1604962"/>
          </a:xfrm>
          <a:custGeom>
            <a:avLst/>
            <a:gdLst>
              <a:gd name="T0" fmla="*/ 2383 w 2383"/>
              <a:gd name="T1" fmla="*/ 0 h 1011"/>
              <a:gd name="T2" fmla="*/ 2357 w 2383"/>
              <a:gd name="T3" fmla="*/ 377 h 1011"/>
              <a:gd name="T4" fmla="*/ 1843 w 2383"/>
              <a:gd name="T5" fmla="*/ 420 h 1011"/>
              <a:gd name="T6" fmla="*/ 1740 w 2383"/>
              <a:gd name="T7" fmla="*/ 1011 h 1011"/>
              <a:gd name="T8" fmla="*/ 0 w 2383"/>
              <a:gd name="T9" fmla="*/ 994 h 1011"/>
              <a:gd name="T10" fmla="*/ 68 w 2383"/>
              <a:gd name="T11" fmla="*/ 523 h 1011"/>
              <a:gd name="T12" fmla="*/ 1474 w 2383"/>
              <a:gd name="T13" fmla="*/ 77 h 1011"/>
              <a:gd name="T14" fmla="*/ 2383 w 2383"/>
              <a:gd name="T15" fmla="*/ 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3" h="1011">
                <a:moveTo>
                  <a:pt x="2383" y="0"/>
                </a:moveTo>
                <a:lnTo>
                  <a:pt x="2357" y="377"/>
                </a:lnTo>
                <a:lnTo>
                  <a:pt x="1843" y="420"/>
                </a:lnTo>
                <a:lnTo>
                  <a:pt x="1740" y="1011"/>
                </a:lnTo>
                <a:lnTo>
                  <a:pt x="0" y="994"/>
                </a:lnTo>
                <a:lnTo>
                  <a:pt x="68" y="523"/>
                </a:lnTo>
                <a:lnTo>
                  <a:pt x="1474" y="77"/>
                </a:lnTo>
                <a:lnTo>
                  <a:pt x="2383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5630" name="Freeform 30"/>
          <p:cNvSpPr>
            <a:spLocks/>
          </p:cNvSpPr>
          <p:nvPr/>
        </p:nvSpPr>
        <p:spPr bwMode="auto">
          <a:xfrm>
            <a:off x="681038" y="2244725"/>
            <a:ext cx="4000500" cy="2463800"/>
          </a:xfrm>
          <a:custGeom>
            <a:avLst/>
            <a:gdLst>
              <a:gd name="T0" fmla="*/ 214 w 2520"/>
              <a:gd name="T1" fmla="*/ 1552 h 1552"/>
              <a:gd name="T2" fmla="*/ 0 w 2520"/>
              <a:gd name="T3" fmla="*/ 395 h 1552"/>
              <a:gd name="T4" fmla="*/ 565 w 2520"/>
              <a:gd name="T5" fmla="*/ 0 h 1552"/>
              <a:gd name="T6" fmla="*/ 1260 w 2520"/>
              <a:gd name="T7" fmla="*/ 755 h 1552"/>
              <a:gd name="T8" fmla="*/ 2297 w 2520"/>
              <a:gd name="T9" fmla="*/ 695 h 1552"/>
              <a:gd name="T10" fmla="*/ 2322 w 2520"/>
              <a:gd name="T11" fmla="*/ 797 h 1552"/>
              <a:gd name="T12" fmla="*/ 2520 w 2520"/>
              <a:gd name="T13" fmla="*/ 815 h 1552"/>
              <a:gd name="T14" fmla="*/ 2511 w 2520"/>
              <a:gd name="T15" fmla="*/ 1020 h 1552"/>
              <a:gd name="T16" fmla="*/ 1628 w 2520"/>
              <a:gd name="T17" fmla="*/ 1106 h 1552"/>
              <a:gd name="T18" fmla="*/ 214 w 2520"/>
              <a:gd name="T19" fmla="*/ 155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0" h="1552">
                <a:moveTo>
                  <a:pt x="214" y="1552"/>
                </a:moveTo>
                <a:lnTo>
                  <a:pt x="0" y="395"/>
                </a:lnTo>
                <a:lnTo>
                  <a:pt x="565" y="0"/>
                </a:lnTo>
                <a:lnTo>
                  <a:pt x="1260" y="755"/>
                </a:lnTo>
                <a:lnTo>
                  <a:pt x="2297" y="695"/>
                </a:lnTo>
                <a:lnTo>
                  <a:pt x="2322" y="797"/>
                </a:lnTo>
                <a:lnTo>
                  <a:pt x="2520" y="815"/>
                </a:lnTo>
                <a:lnTo>
                  <a:pt x="2511" y="1020"/>
                </a:lnTo>
                <a:lnTo>
                  <a:pt x="1628" y="1106"/>
                </a:lnTo>
                <a:lnTo>
                  <a:pt x="214" y="155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5631" name="Picture 3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2" name="Picture 3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85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553200" cy="396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Figure 10–5 Mitosis and Cytokinesis</a:t>
            </a:r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1074738" y="1157288"/>
            <a:ext cx="3348037" cy="2271712"/>
          </a:xfrm>
          <a:custGeom>
            <a:avLst/>
            <a:gdLst>
              <a:gd name="T0" fmla="*/ 2032 w 2109"/>
              <a:gd name="T1" fmla="*/ 1388 h 1431"/>
              <a:gd name="T2" fmla="*/ 2109 w 2109"/>
              <a:gd name="T3" fmla="*/ 0 h 1431"/>
              <a:gd name="T4" fmla="*/ 0 w 2109"/>
              <a:gd name="T5" fmla="*/ 351 h 1431"/>
              <a:gd name="T6" fmla="*/ 1003 w 2109"/>
              <a:gd name="T7" fmla="*/ 1431 h 1431"/>
              <a:gd name="T8" fmla="*/ 2032 w 2109"/>
              <a:gd name="T9" fmla="*/ 1388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1431">
                <a:moveTo>
                  <a:pt x="2032" y="1388"/>
                </a:moveTo>
                <a:lnTo>
                  <a:pt x="2109" y="0"/>
                </a:lnTo>
                <a:lnTo>
                  <a:pt x="0" y="351"/>
                </a:lnTo>
                <a:lnTo>
                  <a:pt x="1003" y="1431"/>
                </a:lnTo>
                <a:lnTo>
                  <a:pt x="2032" y="13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4300538" y="1143000"/>
            <a:ext cx="2789237" cy="2381250"/>
          </a:xfrm>
          <a:custGeom>
            <a:avLst/>
            <a:gdLst>
              <a:gd name="T0" fmla="*/ 0 w 1757"/>
              <a:gd name="T1" fmla="*/ 1406 h 1500"/>
              <a:gd name="T2" fmla="*/ 77 w 1757"/>
              <a:gd name="T3" fmla="*/ 0 h 1500"/>
              <a:gd name="T4" fmla="*/ 1757 w 1757"/>
              <a:gd name="T5" fmla="*/ 197 h 1500"/>
              <a:gd name="T6" fmla="*/ 1568 w 1757"/>
              <a:gd name="T7" fmla="*/ 1320 h 1500"/>
              <a:gd name="T8" fmla="*/ 968 w 1757"/>
              <a:gd name="T9" fmla="*/ 1311 h 1500"/>
              <a:gd name="T10" fmla="*/ 960 w 1757"/>
              <a:gd name="T11" fmla="*/ 1491 h 1500"/>
              <a:gd name="T12" fmla="*/ 42 w 1757"/>
              <a:gd name="T13" fmla="*/ 1500 h 1500"/>
              <a:gd name="T14" fmla="*/ 0 w 1757"/>
              <a:gd name="T15" fmla="*/ 140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1500">
                <a:moveTo>
                  <a:pt x="0" y="1406"/>
                </a:moveTo>
                <a:lnTo>
                  <a:pt x="77" y="0"/>
                </a:lnTo>
                <a:lnTo>
                  <a:pt x="1757" y="197"/>
                </a:lnTo>
                <a:lnTo>
                  <a:pt x="1568" y="1320"/>
                </a:lnTo>
                <a:lnTo>
                  <a:pt x="968" y="1311"/>
                </a:lnTo>
                <a:lnTo>
                  <a:pt x="960" y="1491"/>
                </a:lnTo>
                <a:lnTo>
                  <a:pt x="42" y="1500"/>
                </a:lnTo>
                <a:lnTo>
                  <a:pt x="0" y="140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5837238" y="1455738"/>
            <a:ext cx="2967037" cy="3497262"/>
          </a:xfrm>
          <a:custGeom>
            <a:avLst/>
            <a:gdLst>
              <a:gd name="T0" fmla="*/ 0 w 1869"/>
              <a:gd name="T1" fmla="*/ 1294 h 2203"/>
              <a:gd name="T2" fmla="*/ 9 w 1869"/>
              <a:gd name="T3" fmla="*/ 1123 h 2203"/>
              <a:gd name="T4" fmla="*/ 617 w 1869"/>
              <a:gd name="T5" fmla="*/ 1132 h 2203"/>
              <a:gd name="T6" fmla="*/ 780 w 1869"/>
              <a:gd name="T7" fmla="*/ 0 h 2203"/>
              <a:gd name="T8" fmla="*/ 1869 w 1869"/>
              <a:gd name="T9" fmla="*/ 874 h 2203"/>
              <a:gd name="T10" fmla="*/ 892 w 1869"/>
              <a:gd name="T11" fmla="*/ 2203 h 2203"/>
              <a:gd name="T12" fmla="*/ 463 w 1869"/>
              <a:gd name="T13" fmla="*/ 2057 h 2203"/>
              <a:gd name="T14" fmla="*/ 0 w 1869"/>
              <a:gd name="T15" fmla="*/ 1294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2203">
                <a:moveTo>
                  <a:pt x="0" y="1294"/>
                </a:moveTo>
                <a:lnTo>
                  <a:pt x="9" y="1123"/>
                </a:lnTo>
                <a:lnTo>
                  <a:pt x="617" y="1132"/>
                </a:lnTo>
                <a:lnTo>
                  <a:pt x="780" y="0"/>
                </a:lnTo>
                <a:lnTo>
                  <a:pt x="1869" y="874"/>
                </a:lnTo>
                <a:lnTo>
                  <a:pt x="892" y="2203"/>
                </a:lnTo>
                <a:lnTo>
                  <a:pt x="463" y="2057"/>
                </a:lnTo>
                <a:lnTo>
                  <a:pt x="0" y="1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3646488" y="3524250"/>
            <a:ext cx="2967037" cy="2149475"/>
          </a:xfrm>
          <a:custGeom>
            <a:avLst/>
            <a:gdLst>
              <a:gd name="T0" fmla="*/ 652 w 1869"/>
              <a:gd name="T1" fmla="*/ 9 h 1354"/>
              <a:gd name="T2" fmla="*/ 1380 w 1869"/>
              <a:gd name="T3" fmla="*/ 0 h 1354"/>
              <a:gd name="T4" fmla="*/ 1869 w 1869"/>
              <a:gd name="T5" fmla="*/ 780 h 1354"/>
              <a:gd name="T6" fmla="*/ 1063 w 1869"/>
              <a:gd name="T7" fmla="*/ 1354 h 1354"/>
              <a:gd name="T8" fmla="*/ 0 w 1869"/>
              <a:gd name="T9" fmla="*/ 1234 h 1354"/>
              <a:gd name="T10" fmla="*/ 103 w 1869"/>
              <a:gd name="T11" fmla="*/ 634 h 1354"/>
              <a:gd name="T12" fmla="*/ 626 w 1869"/>
              <a:gd name="T13" fmla="*/ 600 h 1354"/>
              <a:gd name="T14" fmla="*/ 652 w 1869"/>
              <a:gd name="T15" fmla="*/ 9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1354">
                <a:moveTo>
                  <a:pt x="652" y="9"/>
                </a:moveTo>
                <a:lnTo>
                  <a:pt x="1380" y="0"/>
                </a:lnTo>
                <a:lnTo>
                  <a:pt x="1869" y="780"/>
                </a:lnTo>
                <a:lnTo>
                  <a:pt x="1063" y="1354"/>
                </a:lnTo>
                <a:lnTo>
                  <a:pt x="0" y="1234"/>
                </a:lnTo>
                <a:lnTo>
                  <a:pt x="103" y="634"/>
                </a:lnTo>
                <a:lnTo>
                  <a:pt x="626" y="600"/>
                </a:lnTo>
                <a:lnTo>
                  <a:pt x="652" y="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681038" y="2244725"/>
            <a:ext cx="4000500" cy="2463800"/>
          </a:xfrm>
          <a:custGeom>
            <a:avLst/>
            <a:gdLst>
              <a:gd name="T0" fmla="*/ 214 w 2520"/>
              <a:gd name="T1" fmla="*/ 1552 h 1552"/>
              <a:gd name="T2" fmla="*/ 0 w 2520"/>
              <a:gd name="T3" fmla="*/ 395 h 1552"/>
              <a:gd name="T4" fmla="*/ 565 w 2520"/>
              <a:gd name="T5" fmla="*/ 0 h 1552"/>
              <a:gd name="T6" fmla="*/ 1260 w 2520"/>
              <a:gd name="T7" fmla="*/ 755 h 1552"/>
              <a:gd name="T8" fmla="*/ 2297 w 2520"/>
              <a:gd name="T9" fmla="*/ 695 h 1552"/>
              <a:gd name="T10" fmla="*/ 2322 w 2520"/>
              <a:gd name="T11" fmla="*/ 797 h 1552"/>
              <a:gd name="T12" fmla="*/ 2520 w 2520"/>
              <a:gd name="T13" fmla="*/ 815 h 1552"/>
              <a:gd name="T14" fmla="*/ 2511 w 2520"/>
              <a:gd name="T15" fmla="*/ 1020 h 1552"/>
              <a:gd name="T16" fmla="*/ 1628 w 2520"/>
              <a:gd name="T17" fmla="*/ 1106 h 1552"/>
              <a:gd name="T18" fmla="*/ 214 w 2520"/>
              <a:gd name="T19" fmla="*/ 1552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0" h="1552">
                <a:moveTo>
                  <a:pt x="214" y="1552"/>
                </a:moveTo>
                <a:lnTo>
                  <a:pt x="0" y="395"/>
                </a:lnTo>
                <a:lnTo>
                  <a:pt x="565" y="0"/>
                </a:lnTo>
                <a:lnTo>
                  <a:pt x="1260" y="755"/>
                </a:lnTo>
                <a:lnTo>
                  <a:pt x="2297" y="695"/>
                </a:lnTo>
                <a:lnTo>
                  <a:pt x="2322" y="797"/>
                </a:lnTo>
                <a:lnTo>
                  <a:pt x="2520" y="815"/>
                </a:lnTo>
                <a:lnTo>
                  <a:pt x="2511" y="1020"/>
                </a:lnTo>
                <a:lnTo>
                  <a:pt x="1628" y="1106"/>
                </a:lnTo>
                <a:lnTo>
                  <a:pt x="214" y="155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6655" name="Picture 3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Picture 3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35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o_ch10_00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1262063"/>
            <a:ext cx="92694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03363" y="1806575"/>
            <a:ext cx="1603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409950" y="2547938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738438" y="2974975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Interphase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089150" y="2600325"/>
            <a:ext cx="1203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184400" y="3546475"/>
            <a:ext cx="184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Cytokinesis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46200" y="4627563"/>
            <a:ext cx="1282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Nuclear envelope reforming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35300" y="40655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Telophase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32238" y="45196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Anaphase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368800" y="40481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Individual chromosomes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259513" y="3922713"/>
            <a:ext cx="1443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Metaphase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897563" y="358775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4225" y="32178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050088" y="2552700"/>
            <a:ext cx="1122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Centriole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281613" y="269240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Chromosomes (paired chromatids)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622800" y="3074988"/>
            <a:ext cx="1443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800" b="1">
                <a:solidFill>
                  <a:srgbClr val="000000"/>
                </a:solidFill>
              </a:rPr>
              <a:t>Prophase</a:t>
            </a:r>
            <a:endParaRPr kumimoji="0" lang="en-US" altLang="en-US" sz="1200">
              <a:solidFill>
                <a:srgbClr val="000000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448175" y="2532063"/>
            <a:ext cx="12017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Centromere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433888" y="1443038"/>
            <a:ext cx="104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en-US" sz="1200">
                <a:solidFill>
                  <a:srgbClr val="000000"/>
                </a:solidFill>
              </a:rPr>
              <a:t>Spindle forming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n-US" altLang="en-US" sz="1400" b="1">
                <a:solidFill>
                  <a:srgbClr val="FFFFFF"/>
                </a:solidFill>
              </a:rPr>
              <a:t>Section 10-2</a:t>
            </a: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>
          <a:xfrm>
            <a:off x="2590800" y="231775"/>
            <a:ext cx="6324600" cy="39687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Figure 10–5 Mitosis and Cytokinesis</a:t>
            </a:r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1074738" y="1157288"/>
            <a:ext cx="3348037" cy="2271712"/>
          </a:xfrm>
          <a:custGeom>
            <a:avLst/>
            <a:gdLst>
              <a:gd name="T0" fmla="*/ 2032 w 2109"/>
              <a:gd name="T1" fmla="*/ 1388 h 1431"/>
              <a:gd name="T2" fmla="*/ 2109 w 2109"/>
              <a:gd name="T3" fmla="*/ 0 h 1431"/>
              <a:gd name="T4" fmla="*/ 0 w 2109"/>
              <a:gd name="T5" fmla="*/ 351 h 1431"/>
              <a:gd name="T6" fmla="*/ 1003 w 2109"/>
              <a:gd name="T7" fmla="*/ 1431 h 1431"/>
              <a:gd name="T8" fmla="*/ 2032 w 2109"/>
              <a:gd name="T9" fmla="*/ 1388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1431">
                <a:moveTo>
                  <a:pt x="2032" y="1388"/>
                </a:moveTo>
                <a:lnTo>
                  <a:pt x="2109" y="0"/>
                </a:lnTo>
                <a:lnTo>
                  <a:pt x="0" y="351"/>
                </a:lnTo>
                <a:lnTo>
                  <a:pt x="1003" y="1431"/>
                </a:lnTo>
                <a:lnTo>
                  <a:pt x="2032" y="138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4300538" y="1143000"/>
            <a:ext cx="2789237" cy="2381250"/>
          </a:xfrm>
          <a:custGeom>
            <a:avLst/>
            <a:gdLst>
              <a:gd name="T0" fmla="*/ 0 w 1757"/>
              <a:gd name="T1" fmla="*/ 1406 h 1500"/>
              <a:gd name="T2" fmla="*/ 77 w 1757"/>
              <a:gd name="T3" fmla="*/ 0 h 1500"/>
              <a:gd name="T4" fmla="*/ 1757 w 1757"/>
              <a:gd name="T5" fmla="*/ 197 h 1500"/>
              <a:gd name="T6" fmla="*/ 1568 w 1757"/>
              <a:gd name="T7" fmla="*/ 1320 h 1500"/>
              <a:gd name="T8" fmla="*/ 968 w 1757"/>
              <a:gd name="T9" fmla="*/ 1311 h 1500"/>
              <a:gd name="T10" fmla="*/ 960 w 1757"/>
              <a:gd name="T11" fmla="*/ 1491 h 1500"/>
              <a:gd name="T12" fmla="*/ 42 w 1757"/>
              <a:gd name="T13" fmla="*/ 1500 h 1500"/>
              <a:gd name="T14" fmla="*/ 0 w 1757"/>
              <a:gd name="T15" fmla="*/ 140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7" h="1500">
                <a:moveTo>
                  <a:pt x="0" y="1406"/>
                </a:moveTo>
                <a:lnTo>
                  <a:pt x="77" y="0"/>
                </a:lnTo>
                <a:lnTo>
                  <a:pt x="1757" y="197"/>
                </a:lnTo>
                <a:lnTo>
                  <a:pt x="1568" y="1320"/>
                </a:lnTo>
                <a:lnTo>
                  <a:pt x="968" y="1311"/>
                </a:lnTo>
                <a:lnTo>
                  <a:pt x="960" y="1491"/>
                </a:lnTo>
                <a:lnTo>
                  <a:pt x="42" y="1500"/>
                </a:lnTo>
                <a:lnTo>
                  <a:pt x="0" y="140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5837238" y="1455738"/>
            <a:ext cx="2967037" cy="3497262"/>
          </a:xfrm>
          <a:custGeom>
            <a:avLst/>
            <a:gdLst>
              <a:gd name="T0" fmla="*/ 0 w 1869"/>
              <a:gd name="T1" fmla="*/ 1294 h 2203"/>
              <a:gd name="T2" fmla="*/ 9 w 1869"/>
              <a:gd name="T3" fmla="*/ 1123 h 2203"/>
              <a:gd name="T4" fmla="*/ 617 w 1869"/>
              <a:gd name="T5" fmla="*/ 1132 h 2203"/>
              <a:gd name="T6" fmla="*/ 780 w 1869"/>
              <a:gd name="T7" fmla="*/ 0 h 2203"/>
              <a:gd name="T8" fmla="*/ 1869 w 1869"/>
              <a:gd name="T9" fmla="*/ 874 h 2203"/>
              <a:gd name="T10" fmla="*/ 892 w 1869"/>
              <a:gd name="T11" fmla="*/ 2203 h 2203"/>
              <a:gd name="T12" fmla="*/ 463 w 1869"/>
              <a:gd name="T13" fmla="*/ 2057 h 2203"/>
              <a:gd name="T14" fmla="*/ 0 w 1869"/>
              <a:gd name="T15" fmla="*/ 1294 h 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2203">
                <a:moveTo>
                  <a:pt x="0" y="1294"/>
                </a:moveTo>
                <a:lnTo>
                  <a:pt x="9" y="1123"/>
                </a:lnTo>
                <a:lnTo>
                  <a:pt x="617" y="1132"/>
                </a:lnTo>
                <a:lnTo>
                  <a:pt x="780" y="0"/>
                </a:lnTo>
                <a:lnTo>
                  <a:pt x="1869" y="874"/>
                </a:lnTo>
                <a:lnTo>
                  <a:pt x="892" y="2203"/>
                </a:lnTo>
                <a:lnTo>
                  <a:pt x="463" y="2057"/>
                </a:lnTo>
                <a:lnTo>
                  <a:pt x="0" y="129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7676" name="Freeform 28"/>
          <p:cNvSpPr>
            <a:spLocks/>
          </p:cNvSpPr>
          <p:nvPr/>
        </p:nvSpPr>
        <p:spPr bwMode="auto">
          <a:xfrm>
            <a:off x="3646488" y="3524250"/>
            <a:ext cx="2967037" cy="2149475"/>
          </a:xfrm>
          <a:custGeom>
            <a:avLst/>
            <a:gdLst>
              <a:gd name="T0" fmla="*/ 652 w 1869"/>
              <a:gd name="T1" fmla="*/ 9 h 1354"/>
              <a:gd name="T2" fmla="*/ 1380 w 1869"/>
              <a:gd name="T3" fmla="*/ 0 h 1354"/>
              <a:gd name="T4" fmla="*/ 1869 w 1869"/>
              <a:gd name="T5" fmla="*/ 780 h 1354"/>
              <a:gd name="T6" fmla="*/ 1063 w 1869"/>
              <a:gd name="T7" fmla="*/ 1354 h 1354"/>
              <a:gd name="T8" fmla="*/ 0 w 1869"/>
              <a:gd name="T9" fmla="*/ 1234 h 1354"/>
              <a:gd name="T10" fmla="*/ 103 w 1869"/>
              <a:gd name="T11" fmla="*/ 634 h 1354"/>
              <a:gd name="T12" fmla="*/ 626 w 1869"/>
              <a:gd name="T13" fmla="*/ 600 h 1354"/>
              <a:gd name="T14" fmla="*/ 652 w 1869"/>
              <a:gd name="T15" fmla="*/ 9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9" h="1354">
                <a:moveTo>
                  <a:pt x="652" y="9"/>
                </a:moveTo>
                <a:lnTo>
                  <a:pt x="1380" y="0"/>
                </a:lnTo>
                <a:lnTo>
                  <a:pt x="1869" y="780"/>
                </a:lnTo>
                <a:lnTo>
                  <a:pt x="1063" y="1354"/>
                </a:lnTo>
                <a:lnTo>
                  <a:pt x="0" y="1234"/>
                </a:lnTo>
                <a:lnTo>
                  <a:pt x="103" y="634"/>
                </a:lnTo>
                <a:lnTo>
                  <a:pt x="626" y="600"/>
                </a:lnTo>
                <a:lnTo>
                  <a:pt x="652" y="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sp>
        <p:nvSpPr>
          <p:cNvPr id="27677" name="Freeform 29"/>
          <p:cNvSpPr>
            <a:spLocks/>
          </p:cNvSpPr>
          <p:nvPr/>
        </p:nvSpPr>
        <p:spPr bwMode="auto">
          <a:xfrm>
            <a:off x="898525" y="3878263"/>
            <a:ext cx="3783013" cy="1604962"/>
          </a:xfrm>
          <a:custGeom>
            <a:avLst/>
            <a:gdLst>
              <a:gd name="T0" fmla="*/ 2383 w 2383"/>
              <a:gd name="T1" fmla="*/ 0 h 1011"/>
              <a:gd name="T2" fmla="*/ 2357 w 2383"/>
              <a:gd name="T3" fmla="*/ 377 h 1011"/>
              <a:gd name="T4" fmla="*/ 1843 w 2383"/>
              <a:gd name="T5" fmla="*/ 420 h 1011"/>
              <a:gd name="T6" fmla="*/ 1740 w 2383"/>
              <a:gd name="T7" fmla="*/ 1011 h 1011"/>
              <a:gd name="T8" fmla="*/ 0 w 2383"/>
              <a:gd name="T9" fmla="*/ 994 h 1011"/>
              <a:gd name="T10" fmla="*/ 68 w 2383"/>
              <a:gd name="T11" fmla="*/ 523 h 1011"/>
              <a:gd name="T12" fmla="*/ 1474 w 2383"/>
              <a:gd name="T13" fmla="*/ 77 h 1011"/>
              <a:gd name="T14" fmla="*/ 2383 w 2383"/>
              <a:gd name="T15" fmla="*/ 0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83" h="1011">
                <a:moveTo>
                  <a:pt x="2383" y="0"/>
                </a:moveTo>
                <a:lnTo>
                  <a:pt x="2357" y="377"/>
                </a:lnTo>
                <a:lnTo>
                  <a:pt x="1843" y="420"/>
                </a:lnTo>
                <a:lnTo>
                  <a:pt x="1740" y="1011"/>
                </a:lnTo>
                <a:lnTo>
                  <a:pt x="0" y="994"/>
                </a:lnTo>
                <a:lnTo>
                  <a:pt x="68" y="523"/>
                </a:lnTo>
                <a:lnTo>
                  <a:pt x="1474" y="77"/>
                </a:lnTo>
                <a:lnTo>
                  <a:pt x="2383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kumimoji="0" lang="en-US" sz="1800" b="1">
              <a:solidFill>
                <a:srgbClr val="000000"/>
              </a:solidFill>
            </a:endParaRPr>
          </a:p>
        </p:txBody>
      </p:sp>
      <p:pic>
        <p:nvPicPr>
          <p:cNvPr id="27679" name="Picture 31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80" name="Picture 32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590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Mitotic Spindle: </a:t>
            </a:r>
            <a:r>
              <a:rPr lang="en-US" i="1" dirty="0" smtClean="0"/>
              <a:t>A Closer Look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1773238"/>
          </a:xfrm>
        </p:spPr>
        <p:txBody>
          <a:bodyPr/>
          <a:lstStyle/>
          <a:p>
            <a:r>
              <a:rPr lang="en-US" altLang="en-US" smtClean="0"/>
              <a:t>The mitotic spindle</a:t>
            </a:r>
          </a:p>
          <a:p>
            <a:pPr lvl="1"/>
            <a:r>
              <a:rPr lang="en-US" altLang="en-US" smtClean="0"/>
              <a:t>Is an apparatus of microtubules that controls chromosome movement during mitosis</a:t>
            </a: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228600" y="3276600"/>
            <a:ext cx="8534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620713" indent="-22860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US" altLang="en-US" sz="2700">
                <a:latin typeface="Lucida Sans Unicode" pitchFamily="34" charset="0"/>
              </a:rPr>
              <a:t>The spindle arises from the centrosomes</a:t>
            </a:r>
          </a:p>
          <a:p>
            <a:pPr lvl="1" algn="l" eaLnBrk="1" hangingPunct="1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kumimoji="0" lang="en-US" altLang="en-US" sz="2300">
                <a:latin typeface="Lucida Sans Unicode" pitchFamily="34" charset="0"/>
              </a:rPr>
              <a:t>And includes spindle microtubules and asters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4117975"/>
          </a:xfrm>
        </p:spPr>
        <p:txBody>
          <a:bodyPr/>
          <a:lstStyle/>
          <a:p>
            <a:r>
              <a:rPr lang="en-US" altLang="en-US" smtClean="0"/>
              <a:t>Nonkinetechore microtubules from opposite poles</a:t>
            </a:r>
          </a:p>
          <a:p>
            <a:pPr lvl="1"/>
            <a:r>
              <a:rPr lang="en-US" altLang="en-US" smtClean="0"/>
              <a:t>Overlap and push against each other, elongating the cell</a:t>
            </a:r>
          </a:p>
          <a:p>
            <a:r>
              <a:rPr lang="en-US" altLang="en-US" smtClean="0"/>
              <a:t>In telophase</a:t>
            </a:r>
          </a:p>
          <a:p>
            <a:pPr lvl="1"/>
            <a:r>
              <a:rPr lang="en-US" altLang="en-US" smtClean="0"/>
              <a:t>Genetically identical daughter nuclei form at opposite ends of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57200" y="212109"/>
            <a:ext cx="8305800" cy="138809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tabLst>
                <a:tab pos="285750" algn="l"/>
              </a:tabLst>
            </a:pPr>
            <a:r>
              <a:rPr kumimoji="0" lang="en-US" altLang="en-US" sz="3200" b="1" dirty="0" smtClean="0">
                <a:solidFill>
                  <a:srgbClr val="0070C0"/>
                </a:solidFill>
              </a:rPr>
              <a:t>How does the size of a cell affect how efficiently materials get to all parts of a cell?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tabLst>
                <a:tab pos="285750" algn="l"/>
              </a:tabLst>
            </a:pPr>
            <a:endParaRPr kumimoji="0" lang="en-US" alt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5800" y="1947636"/>
            <a:ext cx="78486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r>
              <a:rPr lang="en-US" altLang="en-US" dirty="0" smtClean="0"/>
              <a:t>How much longer do you think it would take an oxygen molecule to get from the cell membrane to the center of the </a:t>
            </a:r>
            <a:r>
              <a:rPr lang="en-US" altLang="en-US" u="sng" dirty="0" smtClean="0"/>
              <a:t>big cell</a:t>
            </a:r>
            <a:r>
              <a:rPr lang="en-US" altLang="en-US" dirty="0" smtClean="0"/>
              <a:t> than from the        cell membrane to the center of the </a:t>
            </a:r>
            <a:r>
              <a:rPr lang="en-US" altLang="en-US" u="sng" dirty="0" smtClean="0"/>
              <a:t>smaller cell</a:t>
            </a:r>
            <a:r>
              <a:rPr lang="en-US" altLang="en-US" dirty="0" smtClean="0"/>
              <a:t>?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 smtClean="0"/>
              <a:t>A/ </a:t>
            </a:r>
            <a:r>
              <a:rPr lang="en-US" altLang="en-US" dirty="0" smtClean="0"/>
              <a:t>It could take twice the amount of time.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 smtClean="0"/>
              <a:t>2. What is the advantage of cells being small?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 smtClean="0"/>
              <a:t>A/ </a:t>
            </a:r>
            <a:r>
              <a:rPr lang="en-US" altLang="en-US" dirty="0" smtClean="0"/>
              <a:t>Being smaller helps the cell moves materials faster, so it is more efficient. </a:t>
            </a:r>
            <a:endParaRPr lang="en-US" altLang="en-US" dirty="0" smtClean="0"/>
          </a:p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 smtClean="0"/>
              <a:t>3. </a:t>
            </a:r>
            <a:r>
              <a:rPr kumimoji="0" lang="en-US" altLang="en-US" dirty="0"/>
              <a:t>How do you think cells solve the problem of being too big?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dirty="0" smtClean="0"/>
              <a:t>A/ </a:t>
            </a:r>
            <a:r>
              <a:rPr lang="en-US" altLang="en-US" dirty="0" smtClean="0"/>
              <a:t>They </a:t>
            </a:r>
            <a:r>
              <a:rPr lang="en-US" altLang="en-US" dirty="0" smtClean="0"/>
              <a:t>go through cell division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3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Cytokinesis: </a:t>
            </a:r>
            <a:r>
              <a:rPr lang="en-US" i="1" dirty="0" smtClean="0"/>
              <a:t>A Closer Look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242888" y="990600"/>
            <a:ext cx="4407521" cy="419733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 animal cells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Cytokinesis occurs by a process known as cleavage, forming a cleavage furrow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590800" y="1349564"/>
            <a:ext cx="6170612" cy="5279836"/>
            <a:chOff x="1009" y="1496"/>
            <a:chExt cx="2753" cy="2552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96"/>
              <a:ext cx="1842" cy="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2112" y="2792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 flipV="1">
              <a:off x="2352" y="2072"/>
              <a:ext cx="558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V="1">
              <a:off x="2082" y="3120"/>
              <a:ext cx="214" cy="4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 flipV="1">
              <a:off x="3338" y="3328"/>
              <a:ext cx="212" cy="2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flipH="1" flipV="1">
              <a:off x="3072" y="3320"/>
              <a:ext cx="253" cy="2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1824" y="2552"/>
              <a:ext cx="8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Cleavage furrow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776" y="3521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200"/>
                <a:t>Contractile ring of </a:t>
              </a:r>
              <a:br>
                <a:rPr lang="en-US" altLang="en-US" sz="1200"/>
              </a:br>
              <a:r>
                <a:rPr lang="en-US" altLang="en-US" sz="1200"/>
                <a:t>microfilaments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3017" y="3579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Daughter cells</a:t>
              </a:r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3115" y="2584"/>
              <a:ext cx="4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100 µm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921" y="3857"/>
              <a:ext cx="17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/>
                <a:t>(a) Cleavage of an animal cell</a:t>
              </a:r>
              <a:r>
                <a:rPr lang="en-US" altLang="en-US" sz="1200"/>
                <a:t> (SEM)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1009" y="3856"/>
              <a:ext cx="8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12.9 A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4525567" cy="254711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 plant cells, during cytokinesis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A cell plate forms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819062" y="979155"/>
            <a:ext cx="6194425" cy="5257800"/>
            <a:chOff x="1007" y="1174"/>
            <a:chExt cx="3439" cy="2946"/>
          </a:xfrm>
        </p:grpSpPr>
        <p:grpSp>
          <p:nvGrpSpPr>
            <p:cNvPr id="32772" name="Group 5"/>
            <p:cNvGrpSpPr>
              <a:grpSpLocks/>
            </p:cNvGrpSpPr>
            <p:nvPr/>
          </p:nvGrpSpPr>
          <p:grpSpPr bwMode="auto">
            <a:xfrm>
              <a:off x="1776" y="1174"/>
              <a:ext cx="2670" cy="2938"/>
              <a:chOff x="1480" y="1152"/>
              <a:chExt cx="2706" cy="2978"/>
            </a:xfrm>
          </p:grpSpPr>
          <p:pic>
            <p:nvPicPr>
              <p:cNvPr id="3277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152"/>
                <a:ext cx="2225" cy="2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5" name="Text Box 7"/>
              <p:cNvSpPr txBox="1">
                <a:spLocks noChangeArrowheads="1"/>
              </p:cNvSpPr>
              <p:nvPr/>
            </p:nvSpPr>
            <p:spPr bwMode="auto">
              <a:xfrm>
                <a:off x="3329" y="3791"/>
                <a:ext cx="841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Daughter cells</a:t>
                </a:r>
              </a:p>
            </p:txBody>
          </p:sp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3454" y="2535"/>
                <a:ext cx="336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/>
                  <a:t>1 µm</a:t>
                </a:r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 flipV="1">
                <a:off x="3672" y="3496"/>
                <a:ext cx="96" cy="2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 flipH="1" flipV="1">
                <a:off x="3480" y="3496"/>
                <a:ext cx="175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1653" y="2501"/>
                <a:ext cx="565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400"/>
                  <a:t>Vesicles</a:t>
                </a:r>
                <a:br>
                  <a:rPr lang="en-US" altLang="en-US" sz="1400"/>
                </a:br>
                <a:r>
                  <a:rPr lang="en-US" altLang="en-US" sz="1400"/>
                  <a:t>forming </a:t>
                </a:r>
                <a:br>
                  <a:rPr lang="en-US" altLang="en-US" sz="1400"/>
                </a:br>
                <a:r>
                  <a:rPr lang="en-US" altLang="en-US" sz="1400"/>
                  <a:t>cell plate</a:t>
                </a:r>
              </a:p>
            </p:txBody>
          </p:sp>
          <p:sp>
            <p:nvSpPr>
              <p:cNvPr id="32780" name="Text Box 12"/>
              <p:cNvSpPr txBox="1">
                <a:spLocks noChangeArrowheads="1"/>
              </p:cNvSpPr>
              <p:nvPr/>
            </p:nvSpPr>
            <p:spPr bwMode="auto">
              <a:xfrm>
                <a:off x="2301" y="2526"/>
                <a:ext cx="633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400"/>
                  <a:t>Wall of </a:t>
                </a:r>
                <a:br>
                  <a:rPr lang="en-US" altLang="en-US" sz="1400"/>
                </a:br>
                <a:r>
                  <a:rPr lang="en-US" altLang="en-US" sz="1400"/>
                  <a:t>patent cell</a:t>
                </a:r>
              </a:p>
            </p:txBody>
          </p:sp>
          <p:sp>
            <p:nvSpPr>
              <p:cNvPr id="32781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639"/>
                <a:ext cx="59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400"/>
                  <a:t>Cell plate</a:t>
                </a:r>
              </a:p>
            </p:txBody>
          </p:sp>
          <p:sp>
            <p:nvSpPr>
              <p:cNvPr id="32782" name="Text Box 14"/>
              <p:cNvSpPr txBox="1">
                <a:spLocks noChangeArrowheads="1"/>
              </p:cNvSpPr>
              <p:nvPr/>
            </p:nvSpPr>
            <p:spPr bwMode="auto">
              <a:xfrm>
                <a:off x="3413" y="2695"/>
                <a:ext cx="77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400"/>
                  <a:t>New cell wall</a:t>
                </a:r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 flipH="1" flipV="1">
                <a:off x="2637" y="2840"/>
                <a:ext cx="16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4" name="Line 16"/>
              <p:cNvSpPr>
                <a:spLocks noChangeShapeType="1"/>
              </p:cNvSpPr>
              <p:nvPr/>
            </p:nvSpPr>
            <p:spPr bwMode="auto">
              <a:xfrm flipV="1">
                <a:off x="2784" y="2840"/>
                <a:ext cx="333" cy="3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5" name="Line 17"/>
              <p:cNvSpPr>
                <a:spLocks noChangeShapeType="1"/>
              </p:cNvSpPr>
              <p:nvPr/>
            </p:nvSpPr>
            <p:spPr bwMode="auto">
              <a:xfrm flipH="1" flipV="1">
                <a:off x="3504" y="2880"/>
                <a:ext cx="41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 flipV="1">
                <a:off x="1821" y="1568"/>
                <a:ext cx="1008" cy="9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 flipV="1">
                <a:off x="1837" y="1944"/>
                <a:ext cx="1104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8" name="Line 20"/>
              <p:cNvSpPr>
                <a:spLocks noChangeShapeType="1"/>
              </p:cNvSpPr>
              <p:nvPr/>
            </p:nvSpPr>
            <p:spPr bwMode="auto">
              <a:xfrm flipH="1" flipV="1">
                <a:off x="2493" y="2312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2789" name="Text Box 21"/>
              <p:cNvSpPr txBox="1">
                <a:spLocks noChangeArrowheads="1"/>
              </p:cNvSpPr>
              <p:nvPr/>
            </p:nvSpPr>
            <p:spPr bwMode="auto">
              <a:xfrm>
                <a:off x="1480" y="3935"/>
                <a:ext cx="2449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(b) Cell plate formation in a plant cell</a:t>
                </a:r>
                <a:r>
                  <a:rPr lang="en-US" altLang="en-US" sz="1400"/>
                  <a:t> (SEM)</a:t>
                </a:r>
              </a:p>
            </p:txBody>
          </p:sp>
        </p:grpSp>
        <p:sp>
          <p:nvSpPr>
            <p:cNvPr id="32773" name="Rectangle 22"/>
            <p:cNvSpPr>
              <a:spLocks noChangeArrowheads="1"/>
            </p:cNvSpPr>
            <p:nvPr/>
          </p:nvSpPr>
          <p:spPr bwMode="auto">
            <a:xfrm>
              <a:off x="1007" y="3928"/>
              <a:ext cx="9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12.9 B    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641350"/>
          </a:xfrm>
        </p:spPr>
        <p:txBody>
          <a:bodyPr/>
          <a:lstStyle/>
          <a:p>
            <a:r>
              <a:rPr lang="en-US" altLang="en-US" smtClean="0"/>
              <a:t>Mitosis in a plant cell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81000" y="1447800"/>
            <a:ext cx="8643938" cy="5105400"/>
            <a:chOff x="240" y="912"/>
            <a:chExt cx="5445" cy="3216"/>
          </a:xfrm>
        </p:grpSpPr>
        <p:grpSp>
          <p:nvGrpSpPr>
            <p:cNvPr id="33796" name="Group 5"/>
            <p:cNvGrpSpPr>
              <a:grpSpLocks/>
            </p:cNvGrpSpPr>
            <p:nvPr/>
          </p:nvGrpSpPr>
          <p:grpSpPr bwMode="auto">
            <a:xfrm>
              <a:off x="240" y="912"/>
              <a:ext cx="5445" cy="3051"/>
              <a:chOff x="60" y="688"/>
              <a:chExt cx="5783" cy="3241"/>
            </a:xfrm>
          </p:grpSpPr>
          <p:grpSp>
            <p:nvGrpSpPr>
              <p:cNvPr id="33798" name="Group 6"/>
              <p:cNvGrpSpPr>
                <a:grpSpLocks/>
              </p:cNvGrpSpPr>
              <p:nvPr/>
            </p:nvGrpSpPr>
            <p:grpSpPr bwMode="auto">
              <a:xfrm>
                <a:off x="60" y="2553"/>
                <a:ext cx="179" cy="184"/>
                <a:chOff x="196" y="468"/>
                <a:chExt cx="179" cy="184"/>
              </a:xfrm>
            </p:grpSpPr>
            <p:sp>
              <p:nvSpPr>
                <p:cNvPr id="33827" name="AutoShape 7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38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96" y="468"/>
                  <a:ext cx="179" cy="1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>
                      <a:solidFill>
                        <a:schemeClr val="bg1"/>
                      </a:solidFill>
                    </a:rPr>
                    <a:t>1</a:t>
                  </a:r>
                  <a:endParaRPr lang="en-US" altLang="en-US"/>
                </a:p>
              </p:txBody>
            </p:sp>
          </p:grpSp>
          <p:grpSp>
            <p:nvGrpSpPr>
              <p:cNvPr id="33799" name="Group 9"/>
              <p:cNvGrpSpPr>
                <a:grpSpLocks/>
              </p:cNvGrpSpPr>
              <p:nvPr/>
            </p:nvGrpSpPr>
            <p:grpSpPr bwMode="auto">
              <a:xfrm>
                <a:off x="97" y="688"/>
                <a:ext cx="5746" cy="3241"/>
                <a:chOff x="97" y="688"/>
                <a:chExt cx="5746" cy="3241"/>
              </a:xfrm>
            </p:grpSpPr>
            <p:pic>
              <p:nvPicPr>
                <p:cNvPr id="33800" name="Picture 1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" y="1117"/>
                  <a:ext cx="5472" cy="1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80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95" y="2524"/>
                  <a:ext cx="1067" cy="14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200" b="1"/>
                    <a:t>Prophase. </a:t>
                  </a:r>
                  <a:br>
                    <a:rPr lang="en-US" altLang="en-US" sz="1200" b="1"/>
                  </a:br>
                  <a:r>
                    <a:rPr lang="en-US" altLang="en-US" sz="1200"/>
                    <a:t>The chromatin</a:t>
                  </a:r>
                  <a:br>
                    <a:rPr lang="en-US" altLang="en-US" sz="1200"/>
                  </a:br>
                  <a:r>
                    <a:rPr lang="en-US" altLang="en-US" sz="1200"/>
                    <a:t>is condensing. </a:t>
                  </a:r>
                  <a:br>
                    <a:rPr lang="en-US" altLang="en-US" sz="1200"/>
                  </a:br>
                  <a:r>
                    <a:rPr lang="en-US" altLang="en-US" sz="1200"/>
                    <a:t>The nucleolus is </a:t>
                  </a:r>
                  <a:br>
                    <a:rPr lang="en-US" altLang="en-US" sz="1200"/>
                  </a:br>
                  <a:r>
                    <a:rPr lang="en-US" altLang="en-US" sz="1200"/>
                    <a:t>beginning to </a:t>
                  </a:r>
                  <a:br>
                    <a:rPr lang="en-US" altLang="en-US" sz="1200"/>
                  </a:br>
                  <a:r>
                    <a:rPr lang="en-US" altLang="en-US" sz="1200"/>
                    <a:t>disappear.</a:t>
                  </a:r>
                  <a:br>
                    <a:rPr lang="en-US" altLang="en-US" sz="1200"/>
                  </a:br>
                  <a:r>
                    <a:rPr lang="en-US" altLang="en-US" sz="1200"/>
                    <a:t>Although not </a:t>
                  </a:r>
                  <a:br>
                    <a:rPr lang="en-US" altLang="en-US" sz="1200"/>
                  </a:br>
                  <a:r>
                    <a:rPr lang="en-US" altLang="en-US" sz="1200"/>
                    <a:t>yet visible </a:t>
                  </a:r>
                  <a:br>
                    <a:rPr lang="en-US" altLang="en-US" sz="1200"/>
                  </a:br>
                  <a:r>
                    <a:rPr lang="en-US" altLang="en-US" sz="1200"/>
                    <a:t>in the micrograph, </a:t>
                  </a:r>
                  <a:br>
                    <a:rPr lang="en-US" altLang="en-US" sz="1200"/>
                  </a:br>
                  <a:r>
                    <a:rPr lang="en-US" altLang="en-US" sz="1200"/>
                    <a:t>the mitotic spindle is </a:t>
                  </a:r>
                  <a:br>
                    <a:rPr lang="en-US" altLang="en-US" sz="1200"/>
                  </a:br>
                  <a:r>
                    <a:rPr lang="en-US" altLang="en-US" sz="1200"/>
                    <a:t>staring to from.</a:t>
                  </a:r>
                  <a:endParaRPr lang="en-US" altLang="en-US" sz="1200" b="1"/>
                </a:p>
              </p:txBody>
            </p:sp>
            <p:sp>
              <p:nvSpPr>
                <p:cNvPr id="3380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0" y="2527"/>
                  <a:ext cx="1107" cy="1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200" b="1"/>
                    <a:t>Prometaphase.</a:t>
                  </a:r>
                  <a:br>
                    <a:rPr lang="en-US" altLang="en-US" sz="1200" b="1"/>
                  </a:br>
                  <a:r>
                    <a:rPr lang="en-US" altLang="en-US" sz="1200"/>
                    <a:t>We now see discrete</a:t>
                  </a:r>
                  <a:br>
                    <a:rPr lang="en-US" altLang="en-US" sz="1200"/>
                  </a:br>
                  <a:r>
                    <a:rPr lang="en-US" altLang="en-US" sz="1200"/>
                    <a:t>chromosomes; each </a:t>
                  </a:r>
                  <a:br>
                    <a:rPr lang="en-US" altLang="en-US" sz="1200"/>
                  </a:br>
                  <a:r>
                    <a:rPr lang="en-US" altLang="en-US" sz="1200"/>
                    <a:t>consists of two </a:t>
                  </a:r>
                  <a:br>
                    <a:rPr lang="en-US" altLang="en-US" sz="1200"/>
                  </a:br>
                  <a:r>
                    <a:rPr lang="en-US" altLang="en-US" sz="1200"/>
                    <a:t>identical sister </a:t>
                  </a:r>
                  <a:br>
                    <a:rPr lang="en-US" altLang="en-US" sz="1200"/>
                  </a:br>
                  <a:r>
                    <a:rPr lang="en-US" altLang="en-US" sz="1200"/>
                    <a:t>chromatids. Later</a:t>
                  </a:r>
                  <a:br>
                    <a:rPr lang="en-US" altLang="en-US" sz="1200"/>
                  </a:br>
                  <a:r>
                    <a:rPr lang="en-US" altLang="en-US" sz="1200"/>
                    <a:t>in prometaphase, the </a:t>
                  </a:r>
                  <a:br>
                    <a:rPr lang="en-US" altLang="en-US" sz="1200"/>
                  </a:br>
                  <a:r>
                    <a:rPr lang="en-US" altLang="en-US" sz="1200"/>
                    <a:t>nuclear envelop will </a:t>
                  </a:r>
                  <a:br>
                    <a:rPr lang="en-US" altLang="en-US" sz="1200"/>
                  </a:br>
                  <a:r>
                    <a:rPr lang="en-US" altLang="en-US" sz="1200"/>
                    <a:t>fragment.</a:t>
                  </a:r>
                  <a:endParaRPr lang="en-US" altLang="en-US" sz="1200" b="1"/>
                </a:p>
              </p:txBody>
            </p:sp>
            <p:sp>
              <p:nvSpPr>
                <p:cNvPr id="3380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37" y="2483"/>
                  <a:ext cx="1243" cy="9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200" b="1"/>
                    <a:t>Metaphase. </a:t>
                  </a:r>
                  <a:r>
                    <a:rPr lang="en-US" altLang="en-US" sz="1200"/>
                    <a:t>The </a:t>
                  </a:r>
                  <a:br>
                    <a:rPr lang="en-US" altLang="en-US" sz="1200"/>
                  </a:br>
                  <a:r>
                    <a:rPr lang="en-US" altLang="en-US" sz="1200"/>
                    <a:t>spindle is complete,</a:t>
                  </a:r>
                  <a:br>
                    <a:rPr lang="en-US" altLang="en-US" sz="1200"/>
                  </a:br>
                  <a:r>
                    <a:rPr lang="en-US" altLang="en-US" sz="1200"/>
                    <a:t>and the chromosomes,</a:t>
                  </a:r>
                  <a:br>
                    <a:rPr lang="en-US" altLang="en-US" sz="1200"/>
                  </a:br>
                  <a:r>
                    <a:rPr lang="en-US" altLang="en-US" sz="1200"/>
                    <a:t>attached to microtubules</a:t>
                  </a:r>
                  <a:br>
                    <a:rPr lang="en-US" altLang="en-US" sz="1200"/>
                  </a:br>
                  <a:r>
                    <a:rPr lang="en-US" altLang="en-US" sz="1200"/>
                    <a:t>at their kinetochores, </a:t>
                  </a:r>
                  <a:br>
                    <a:rPr lang="en-US" altLang="en-US" sz="1200"/>
                  </a:br>
                  <a:r>
                    <a:rPr lang="en-US" altLang="en-US" sz="1200"/>
                    <a:t>are all at the metaphase </a:t>
                  </a:r>
                  <a:br>
                    <a:rPr lang="en-US" altLang="en-US" sz="1200"/>
                  </a:br>
                  <a:r>
                    <a:rPr lang="en-US" altLang="en-US" sz="1200"/>
                    <a:t>plate.</a:t>
                  </a:r>
                  <a:endParaRPr lang="en-US" altLang="en-US" sz="1200" b="1"/>
                </a:p>
              </p:txBody>
            </p:sp>
            <p:sp>
              <p:nvSpPr>
                <p:cNvPr id="3380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79" y="2528"/>
                  <a:ext cx="1190" cy="1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200" b="1"/>
                    <a:t>Anaphase. </a:t>
                  </a:r>
                  <a:r>
                    <a:rPr lang="en-US" altLang="en-US" sz="1200"/>
                    <a:t>The</a:t>
                  </a:r>
                  <a:br>
                    <a:rPr lang="en-US" altLang="en-US" sz="1200"/>
                  </a:br>
                  <a:r>
                    <a:rPr lang="en-US" altLang="en-US" sz="1200"/>
                    <a:t>chromatids of each </a:t>
                  </a:r>
                  <a:br>
                    <a:rPr lang="en-US" altLang="en-US" sz="1200"/>
                  </a:br>
                  <a:r>
                    <a:rPr lang="en-US" altLang="en-US" sz="1200"/>
                    <a:t>chromosome have </a:t>
                  </a:r>
                  <a:br>
                    <a:rPr lang="en-US" altLang="en-US" sz="1200"/>
                  </a:br>
                  <a:r>
                    <a:rPr lang="en-US" altLang="en-US" sz="1200"/>
                    <a:t>separated, and the </a:t>
                  </a:r>
                  <a:br>
                    <a:rPr lang="en-US" altLang="en-US" sz="1200"/>
                  </a:br>
                  <a:r>
                    <a:rPr lang="en-US" altLang="en-US" sz="1200"/>
                    <a:t>daughter chromosomes</a:t>
                  </a:r>
                  <a:br>
                    <a:rPr lang="en-US" altLang="en-US" sz="1200"/>
                  </a:br>
                  <a:r>
                    <a:rPr lang="en-US" altLang="en-US" sz="1200"/>
                    <a:t>are moving to the ends </a:t>
                  </a:r>
                  <a:br>
                    <a:rPr lang="en-US" altLang="en-US" sz="1200"/>
                  </a:br>
                  <a:r>
                    <a:rPr lang="en-US" altLang="en-US" sz="1200"/>
                    <a:t>of cell as their </a:t>
                  </a:r>
                  <a:br>
                    <a:rPr lang="en-US" altLang="en-US" sz="1200"/>
                  </a:br>
                  <a:r>
                    <a:rPr lang="en-US" altLang="en-US" sz="1200"/>
                    <a:t>kinetochore</a:t>
                  </a:r>
                  <a:br>
                    <a:rPr lang="en-US" altLang="en-US" sz="1200"/>
                  </a:br>
                  <a:r>
                    <a:rPr lang="en-US" altLang="en-US" sz="1200"/>
                    <a:t>microtubles shorten.</a:t>
                  </a:r>
                  <a:br>
                    <a:rPr lang="en-US" altLang="en-US" sz="1200"/>
                  </a:br>
                  <a:endParaRPr lang="en-US" altLang="en-US" sz="1200" b="1"/>
                </a:p>
              </p:txBody>
            </p:sp>
            <p:sp>
              <p:nvSpPr>
                <p:cNvPr id="3380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681" y="2527"/>
                  <a:ext cx="1162" cy="1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200" b="1"/>
                    <a:t>Telophase. </a:t>
                  </a:r>
                  <a:r>
                    <a:rPr lang="en-US" altLang="en-US" sz="1200"/>
                    <a:t>Daughter</a:t>
                  </a:r>
                  <a:br>
                    <a:rPr lang="en-US" altLang="en-US" sz="1200"/>
                  </a:br>
                  <a:r>
                    <a:rPr lang="en-US" altLang="en-US" sz="1200"/>
                    <a:t>nuclei are forming. </a:t>
                  </a:r>
                  <a:br>
                    <a:rPr lang="en-US" altLang="en-US" sz="1200"/>
                  </a:br>
                  <a:r>
                    <a:rPr lang="en-US" altLang="en-US" sz="1200"/>
                    <a:t>Meanwhile, cytokinesis</a:t>
                  </a:r>
                  <a:br>
                    <a:rPr lang="en-US" altLang="en-US" sz="1200"/>
                  </a:br>
                  <a:r>
                    <a:rPr lang="en-US" altLang="en-US" sz="1200"/>
                    <a:t>has started: The cell</a:t>
                  </a:r>
                  <a:br>
                    <a:rPr lang="en-US" altLang="en-US" sz="1200"/>
                  </a:br>
                  <a:r>
                    <a:rPr lang="en-US" altLang="en-US" sz="1200"/>
                    <a:t>plate, which will </a:t>
                  </a:r>
                  <a:br>
                    <a:rPr lang="en-US" altLang="en-US" sz="1200"/>
                  </a:br>
                  <a:r>
                    <a:rPr lang="en-US" altLang="en-US" sz="1200"/>
                    <a:t>divided the cytoplasm </a:t>
                  </a:r>
                  <a:br>
                    <a:rPr lang="en-US" altLang="en-US" sz="1200"/>
                  </a:br>
                  <a:r>
                    <a:rPr lang="en-US" altLang="en-US" sz="1200"/>
                    <a:t>in two, is growing </a:t>
                  </a:r>
                  <a:br>
                    <a:rPr lang="en-US" altLang="en-US" sz="1200"/>
                  </a:br>
                  <a:r>
                    <a:rPr lang="en-US" altLang="en-US" sz="1200"/>
                    <a:t>toward the perimeter</a:t>
                  </a:r>
                  <a:r>
                    <a:rPr lang="en-US" altLang="en-US" sz="1200" b="1"/>
                    <a:t> </a:t>
                  </a:r>
                  <a:br>
                    <a:rPr lang="en-US" altLang="en-US" sz="1200" b="1"/>
                  </a:br>
                  <a:r>
                    <a:rPr lang="en-US" altLang="en-US" sz="1200"/>
                    <a:t>of the parent cell.</a:t>
                  </a:r>
                  <a:endParaRPr lang="en-US" altLang="en-US" sz="1200" b="1"/>
                </a:p>
              </p:txBody>
            </p:sp>
            <p:grpSp>
              <p:nvGrpSpPr>
                <p:cNvPr id="33806" name="Group 16"/>
                <p:cNvGrpSpPr>
                  <a:grpSpLocks/>
                </p:cNvGrpSpPr>
                <p:nvPr/>
              </p:nvGrpSpPr>
              <p:grpSpPr bwMode="auto">
                <a:xfrm>
                  <a:off x="1179" y="2552"/>
                  <a:ext cx="180" cy="184"/>
                  <a:chOff x="195" y="467"/>
                  <a:chExt cx="180" cy="184"/>
                </a:xfrm>
              </p:grpSpPr>
              <p:sp>
                <p:nvSpPr>
                  <p:cNvPr id="33825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82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" y="467"/>
                    <a:ext cx="180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solidFill>
                          <a:schemeClr val="bg1"/>
                        </a:solidFill>
                      </a:rPr>
                      <a:t>2</a:t>
                    </a:r>
                    <a:endParaRPr lang="en-US" altLang="en-US"/>
                  </a:p>
                </p:txBody>
              </p:sp>
            </p:grpSp>
            <p:grpSp>
              <p:nvGrpSpPr>
                <p:cNvPr id="33807" name="Group 19"/>
                <p:cNvGrpSpPr>
                  <a:grpSpLocks/>
                </p:cNvGrpSpPr>
                <p:nvPr/>
              </p:nvGrpSpPr>
              <p:grpSpPr bwMode="auto">
                <a:xfrm>
                  <a:off x="2300" y="2552"/>
                  <a:ext cx="179" cy="184"/>
                  <a:chOff x="196" y="467"/>
                  <a:chExt cx="179" cy="184"/>
                </a:xfrm>
              </p:grpSpPr>
              <p:sp>
                <p:nvSpPr>
                  <p:cNvPr id="33823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82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7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solidFill>
                          <a:schemeClr val="bg1"/>
                        </a:solidFill>
                      </a:rPr>
                      <a:t>3</a:t>
                    </a:r>
                    <a:endParaRPr lang="en-US" altLang="en-US"/>
                  </a:p>
                </p:txBody>
              </p:sp>
            </p:grpSp>
            <p:grpSp>
              <p:nvGrpSpPr>
                <p:cNvPr id="33808" name="Group 22"/>
                <p:cNvGrpSpPr>
                  <a:grpSpLocks/>
                </p:cNvGrpSpPr>
                <p:nvPr/>
              </p:nvGrpSpPr>
              <p:grpSpPr bwMode="auto">
                <a:xfrm>
                  <a:off x="3443" y="2561"/>
                  <a:ext cx="179" cy="184"/>
                  <a:chOff x="196" y="468"/>
                  <a:chExt cx="179" cy="184"/>
                </a:xfrm>
              </p:grpSpPr>
              <p:sp>
                <p:nvSpPr>
                  <p:cNvPr id="3382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82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8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solidFill>
                          <a:schemeClr val="bg1"/>
                        </a:solidFill>
                      </a:rPr>
                      <a:t>4</a:t>
                    </a:r>
                    <a:endParaRPr lang="en-US" altLang="en-US"/>
                  </a:p>
                </p:txBody>
              </p:sp>
            </p:grpSp>
            <p:grpSp>
              <p:nvGrpSpPr>
                <p:cNvPr id="33809" name="Group 25"/>
                <p:cNvGrpSpPr>
                  <a:grpSpLocks/>
                </p:cNvGrpSpPr>
                <p:nvPr/>
              </p:nvGrpSpPr>
              <p:grpSpPr bwMode="auto">
                <a:xfrm>
                  <a:off x="4556" y="2552"/>
                  <a:ext cx="179" cy="184"/>
                  <a:chOff x="196" y="467"/>
                  <a:chExt cx="179" cy="184"/>
                </a:xfrm>
              </p:grpSpPr>
              <p:sp>
                <p:nvSpPr>
                  <p:cNvPr id="33819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08" y="483"/>
                    <a:ext cx="144" cy="144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338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" y="467"/>
                    <a:ext cx="179" cy="1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349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200">
                        <a:solidFill>
                          <a:schemeClr val="bg1"/>
                        </a:solidFill>
                      </a:rPr>
                      <a:t>5</a:t>
                    </a:r>
                    <a:endParaRPr lang="en-US" altLang="en-US"/>
                  </a:p>
                </p:txBody>
              </p:sp>
            </p:grpSp>
            <p:sp>
              <p:nvSpPr>
                <p:cNvPr id="33810" name="Line 28"/>
                <p:cNvSpPr>
                  <a:spLocks noChangeShapeType="1"/>
                </p:cNvSpPr>
                <p:nvPr/>
              </p:nvSpPr>
              <p:spPr bwMode="auto">
                <a:xfrm>
                  <a:off x="336" y="912"/>
                  <a:ext cx="104" cy="7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811" name="Line 29"/>
                <p:cNvSpPr>
                  <a:spLocks noChangeShapeType="1"/>
                </p:cNvSpPr>
                <p:nvPr/>
              </p:nvSpPr>
              <p:spPr bwMode="auto">
                <a:xfrm>
                  <a:off x="681" y="1032"/>
                  <a:ext cx="7" cy="6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81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776" y="1016"/>
                  <a:ext cx="424" cy="85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81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872" y="912"/>
                  <a:ext cx="144" cy="8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81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680" y="928"/>
                  <a:ext cx="329" cy="6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81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97" y="706"/>
                  <a:ext cx="552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400"/>
                    <a:t>Nucleus</a:t>
                  </a:r>
                  <a:endParaRPr lang="en-US" altLang="en-US"/>
                </a:p>
              </p:txBody>
            </p:sp>
            <p:sp>
              <p:nvSpPr>
                <p:cNvPr id="3381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5" y="852"/>
                  <a:ext cx="644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400"/>
                    <a:t>Nucleolus</a:t>
                  </a:r>
                  <a:endParaRPr lang="en-US" altLang="en-US"/>
                </a:p>
              </p:txBody>
            </p:sp>
            <p:sp>
              <p:nvSpPr>
                <p:cNvPr id="33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83" y="723"/>
                  <a:ext cx="834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400"/>
                    <a:t>Chromosome</a:t>
                  </a:r>
                  <a:endParaRPr lang="en-US" altLang="en-US"/>
                </a:p>
              </p:txBody>
            </p:sp>
            <p:sp>
              <p:nvSpPr>
                <p:cNvPr id="3381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35" y="688"/>
                  <a:ext cx="736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</a:pPr>
                  <a:r>
                    <a:rPr lang="en-US" altLang="en-US" sz="1400"/>
                    <a:t>Chromatine</a:t>
                  </a:r>
                  <a:br>
                    <a:rPr lang="en-US" altLang="en-US" sz="1400"/>
                  </a:br>
                  <a:r>
                    <a:rPr lang="en-US" altLang="en-US" sz="1400"/>
                    <a:t>condensing</a:t>
                  </a:r>
                  <a:endParaRPr lang="en-US" altLang="en-US"/>
                </a:p>
              </p:txBody>
            </p:sp>
          </p:grpSp>
        </p:grpSp>
        <p:sp>
          <p:nvSpPr>
            <p:cNvPr id="33797" name="Rectangle 37"/>
            <p:cNvSpPr>
              <a:spLocks noChangeArrowheads="1"/>
            </p:cNvSpPr>
            <p:nvPr/>
          </p:nvSpPr>
          <p:spPr bwMode="auto">
            <a:xfrm>
              <a:off x="240" y="3936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12.10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Mitosis video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www.youtube.com/watch?v=AhgRhXl7w_g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Animation: </a:t>
            </a:r>
          </a:p>
          <a:p>
            <a:pPr marL="109537" indent="0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www.youtube.com/watch?v=JcZQkmooyPk&amp;index=8&amp;list=PLXwnjgs_UWpIQhMZ1YObcd338AHkQzPHW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Cell Cycle and Division Product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97694"/>
            <a:ext cx="8873330" cy="3700462"/>
          </a:xfrm>
        </p:spPr>
        <p:txBody>
          <a:bodyPr/>
          <a:lstStyle/>
          <a:p>
            <a:r>
              <a:rPr lang="en-US" sz="2400" dirty="0" smtClean="0"/>
              <a:t>Make a foldable organizer including the following:</a:t>
            </a:r>
          </a:p>
          <a:p>
            <a:pPr lvl="1"/>
            <a:r>
              <a:rPr lang="en-US" altLang="en-US" dirty="0" smtClean="0">
                <a:solidFill>
                  <a:srgbClr val="00B0F0"/>
                </a:solidFill>
              </a:rPr>
              <a:t>Interphase: </a:t>
            </a:r>
          </a:p>
          <a:p>
            <a:pPr marL="1087438" lvl="2" indent="-457200">
              <a:buFont typeface="+mj-lt"/>
              <a:buAutoNum type="arabicPeriod"/>
            </a:pPr>
            <a:r>
              <a:rPr lang="en-US" altLang="en-US" dirty="0" smtClean="0"/>
              <a:t>G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phase</a:t>
            </a:r>
          </a:p>
          <a:p>
            <a:pPr marL="1087438" lvl="2" indent="-457200">
              <a:buFont typeface="+mj-lt"/>
              <a:buAutoNum type="arabicPeriod"/>
            </a:pPr>
            <a:r>
              <a:rPr lang="en-US" altLang="en-US" dirty="0"/>
              <a:t>S phase</a:t>
            </a:r>
          </a:p>
          <a:p>
            <a:pPr marL="1087438" lvl="2" indent="-457200">
              <a:buFont typeface="+mj-lt"/>
              <a:buAutoNum type="arabicPeriod"/>
            </a:pPr>
            <a:r>
              <a:rPr lang="en-US" altLang="en-US" dirty="0"/>
              <a:t>G</a:t>
            </a:r>
            <a:r>
              <a:rPr lang="en-US" altLang="en-US" baseline="-25000" dirty="0"/>
              <a:t>2</a:t>
            </a:r>
            <a:r>
              <a:rPr lang="en-US" altLang="en-US" dirty="0"/>
              <a:t> phase</a:t>
            </a:r>
          </a:p>
          <a:p>
            <a:pPr lvl="1"/>
            <a:r>
              <a:rPr lang="en-US" altLang="en-US" dirty="0" smtClean="0">
                <a:solidFill>
                  <a:srgbClr val="00B0F0"/>
                </a:solidFill>
              </a:rPr>
              <a:t>The </a:t>
            </a:r>
            <a:r>
              <a:rPr lang="en-US" altLang="en-US" dirty="0">
                <a:solidFill>
                  <a:srgbClr val="00B0F0"/>
                </a:solidFill>
              </a:rPr>
              <a:t>mitotic </a:t>
            </a:r>
            <a:r>
              <a:rPr lang="en-US" altLang="en-US" dirty="0" smtClean="0">
                <a:solidFill>
                  <a:srgbClr val="00B0F0"/>
                </a:solidFill>
              </a:rPr>
              <a:t>phase:</a:t>
            </a:r>
            <a:endParaRPr lang="en-US" altLang="en-US" dirty="0"/>
          </a:p>
          <a:p>
            <a:pPr marL="1087438" lvl="2" indent="-457200">
              <a:buFont typeface="+mj-lt"/>
              <a:buAutoNum type="arabicPeriod"/>
            </a:pPr>
            <a:r>
              <a:rPr lang="en-US" altLang="en-US" dirty="0" smtClean="0"/>
              <a:t>mitosis and</a:t>
            </a:r>
          </a:p>
          <a:p>
            <a:pPr marL="1087438" lvl="2" indent="-45720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dirty="0"/>
              <a:t>cytokinesis</a:t>
            </a:r>
          </a:p>
          <a:p>
            <a:pPr marL="630238" lvl="2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05" y="124777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90893"/>
            <a:ext cx="2819400" cy="217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3137"/>
            <a:ext cx="6242648" cy="66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44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Binary Fission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34400" cy="3810000"/>
          </a:xfrm>
        </p:spPr>
        <p:txBody>
          <a:bodyPr/>
          <a:lstStyle/>
          <a:p>
            <a:r>
              <a:rPr lang="en-US" altLang="en-US" sz="2800" dirty="0" smtClean="0"/>
              <a:t>Prokaryotes (bacteria)</a:t>
            </a:r>
          </a:p>
          <a:p>
            <a:pPr lvl="1"/>
            <a:r>
              <a:rPr lang="en-US" altLang="en-US" sz="2400" dirty="0" smtClean="0"/>
              <a:t>Reproduce by a type of cell division called binary fission</a:t>
            </a:r>
          </a:p>
          <a:p>
            <a:pPr marL="392113" lvl="1" indent="0">
              <a:buNone/>
            </a:pPr>
            <a:endParaRPr lang="en-US" altLang="en-US" sz="2400" dirty="0" smtClean="0"/>
          </a:p>
          <a:p>
            <a:pPr>
              <a:lnSpc>
                <a:spcPct val="60000"/>
              </a:lnSpc>
            </a:pPr>
            <a:r>
              <a:rPr lang="en-US" altLang="en-US" sz="2800" dirty="0"/>
              <a:t>The bacterial chromosome </a:t>
            </a:r>
            <a:r>
              <a:rPr lang="en-US" altLang="en-US" sz="2800" dirty="0" smtClean="0"/>
              <a:t>replicates</a:t>
            </a:r>
          </a:p>
          <a:p>
            <a:pPr marL="109537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The two daughter chromosomes actively move apart</a:t>
            </a:r>
          </a:p>
          <a:p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516" name="Group 4"/>
          <p:cNvGrpSpPr>
            <a:grpSpLocks/>
          </p:cNvGrpSpPr>
          <p:nvPr/>
        </p:nvGrpSpPr>
        <p:grpSpPr bwMode="auto">
          <a:xfrm>
            <a:off x="3834129" y="61045"/>
            <a:ext cx="5344677" cy="6568356"/>
            <a:chOff x="2807" y="1340"/>
            <a:chExt cx="2124" cy="2690"/>
          </a:xfrm>
        </p:grpSpPr>
        <p:sp>
          <p:nvSpPr>
            <p:cNvPr id="35861" name="Text Box 5"/>
            <p:cNvSpPr txBox="1">
              <a:spLocks noChangeArrowheads="1"/>
            </p:cNvSpPr>
            <p:nvPr/>
          </p:nvSpPr>
          <p:spPr bwMode="auto">
            <a:xfrm>
              <a:off x="2807" y="1340"/>
              <a:ext cx="44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Origin of</a:t>
              </a:r>
            </a:p>
            <a:p>
              <a:pPr algn="l"/>
              <a:r>
                <a:rPr lang="en-US" altLang="en-US" sz="1600" dirty="0"/>
                <a:t>replication</a:t>
              </a:r>
            </a:p>
          </p:txBody>
        </p:sp>
        <p:pic>
          <p:nvPicPr>
            <p:cNvPr id="3586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1503"/>
              <a:ext cx="1207" cy="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3" name="Text Box 7"/>
            <p:cNvSpPr txBox="1">
              <a:spLocks noChangeArrowheads="1"/>
            </p:cNvSpPr>
            <p:nvPr/>
          </p:nvSpPr>
          <p:spPr bwMode="auto">
            <a:xfrm>
              <a:off x="3267" y="1741"/>
              <a:ext cx="5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E. </a:t>
              </a:r>
              <a:r>
                <a:rPr lang="en-US" altLang="en-US" sz="1200" i="1"/>
                <a:t>coli</a:t>
              </a:r>
              <a:r>
                <a:rPr lang="en-US" altLang="en-US" sz="1200"/>
                <a:t> cell</a:t>
              </a:r>
            </a:p>
          </p:txBody>
        </p:sp>
        <p:sp>
          <p:nvSpPr>
            <p:cNvPr id="35864" name="Text Box 8"/>
            <p:cNvSpPr txBox="1">
              <a:spLocks noChangeArrowheads="1"/>
            </p:cNvSpPr>
            <p:nvPr/>
          </p:nvSpPr>
          <p:spPr bwMode="auto">
            <a:xfrm>
              <a:off x="4136" y="1814"/>
              <a:ext cx="6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Bacterial</a:t>
              </a:r>
            </a:p>
            <a:p>
              <a:pPr algn="l"/>
              <a:r>
                <a:rPr lang="en-US" altLang="en-US" sz="1600" dirty="0"/>
                <a:t>Chromosome</a:t>
              </a:r>
            </a:p>
          </p:txBody>
        </p:sp>
        <p:sp>
          <p:nvSpPr>
            <p:cNvPr id="35865" name="Text Box 9"/>
            <p:cNvSpPr txBox="1">
              <a:spLocks noChangeArrowheads="1"/>
            </p:cNvSpPr>
            <p:nvPr/>
          </p:nvSpPr>
          <p:spPr bwMode="auto">
            <a:xfrm>
              <a:off x="4208" y="1384"/>
              <a:ext cx="37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Cell wall</a:t>
              </a:r>
            </a:p>
          </p:txBody>
        </p:sp>
        <p:sp>
          <p:nvSpPr>
            <p:cNvPr id="35866" name="Text Box 10"/>
            <p:cNvSpPr txBox="1">
              <a:spLocks noChangeArrowheads="1"/>
            </p:cNvSpPr>
            <p:nvPr/>
          </p:nvSpPr>
          <p:spPr bwMode="auto">
            <a:xfrm>
              <a:off x="4467" y="1564"/>
              <a:ext cx="4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Plasma </a:t>
              </a:r>
            </a:p>
            <a:p>
              <a:pPr algn="l"/>
              <a:r>
                <a:rPr lang="en-US" altLang="en-US" sz="1600" dirty="0"/>
                <a:t>Membrane</a:t>
              </a:r>
            </a:p>
          </p:txBody>
        </p:sp>
        <p:sp>
          <p:nvSpPr>
            <p:cNvPr id="35867" name="Line 11"/>
            <p:cNvSpPr>
              <a:spLocks noChangeShapeType="1"/>
            </p:cNvSpPr>
            <p:nvPr/>
          </p:nvSpPr>
          <p:spPr bwMode="auto">
            <a:xfrm>
              <a:off x="3242" y="1430"/>
              <a:ext cx="42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68" name="Line 12"/>
            <p:cNvSpPr>
              <a:spLocks noChangeShapeType="1"/>
            </p:cNvSpPr>
            <p:nvPr/>
          </p:nvSpPr>
          <p:spPr bwMode="auto">
            <a:xfrm flipV="1">
              <a:off x="3938" y="1460"/>
              <a:ext cx="293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4192" y="1686"/>
              <a:ext cx="2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4048" y="1713"/>
              <a:ext cx="110" cy="1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1" name="Line 15"/>
            <p:cNvSpPr>
              <a:spLocks noChangeShapeType="1"/>
            </p:cNvSpPr>
            <p:nvPr/>
          </p:nvSpPr>
          <p:spPr bwMode="auto">
            <a:xfrm>
              <a:off x="3563" y="2089"/>
              <a:ext cx="73" cy="1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2" name="Line 16"/>
            <p:cNvSpPr>
              <a:spLocks noChangeShapeType="1"/>
            </p:cNvSpPr>
            <p:nvPr/>
          </p:nvSpPr>
          <p:spPr bwMode="auto">
            <a:xfrm>
              <a:off x="3572" y="2101"/>
              <a:ext cx="110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3" name="Text Box 17"/>
            <p:cNvSpPr txBox="1">
              <a:spLocks noChangeArrowheads="1"/>
            </p:cNvSpPr>
            <p:nvPr/>
          </p:nvSpPr>
          <p:spPr bwMode="auto">
            <a:xfrm>
              <a:off x="3132" y="1929"/>
              <a:ext cx="481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Two copies</a:t>
              </a:r>
            </a:p>
            <a:p>
              <a:pPr algn="l"/>
              <a:r>
                <a:rPr lang="en-US" altLang="en-US" sz="1600" dirty="0"/>
                <a:t>of origin</a:t>
              </a:r>
            </a:p>
          </p:txBody>
        </p:sp>
        <p:sp>
          <p:nvSpPr>
            <p:cNvPr id="35874" name="Line 18"/>
            <p:cNvSpPr>
              <a:spLocks noChangeShapeType="1"/>
            </p:cNvSpPr>
            <p:nvPr/>
          </p:nvSpPr>
          <p:spPr bwMode="auto">
            <a:xfrm>
              <a:off x="3502" y="2675"/>
              <a:ext cx="110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5" name="Line 19"/>
            <p:cNvSpPr>
              <a:spLocks noChangeShapeType="1"/>
            </p:cNvSpPr>
            <p:nvPr/>
          </p:nvSpPr>
          <p:spPr bwMode="auto">
            <a:xfrm flipH="1">
              <a:off x="4237" y="2638"/>
              <a:ext cx="74" cy="1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5876" name="Text Box 20"/>
            <p:cNvSpPr txBox="1">
              <a:spLocks noChangeArrowheads="1"/>
            </p:cNvSpPr>
            <p:nvPr/>
          </p:nvSpPr>
          <p:spPr bwMode="auto">
            <a:xfrm>
              <a:off x="4194" y="2517"/>
              <a:ext cx="29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Origin</a:t>
              </a:r>
            </a:p>
          </p:txBody>
        </p:sp>
        <p:sp>
          <p:nvSpPr>
            <p:cNvPr id="35877" name="Text Box 21"/>
            <p:cNvSpPr txBox="1">
              <a:spLocks noChangeArrowheads="1"/>
            </p:cNvSpPr>
            <p:nvPr/>
          </p:nvSpPr>
          <p:spPr bwMode="auto">
            <a:xfrm>
              <a:off x="3318" y="2535"/>
              <a:ext cx="29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Origin</a:t>
              </a:r>
            </a:p>
          </p:txBody>
        </p:sp>
      </p:grpSp>
      <p:sp>
        <p:nvSpPr>
          <p:cNvPr id="35858" name="Text Box 23"/>
          <p:cNvSpPr txBox="1">
            <a:spLocks noChangeArrowheads="1"/>
          </p:cNvSpPr>
          <p:nvPr/>
        </p:nvSpPr>
        <p:spPr bwMode="auto">
          <a:xfrm>
            <a:off x="390784" y="709878"/>
            <a:ext cx="3541596" cy="163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 dirty="0" smtClean="0"/>
              <a:t>1. Chromosome </a:t>
            </a:r>
            <a:r>
              <a:rPr lang="en-US" altLang="en-US" sz="2000" dirty="0"/>
              <a:t>replication </a:t>
            </a:r>
            <a:r>
              <a:rPr lang="en-US" altLang="en-US" sz="2000" err="1" smtClean="0"/>
              <a:t>begins</a:t>
            </a:r>
            <a:r>
              <a:rPr lang="en-US" altLang="en-US" sz="2000" smtClean="0"/>
              <a:t>. Soon </a:t>
            </a:r>
            <a:r>
              <a:rPr lang="en-US" altLang="en-US" sz="2000" dirty="0"/>
              <a:t>thereafter, one copy of the origin moves rapidly toward the other end of the cell.</a:t>
            </a:r>
          </a:p>
        </p:txBody>
      </p:sp>
      <p:sp>
        <p:nvSpPr>
          <p:cNvPr id="35855" name="Text Box 27"/>
          <p:cNvSpPr txBox="1">
            <a:spLocks noChangeArrowheads="1"/>
          </p:cNvSpPr>
          <p:nvPr/>
        </p:nvSpPr>
        <p:spPr bwMode="auto">
          <a:xfrm>
            <a:off x="306394" y="2812652"/>
            <a:ext cx="443070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 dirty="0" smtClean="0"/>
              <a:t>2. Replication </a:t>
            </a:r>
            <a:r>
              <a:rPr lang="en-US" altLang="en-US" sz="2000" dirty="0"/>
              <a:t>continues. One copy of</a:t>
            </a:r>
            <a:br>
              <a:rPr lang="en-US" altLang="en-US" sz="2000" dirty="0"/>
            </a:br>
            <a:r>
              <a:rPr lang="en-US" altLang="en-US" sz="2000" dirty="0"/>
              <a:t>the origin is now at each end of </a:t>
            </a:r>
            <a:br>
              <a:rPr lang="en-US" altLang="en-US" sz="2000" dirty="0"/>
            </a:br>
            <a:r>
              <a:rPr lang="en-US" altLang="en-US" sz="2000" dirty="0"/>
              <a:t>the cell.</a:t>
            </a:r>
          </a:p>
        </p:txBody>
      </p:sp>
      <p:sp>
        <p:nvSpPr>
          <p:cNvPr id="35852" name="Text Box 31"/>
          <p:cNvSpPr txBox="1">
            <a:spLocks noChangeArrowheads="1"/>
          </p:cNvSpPr>
          <p:nvPr/>
        </p:nvSpPr>
        <p:spPr bwMode="auto">
          <a:xfrm>
            <a:off x="256034" y="4344834"/>
            <a:ext cx="448106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000" dirty="0" smtClean="0"/>
              <a:t>3. Replication </a:t>
            </a:r>
            <a:r>
              <a:rPr lang="en-US" altLang="en-US" sz="2000" dirty="0"/>
              <a:t>finishes. The plasma membrane grows inward, and</a:t>
            </a:r>
          </a:p>
          <a:p>
            <a:pPr algn="l"/>
            <a:r>
              <a:rPr lang="en-US" altLang="en-US" sz="2000" dirty="0"/>
              <a:t>new cell wall is deposited.</a:t>
            </a:r>
          </a:p>
        </p:txBody>
      </p:sp>
      <p:sp>
        <p:nvSpPr>
          <p:cNvPr id="35849" name="Text Box 35"/>
          <p:cNvSpPr txBox="1">
            <a:spLocks noChangeArrowheads="1"/>
          </p:cNvSpPr>
          <p:nvPr/>
        </p:nvSpPr>
        <p:spPr bwMode="auto">
          <a:xfrm>
            <a:off x="64740" y="5638532"/>
            <a:ext cx="4926899" cy="9547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1" dirty="0" smtClean="0"/>
              <a:t>4. Two identical daughter </a:t>
            </a:r>
            <a:r>
              <a:rPr lang="en-US" altLang="en-US" sz="2800" b="1" dirty="0"/>
              <a:t>cells result.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Evolution of Mitosis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545013"/>
          </a:xfrm>
        </p:spPr>
        <p:txBody>
          <a:bodyPr/>
          <a:lstStyle/>
          <a:p>
            <a:r>
              <a:rPr lang="en-US" altLang="en-US" smtClean="0"/>
              <a:t>Since prokaryotes preceded eukaryotes by billions of years</a:t>
            </a:r>
          </a:p>
          <a:p>
            <a:pPr lvl="1"/>
            <a:r>
              <a:rPr lang="en-US" altLang="en-US" smtClean="0"/>
              <a:t>It is likely that mitosis evolved from bacterial cell division</a:t>
            </a:r>
          </a:p>
          <a:p>
            <a:r>
              <a:rPr lang="en-US" altLang="en-US" smtClean="0"/>
              <a:t>Certain protists</a:t>
            </a:r>
          </a:p>
          <a:p>
            <a:pPr lvl="1"/>
            <a:r>
              <a:rPr lang="en-US" altLang="en-US" smtClean="0"/>
              <a:t>Exhibit types of cell division that seem intermediate between binary fission and mitosis carried out by most eukaryotic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763000" cy="133882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cell cycle is regulated by a molecular control system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2743200"/>
          </a:xfrm>
        </p:spPr>
        <p:txBody>
          <a:bodyPr/>
          <a:lstStyle/>
          <a:p>
            <a:r>
              <a:rPr lang="en-US" altLang="en-US" smtClean="0"/>
              <a:t>The frequency of cell division</a:t>
            </a:r>
          </a:p>
          <a:p>
            <a:pPr lvl="1"/>
            <a:r>
              <a:rPr lang="en-US" altLang="en-US" smtClean="0"/>
              <a:t>Varies with the type of cell</a:t>
            </a:r>
          </a:p>
          <a:p>
            <a:r>
              <a:rPr lang="en-US" altLang="en-US" smtClean="0"/>
              <a:t>These cell cycle differences</a:t>
            </a:r>
          </a:p>
          <a:p>
            <a:pPr lvl="1"/>
            <a:r>
              <a:rPr lang="en-US" altLang="en-US" smtClean="0"/>
              <a:t>Result from regulation at the molecular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10–1	Cell Growth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3638" lvl="1" indent="-320675">
              <a:buFontTx/>
              <a:buNone/>
            </a:pPr>
            <a:r>
              <a:rPr lang="en-US" altLang="en-US" sz="2800" dirty="0" smtClean="0"/>
              <a:t>A.	Limits to Cell Growth</a:t>
            </a:r>
          </a:p>
          <a:p>
            <a:pPr marL="1468438" lvl="2" indent="-284163">
              <a:buFontTx/>
              <a:buNone/>
            </a:pPr>
            <a:r>
              <a:rPr lang="en-US" altLang="en-US" sz="2800" dirty="0" smtClean="0"/>
              <a:t>1.	DNA “Overload”</a:t>
            </a:r>
          </a:p>
          <a:p>
            <a:pPr marL="1468438" lvl="2" indent="-284163">
              <a:buFontTx/>
              <a:buNone/>
            </a:pPr>
            <a:r>
              <a:rPr lang="en-US" altLang="en-US" sz="2800" dirty="0" smtClean="0"/>
              <a:t>2.	Exchanging Materials</a:t>
            </a:r>
          </a:p>
          <a:p>
            <a:pPr marL="1468438" lvl="2" indent="-284163">
              <a:buFontTx/>
              <a:buNone/>
            </a:pPr>
            <a:r>
              <a:rPr lang="en-US" altLang="en-US" sz="2800" dirty="0" smtClean="0"/>
              <a:t>3.	Ratio of Surface Area to Volume </a:t>
            </a:r>
          </a:p>
          <a:p>
            <a:pPr marL="1468438" lvl="2" indent="-284163">
              <a:buFontTx/>
              <a:buNone/>
            </a:pPr>
            <a:r>
              <a:rPr lang="en-US" altLang="en-US" sz="2800" dirty="0" smtClean="0"/>
              <a:t>4.	Cell Division and Reproduction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01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Cell Cycle Control System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838200"/>
            <a:ext cx="8534400" cy="1516063"/>
          </a:xfrm>
        </p:spPr>
        <p:txBody>
          <a:bodyPr/>
          <a:lstStyle/>
          <a:p>
            <a:r>
              <a:rPr lang="en-US" altLang="en-US" smtClean="0"/>
              <a:t>The sequential events of the cell cycle</a:t>
            </a:r>
            <a:endParaRPr lang="en-US" altLang="en-US" sz="2500" smtClean="0"/>
          </a:p>
          <a:p>
            <a:pPr lvl="1">
              <a:lnSpc>
                <a:spcPct val="70000"/>
              </a:lnSpc>
            </a:pPr>
            <a:r>
              <a:rPr lang="en-US" altLang="en-US" smtClean="0"/>
              <a:t>Are directed by a distinct cell cycle control system, which is similar to a clock</a:t>
            </a: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762000" y="2049463"/>
            <a:ext cx="7620000" cy="4452937"/>
            <a:chOff x="480" y="1227"/>
            <a:chExt cx="4800" cy="2805"/>
          </a:xfrm>
        </p:grpSpPr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480" y="3792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12.14</a:t>
              </a:r>
              <a:endParaRPr lang="en-US" altLang="en-US"/>
            </a:p>
          </p:txBody>
        </p: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1296" y="1227"/>
              <a:ext cx="3984" cy="2805"/>
              <a:chOff x="960" y="1344"/>
              <a:chExt cx="3984" cy="2805"/>
            </a:xfrm>
          </p:grpSpPr>
          <p:pic>
            <p:nvPicPr>
              <p:cNvPr id="3994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" y="1448"/>
                <a:ext cx="3809" cy="2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9944" name="Group 8"/>
              <p:cNvGrpSpPr>
                <a:grpSpLocks/>
              </p:cNvGrpSpPr>
              <p:nvPr/>
            </p:nvGrpSpPr>
            <p:grpSpPr bwMode="auto">
              <a:xfrm>
                <a:off x="960" y="1344"/>
                <a:ext cx="2911" cy="2805"/>
                <a:chOff x="960" y="1344"/>
                <a:chExt cx="2911" cy="2805"/>
              </a:xfrm>
            </p:grpSpPr>
            <p:sp>
              <p:nvSpPr>
                <p:cNvPr id="399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846" y="2262"/>
                  <a:ext cx="507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Control </a:t>
                  </a:r>
                  <a:br>
                    <a:rPr lang="en-US" altLang="en-US" sz="1400"/>
                  </a:br>
                  <a:r>
                    <a:rPr lang="en-US" altLang="en-US" sz="1400"/>
                    <a:t>system </a:t>
                  </a:r>
                </a:p>
              </p:txBody>
            </p:sp>
            <p:sp>
              <p:nvSpPr>
                <p:cNvPr id="399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37" y="3957"/>
                  <a:ext cx="80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G</a:t>
                  </a:r>
                  <a:r>
                    <a:rPr lang="en-US" altLang="en-US" sz="1400" baseline="-25000"/>
                    <a:t>2</a:t>
                  </a:r>
                  <a:r>
                    <a:rPr lang="en-US" altLang="en-US" sz="1400"/>
                    <a:t> checkpoint</a:t>
                  </a:r>
                </a:p>
              </p:txBody>
            </p:sp>
            <p:sp>
              <p:nvSpPr>
                <p:cNvPr id="399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60" y="3744"/>
                  <a:ext cx="774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M checkpoint</a:t>
                  </a:r>
                </a:p>
              </p:txBody>
            </p:sp>
            <p:sp>
              <p:nvSpPr>
                <p:cNvPr id="399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503" y="1344"/>
                  <a:ext cx="80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G</a:t>
                  </a:r>
                  <a:r>
                    <a:rPr lang="en-US" altLang="en-US" sz="1400" baseline="-25000"/>
                    <a:t>1</a:t>
                  </a:r>
                  <a:r>
                    <a:rPr lang="en-US" altLang="en-US" sz="1400"/>
                    <a:t> checkpoint</a:t>
                  </a:r>
                </a:p>
              </p:txBody>
            </p:sp>
            <p:sp>
              <p:nvSpPr>
                <p:cNvPr id="3994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92" y="1439"/>
                  <a:ext cx="238" cy="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995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738" y="3734"/>
                  <a:ext cx="238" cy="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9951" name="Line 15"/>
                <p:cNvSpPr>
                  <a:spLocks noChangeShapeType="1"/>
                </p:cNvSpPr>
                <p:nvPr/>
              </p:nvSpPr>
              <p:spPr bwMode="auto">
                <a:xfrm>
                  <a:off x="2306" y="3860"/>
                  <a:ext cx="158" cy="15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99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76" y="2651"/>
                  <a:ext cx="24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G</a:t>
                  </a:r>
                  <a:r>
                    <a:rPr lang="en-US" altLang="en-US" sz="1400" baseline="-25000"/>
                    <a:t>1</a:t>
                  </a:r>
                  <a:endParaRPr lang="en-US" altLang="en-US" sz="1400"/>
                </a:p>
              </p:txBody>
            </p:sp>
            <p:sp>
              <p:nvSpPr>
                <p:cNvPr id="399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680" y="2413"/>
                  <a:ext cx="191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S</a:t>
                  </a:r>
                </a:p>
              </p:txBody>
            </p:sp>
            <p:sp>
              <p:nvSpPr>
                <p:cNvPr id="3995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122" y="3052"/>
                  <a:ext cx="243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G</a:t>
                  </a:r>
                  <a:r>
                    <a:rPr lang="en-US" altLang="en-US" sz="1400" baseline="-25000"/>
                    <a:t>2</a:t>
                  </a:r>
                  <a:endParaRPr lang="en-US" altLang="en-US" sz="1400"/>
                </a:p>
              </p:txBody>
            </p:sp>
            <p:sp>
              <p:nvSpPr>
                <p:cNvPr id="3995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505" y="3126"/>
                  <a:ext cx="20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en-US" altLang="en-US" sz="1400"/>
                    <a:t>M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04414" y="228600"/>
            <a:ext cx="7880962" cy="685800"/>
          </a:xfrm>
        </p:spPr>
        <p:txBody>
          <a:bodyPr/>
          <a:lstStyle/>
          <a:p>
            <a:r>
              <a:rPr lang="en-US" altLang="en-US" sz="2800" dirty="0" smtClean="0"/>
              <a:t>The clock has specific checkpoints</a:t>
            </a:r>
            <a:endParaRPr lang="en-US" altLang="en-US" sz="2400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050436" y="807193"/>
            <a:ext cx="8247800" cy="5289751"/>
            <a:chOff x="-333" y="576"/>
            <a:chExt cx="5820" cy="3613"/>
          </a:xfrm>
        </p:grpSpPr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" y="576"/>
              <a:ext cx="4104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767" y="2252"/>
              <a:ext cx="72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000"/>
                <a:t>G</a:t>
              </a:r>
              <a:r>
                <a:rPr lang="en-US" altLang="en-US" sz="1000" baseline="-25000"/>
                <a:t>1 </a:t>
              </a:r>
              <a:r>
                <a:rPr lang="en-US" altLang="en-US" sz="1000"/>
                <a:t>checkpoint</a:t>
              </a:r>
              <a:endParaRPr lang="en-US" altLang="en-US" sz="1000" baseline="-25000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4001" y="3158"/>
              <a:ext cx="28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/>
                <a:t>G</a:t>
              </a:r>
              <a:r>
                <a:rPr lang="en-US" altLang="en-US" sz="1400" baseline="-25000"/>
                <a:t>1</a:t>
              </a: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536" y="2352"/>
              <a:ext cx="52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1848" y="3174"/>
              <a:ext cx="289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/>
                <a:t>G</a:t>
              </a:r>
              <a:r>
                <a:rPr lang="en-US" altLang="en-US" sz="1400" baseline="-25000"/>
                <a:t>1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3434" y="1854"/>
              <a:ext cx="28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400"/>
                <a:t>G</a:t>
              </a:r>
              <a:r>
                <a:rPr lang="en-US" altLang="en-US" sz="1400" baseline="-25000"/>
                <a:t>0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-333" y="3594"/>
              <a:ext cx="2920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b="1" dirty="0"/>
                <a:t>(a)</a:t>
              </a:r>
              <a:r>
                <a:rPr lang="en-US" altLang="en-US" sz="1600" dirty="0"/>
                <a:t> If a cell receives a go-ahead signal at </a:t>
              </a:r>
              <a:br>
                <a:rPr lang="en-US" altLang="en-US" sz="1600" dirty="0"/>
              </a:br>
              <a:r>
                <a:rPr lang="en-US" altLang="en-US" sz="1600" dirty="0"/>
                <a:t>      the G</a:t>
              </a:r>
              <a:r>
                <a:rPr lang="en-US" altLang="en-US" sz="1600" baseline="-25000" dirty="0"/>
                <a:t>1</a:t>
              </a:r>
              <a:r>
                <a:rPr lang="en-US" altLang="en-US" sz="1600" dirty="0"/>
                <a:t> checkpoint,  the cell continues    </a:t>
              </a:r>
              <a:br>
                <a:rPr lang="en-US" altLang="en-US" sz="1600" dirty="0"/>
              </a:br>
              <a:r>
                <a:rPr lang="en-US" altLang="en-US" sz="1600" dirty="0"/>
                <a:t>     on in the cell cycle.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880" y="3495"/>
              <a:ext cx="2607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400" b="1" dirty="0"/>
                <a:t>(b)</a:t>
              </a:r>
              <a:r>
                <a:rPr lang="en-US" altLang="en-US" sz="1400" dirty="0"/>
                <a:t> If a cell does not receive a go-ahead </a:t>
              </a:r>
              <a:br>
                <a:rPr lang="en-US" altLang="en-US" sz="1400" dirty="0"/>
              </a:br>
              <a:r>
                <a:rPr lang="en-US" altLang="en-US" sz="1400" dirty="0"/>
                <a:t>     signal at the G</a:t>
              </a:r>
              <a:r>
                <a:rPr lang="en-US" altLang="en-US" sz="1400" baseline="-25000" dirty="0"/>
                <a:t>1</a:t>
              </a:r>
              <a:r>
                <a:rPr lang="en-US" altLang="en-US" sz="1400" dirty="0"/>
                <a:t>checkpoint, the cell  </a:t>
              </a:r>
              <a:br>
                <a:rPr lang="en-US" altLang="en-US" sz="1400" dirty="0"/>
              </a:br>
              <a:r>
                <a:rPr lang="en-US" altLang="en-US" sz="1400" dirty="0"/>
                <a:t>    exits the cell cycle and goes into G</a:t>
              </a:r>
              <a:r>
                <a:rPr lang="en-US" altLang="en-US" sz="1400" baseline="-25000" dirty="0"/>
                <a:t>0</a:t>
              </a:r>
              <a:r>
                <a:rPr lang="en-US" altLang="en-US" sz="1400" dirty="0"/>
                <a:t>, a</a:t>
              </a:r>
            </a:p>
            <a:p>
              <a:pPr algn="l"/>
              <a:r>
                <a:rPr lang="en-US" altLang="en-US" sz="1400" dirty="0"/>
                <a:t>    </a:t>
              </a:r>
              <a:r>
                <a:rPr lang="en-US" altLang="en-US" sz="1400" dirty="0" err="1"/>
                <a:t>nondividing</a:t>
              </a:r>
              <a:r>
                <a:rPr lang="en-US" altLang="en-US" sz="1400" dirty="0"/>
                <a:t> </a:t>
              </a:r>
              <a:r>
                <a:rPr lang="en-US" altLang="en-US" sz="1800" dirty="0"/>
                <a:t>state</a:t>
              </a:r>
              <a:r>
                <a:rPr lang="en-US" altLang="en-US" sz="1400" dirty="0"/>
                <a:t>.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838200"/>
            <a:ext cx="3699085" cy="14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 eaLnBrk="1" hangingPunct="1">
              <a:lnSpc>
                <a:spcPct val="70000"/>
              </a:lnSpc>
            </a:pPr>
            <a:r>
              <a:rPr kumimoji="0" lang="en-US" altLang="en-US" sz="2500" dirty="0" smtClean="0"/>
              <a:t>Where the cell cycle stops until a go-ahead signal is received</a:t>
            </a:r>
            <a:endParaRPr kumimoji="0" lang="en-US" altLang="en-US" sz="2400" dirty="0" smtClean="0"/>
          </a:p>
          <a:p>
            <a:pPr eaLnBrk="1" hangingPunct="1">
              <a:buFontTx/>
              <a:buNone/>
            </a:pPr>
            <a:endParaRPr kumimoji="0"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i="1" dirty="0" smtClean="0"/>
              <a:t>The Cell Cycle Clock: </a:t>
            </a:r>
            <a:r>
              <a:rPr lang="en-US" b="0" i="1" dirty="0" err="1" smtClean="0"/>
              <a:t>Cyclins</a:t>
            </a:r>
            <a:r>
              <a:rPr lang="en-US" b="0" i="1" dirty="0" smtClean="0"/>
              <a:t> and </a:t>
            </a:r>
            <a:br>
              <a:rPr lang="en-US" b="0" i="1" dirty="0" smtClean="0"/>
            </a:br>
            <a:r>
              <a:rPr lang="en-US" b="0" i="1" dirty="0" err="1" smtClean="0"/>
              <a:t>Cyclin</a:t>
            </a:r>
            <a:r>
              <a:rPr lang="en-US" b="0" i="1" dirty="0" smtClean="0"/>
              <a:t>-Dependent Kinases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1854200"/>
          </a:xfrm>
        </p:spPr>
        <p:txBody>
          <a:bodyPr>
            <a:normAutofit fontScale="92500"/>
          </a:bodyPr>
          <a:lstStyle/>
          <a:p>
            <a:r>
              <a:rPr kumimoji="1" lang="en-US" altLang="en-US" smtClean="0"/>
              <a:t>Two types of regulatory proteins are involved in cell cycle control</a:t>
            </a:r>
          </a:p>
          <a:p>
            <a:r>
              <a:rPr kumimoji="1" lang="en-US" altLang="en-US" smtClean="0"/>
              <a:t>Cyclins and cyclin-dependent kinases (Cdks)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i="1" dirty="0" smtClean="0"/>
              <a:t>Stop and Go Signs: Internal and External Signals at the Checkpoints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1346200"/>
          </a:xfrm>
        </p:spPr>
        <p:txBody>
          <a:bodyPr/>
          <a:lstStyle/>
          <a:p>
            <a:r>
              <a:rPr lang="en-US" altLang="en-US" smtClean="0"/>
              <a:t>Both internal and external signals</a:t>
            </a:r>
          </a:p>
          <a:p>
            <a:pPr lvl="1"/>
            <a:r>
              <a:rPr lang="en-US" altLang="en-US" smtClean="0"/>
              <a:t>Control the cell cycle checkpoints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136957"/>
            <a:ext cx="8534400" cy="625044"/>
          </a:xfrm>
        </p:spPr>
        <p:txBody>
          <a:bodyPr/>
          <a:lstStyle/>
          <a:p>
            <a:r>
              <a:rPr lang="en-US" altLang="en-US" sz="2400" dirty="0" smtClean="0"/>
              <a:t>Growth factors stimulate other cells to divide</a:t>
            </a:r>
            <a:endParaRPr lang="en-US" altLang="en-US" dirty="0" smtClean="0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0" y="762000"/>
            <a:ext cx="8610600" cy="5743575"/>
            <a:chOff x="529" y="1084"/>
            <a:chExt cx="4703" cy="3014"/>
          </a:xfrm>
        </p:grpSpPr>
        <p:grpSp>
          <p:nvGrpSpPr>
            <p:cNvPr id="45060" name="Group 5"/>
            <p:cNvGrpSpPr>
              <a:grpSpLocks/>
            </p:cNvGrpSpPr>
            <p:nvPr/>
          </p:nvGrpSpPr>
          <p:grpSpPr bwMode="auto">
            <a:xfrm>
              <a:off x="1169" y="1084"/>
              <a:ext cx="4063" cy="3014"/>
              <a:chOff x="545" y="1108"/>
              <a:chExt cx="4063" cy="3014"/>
            </a:xfrm>
          </p:grpSpPr>
          <p:grpSp>
            <p:nvGrpSpPr>
              <p:cNvPr id="45062" name="Group 6"/>
              <p:cNvGrpSpPr>
                <a:grpSpLocks/>
              </p:cNvGrpSpPr>
              <p:nvPr/>
            </p:nvGrpSpPr>
            <p:grpSpPr bwMode="auto">
              <a:xfrm>
                <a:off x="545" y="1108"/>
                <a:ext cx="845" cy="192"/>
                <a:chOff x="207" y="711"/>
                <a:chExt cx="937" cy="213"/>
              </a:xfrm>
            </p:grpSpPr>
            <p:sp>
              <p:nvSpPr>
                <p:cNvPr id="45083" name="Rectangle 7"/>
                <p:cNvSpPr>
                  <a:spLocks noChangeArrowheads="1"/>
                </p:cNvSpPr>
                <p:nvPr/>
              </p:nvSpPr>
              <p:spPr bwMode="auto">
                <a:xfrm>
                  <a:off x="240" y="720"/>
                  <a:ext cx="864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0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7" y="711"/>
                  <a:ext cx="937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400" b="1">
                      <a:solidFill>
                        <a:schemeClr val="bg1"/>
                      </a:solidFill>
                    </a:rPr>
                    <a:t>EXPERIMENT</a:t>
                  </a:r>
                </a:p>
              </p:txBody>
            </p:sp>
          </p:grpSp>
          <p:pic>
            <p:nvPicPr>
              <p:cNvPr id="45063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6" y="1145"/>
                <a:ext cx="1782" cy="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702" y="1408"/>
                <a:ext cx="219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400"/>
                  <a:t>A sample of connective tissue was cut up </a:t>
                </a:r>
                <a:br>
                  <a:rPr lang="en-US" altLang="en-US" sz="1400"/>
                </a:br>
                <a:r>
                  <a:rPr lang="en-US" altLang="en-US" sz="1400"/>
                  <a:t>into small pieces.</a:t>
                </a:r>
              </a:p>
            </p:txBody>
          </p:sp>
          <p:sp>
            <p:nvSpPr>
              <p:cNvPr id="45065" name="Text Box 11"/>
              <p:cNvSpPr txBox="1">
                <a:spLocks noChangeArrowheads="1"/>
              </p:cNvSpPr>
              <p:nvPr/>
            </p:nvSpPr>
            <p:spPr bwMode="auto">
              <a:xfrm>
                <a:off x="700" y="2165"/>
                <a:ext cx="2760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400"/>
                  <a:t>Enzymes were used to digest the extracellular matrix,</a:t>
                </a:r>
                <a:br>
                  <a:rPr lang="en-US" altLang="en-US" sz="1400"/>
                </a:br>
                <a:r>
                  <a:rPr lang="en-US" altLang="en-US" sz="1400"/>
                  <a:t>resulting in a suspension of free fibroblast cells.</a:t>
                </a:r>
              </a:p>
            </p:txBody>
          </p:sp>
          <p:sp>
            <p:nvSpPr>
              <p:cNvPr id="45066" name="Text Box 12"/>
              <p:cNvSpPr txBox="1">
                <a:spLocks noChangeArrowheads="1"/>
              </p:cNvSpPr>
              <p:nvPr/>
            </p:nvSpPr>
            <p:spPr bwMode="auto">
              <a:xfrm>
                <a:off x="700" y="3130"/>
                <a:ext cx="2594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400"/>
                  <a:t>Cells were transferred to sterile culture vessels containing a basic growth medium consisting of glucose, amino acids, salts, and antibiotics (as a precaution against bacterial growth). PDGF was added to half the vessels. The culture vessels were incubated at 37°C.</a:t>
                </a:r>
              </a:p>
            </p:txBody>
          </p:sp>
          <p:grpSp>
            <p:nvGrpSpPr>
              <p:cNvPr id="45067" name="Group 13"/>
              <p:cNvGrpSpPr>
                <a:grpSpLocks/>
              </p:cNvGrpSpPr>
              <p:nvPr/>
            </p:nvGrpSpPr>
            <p:grpSpPr bwMode="auto">
              <a:xfrm>
                <a:off x="567" y="3131"/>
                <a:ext cx="169" cy="173"/>
                <a:chOff x="191" y="463"/>
                <a:chExt cx="187" cy="192"/>
              </a:xfrm>
            </p:grpSpPr>
            <p:sp>
              <p:nvSpPr>
                <p:cNvPr id="45081" name="AutoShape 14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08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1" y="463"/>
                  <a:ext cx="18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>
                      <a:solidFill>
                        <a:schemeClr val="bg1"/>
                      </a:solidFill>
                    </a:rPr>
                    <a:t>3</a:t>
                  </a:r>
                  <a:endParaRPr lang="en-US" altLang="en-US"/>
                </a:p>
              </p:txBody>
            </p:sp>
          </p:grpSp>
          <p:grpSp>
            <p:nvGrpSpPr>
              <p:cNvPr id="45068" name="Group 16"/>
              <p:cNvGrpSpPr>
                <a:grpSpLocks/>
              </p:cNvGrpSpPr>
              <p:nvPr/>
            </p:nvGrpSpPr>
            <p:grpSpPr bwMode="auto">
              <a:xfrm>
                <a:off x="567" y="2176"/>
                <a:ext cx="169" cy="173"/>
                <a:chOff x="191" y="463"/>
                <a:chExt cx="187" cy="192"/>
              </a:xfrm>
            </p:grpSpPr>
            <p:sp>
              <p:nvSpPr>
                <p:cNvPr id="45079" name="AutoShape 17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08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1" y="463"/>
                  <a:ext cx="18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>
                      <a:solidFill>
                        <a:schemeClr val="bg1"/>
                      </a:solidFill>
                    </a:rPr>
                    <a:t>2</a:t>
                  </a:r>
                  <a:endParaRPr lang="en-US" altLang="en-US"/>
                </a:p>
              </p:txBody>
            </p:sp>
          </p:grpSp>
          <p:grpSp>
            <p:nvGrpSpPr>
              <p:cNvPr id="45069" name="Group 19"/>
              <p:cNvGrpSpPr>
                <a:grpSpLocks/>
              </p:cNvGrpSpPr>
              <p:nvPr/>
            </p:nvGrpSpPr>
            <p:grpSpPr bwMode="auto">
              <a:xfrm>
                <a:off x="567" y="1439"/>
                <a:ext cx="169" cy="173"/>
                <a:chOff x="191" y="462"/>
                <a:chExt cx="187" cy="192"/>
              </a:xfrm>
            </p:grpSpPr>
            <p:sp>
              <p:nvSpPr>
                <p:cNvPr id="45077" name="AutoShape 20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507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1" y="462"/>
                  <a:ext cx="18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1200">
                      <a:solidFill>
                        <a:schemeClr val="bg1"/>
                      </a:solidFill>
                    </a:rPr>
                    <a:t>1</a:t>
                  </a:r>
                  <a:endParaRPr lang="en-US" altLang="en-US"/>
                </a:p>
              </p:txBody>
            </p:sp>
          </p:grpSp>
          <p:sp>
            <p:nvSpPr>
              <p:cNvPr id="45070" name="Line 22"/>
              <p:cNvSpPr>
                <a:spLocks noChangeShapeType="1"/>
              </p:cNvSpPr>
              <p:nvPr/>
            </p:nvSpPr>
            <p:spPr bwMode="auto">
              <a:xfrm flipV="1">
                <a:off x="3951" y="1289"/>
                <a:ext cx="173" cy="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1" name="Line 23"/>
              <p:cNvSpPr>
                <a:spLocks noChangeShapeType="1"/>
              </p:cNvSpPr>
              <p:nvPr/>
            </p:nvSpPr>
            <p:spPr bwMode="auto">
              <a:xfrm>
                <a:off x="4124" y="1297"/>
                <a:ext cx="173" cy="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2" name="Text Box 24"/>
              <p:cNvSpPr txBox="1">
                <a:spLocks noChangeArrowheads="1"/>
              </p:cNvSpPr>
              <p:nvPr/>
            </p:nvSpPr>
            <p:spPr bwMode="auto">
              <a:xfrm>
                <a:off x="3456" y="1738"/>
                <a:ext cx="358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400"/>
                  <a:t>Petri</a:t>
                </a:r>
                <a:br>
                  <a:rPr lang="en-US" altLang="en-US" sz="1400"/>
                </a:br>
                <a:r>
                  <a:rPr lang="en-US" altLang="en-US" sz="1400"/>
                  <a:t>plate</a:t>
                </a:r>
              </a:p>
            </p:txBody>
          </p:sp>
          <p:sp>
            <p:nvSpPr>
              <p:cNvPr id="45073" name="Line 25"/>
              <p:cNvSpPr>
                <a:spLocks noChangeShapeType="1"/>
              </p:cNvSpPr>
              <p:nvPr/>
            </p:nvSpPr>
            <p:spPr bwMode="auto">
              <a:xfrm flipH="1">
                <a:off x="3778" y="1765"/>
                <a:ext cx="129" cy="1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5074" name="Text Box 26"/>
              <p:cNvSpPr txBox="1">
                <a:spLocks noChangeArrowheads="1"/>
              </p:cNvSpPr>
              <p:nvPr/>
            </p:nvSpPr>
            <p:spPr bwMode="auto">
              <a:xfrm>
                <a:off x="3579" y="3504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Without PDGF</a:t>
                </a:r>
              </a:p>
            </p:txBody>
          </p:sp>
          <p:sp>
            <p:nvSpPr>
              <p:cNvPr id="45075" name="Text Box 27"/>
              <p:cNvSpPr txBox="1">
                <a:spLocks noChangeArrowheads="1"/>
              </p:cNvSpPr>
              <p:nvPr/>
            </p:nvSpPr>
            <p:spPr bwMode="auto">
              <a:xfrm>
                <a:off x="2928" y="3930"/>
                <a:ext cx="6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With PDGF</a:t>
                </a:r>
              </a:p>
            </p:txBody>
          </p:sp>
          <p:sp>
            <p:nvSpPr>
              <p:cNvPr id="45076" name="Text Box 28"/>
              <p:cNvSpPr txBox="1">
                <a:spLocks noChangeArrowheads="1"/>
              </p:cNvSpPr>
              <p:nvPr/>
            </p:nvSpPr>
            <p:spPr bwMode="auto">
              <a:xfrm>
                <a:off x="3842" y="1117"/>
                <a:ext cx="5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/>
                  <a:t>Scalpels</a:t>
                </a:r>
              </a:p>
            </p:txBody>
          </p:sp>
        </p:grpSp>
        <p:sp>
          <p:nvSpPr>
            <p:cNvPr id="45061" name="Rectangle 29"/>
            <p:cNvSpPr>
              <a:spLocks noChangeArrowheads="1"/>
            </p:cNvSpPr>
            <p:nvPr/>
          </p:nvSpPr>
          <p:spPr bwMode="auto">
            <a:xfrm>
              <a:off x="529" y="3888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12.17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389731" y="19050"/>
            <a:ext cx="8534400" cy="2511425"/>
          </a:xfrm>
        </p:spPr>
        <p:txBody>
          <a:bodyPr/>
          <a:lstStyle/>
          <a:p>
            <a:r>
              <a:rPr lang="en-US" altLang="en-US" sz="2500" dirty="0" smtClean="0"/>
              <a:t>In density-dependent inhibition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Crowded cells stop dividing</a:t>
            </a:r>
          </a:p>
          <a:p>
            <a:pPr>
              <a:lnSpc>
                <a:spcPct val="80000"/>
              </a:lnSpc>
            </a:pPr>
            <a:r>
              <a:rPr lang="en-US" altLang="en-US" sz="2500" dirty="0" smtClean="0"/>
              <a:t>Most animal cells exhibit anchorage dependence</a:t>
            </a:r>
          </a:p>
          <a:p>
            <a:pPr lvl="1">
              <a:lnSpc>
                <a:spcPct val="80000"/>
              </a:lnSpc>
            </a:pPr>
            <a:r>
              <a:rPr lang="en-US" altLang="en-US" sz="2500" dirty="0" smtClean="0"/>
              <a:t>In which they must be attached to a substratum to divide</a:t>
            </a:r>
            <a:endParaRPr lang="en-US" altLang="en-US" dirty="0" smtClean="0"/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289788" y="1752465"/>
            <a:ext cx="7939812" cy="4813434"/>
            <a:chOff x="424" y="1873"/>
            <a:chExt cx="4760" cy="2207"/>
          </a:xfrm>
        </p:grpSpPr>
        <p:pic>
          <p:nvPicPr>
            <p:cNvPr id="4608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" y="1920"/>
              <a:ext cx="1715" cy="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5" name="Text Box 6"/>
            <p:cNvSpPr txBox="1">
              <a:spLocks noChangeArrowheads="1"/>
            </p:cNvSpPr>
            <p:nvPr/>
          </p:nvSpPr>
          <p:spPr bwMode="auto">
            <a:xfrm>
              <a:off x="2964" y="1953"/>
              <a:ext cx="164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400"/>
                <a:t>Cells anchor to dish surface and</a:t>
              </a:r>
            </a:p>
            <a:p>
              <a:pPr algn="l"/>
              <a:r>
                <a:rPr lang="en-US" altLang="en-US" sz="1400"/>
                <a:t>divide (anchorage dependence).</a:t>
              </a:r>
            </a:p>
          </p:txBody>
        </p: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2976" y="2374"/>
              <a:ext cx="211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400" dirty="0"/>
                <a:t>When cells have formed a complete single layer, they stop dividing</a:t>
              </a:r>
              <a:r>
                <a:rPr lang="en-US" altLang="en-US" sz="1100" dirty="0"/>
                <a:t> </a:t>
              </a:r>
              <a:r>
                <a:rPr lang="en-US" altLang="en-US" sz="1400" dirty="0"/>
                <a:t/>
              </a:r>
              <a:br>
                <a:rPr lang="en-US" altLang="en-US" sz="1400" dirty="0"/>
              </a:br>
              <a:r>
                <a:rPr lang="en-US" altLang="en-US" sz="1400" dirty="0"/>
                <a:t>(density-dependent inhibition).</a:t>
              </a:r>
            </a:p>
          </p:txBody>
        </p:sp>
        <p:sp>
          <p:nvSpPr>
            <p:cNvPr id="46087" name="Text Box 8"/>
            <p:cNvSpPr txBox="1">
              <a:spLocks noChangeArrowheads="1"/>
            </p:cNvSpPr>
            <p:nvPr/>
          </p:nvSpPr>
          <p:spPr bwMode="auto">
            <a:xfrm>
              <a:off x="2976" y="2937"/>
              <a:ext cx="220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400"/>
                <a:t>If some cells are scraped away, the remaining cells divide to fill the gap and then stop (density-dependent inhibition).</a:t>
              </a:r>
            </a:p>
          </p:txBody>
        </p:sp>
        <p:sp>
          <p:nvSpPr>
            <p:cNvPr id="46088" name="Text Box 9"/>
            <p:cNvSpPr txBox="1">
              <a:spLocks noChangeArrowheads="1"/>
            </p:cNvSpPr>
            <p:nvPr/>
          </p:nvSpPr>
          <p:spPr bwMode="auto">
            <a:xfrm>
              <a:off x="433" y="1944"/>
              <a:ext cx="1646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400" b="1" dirty="0"/>
                <a:t>Normal mammalian cells. </a:t>
              </a:r>
              <a:r>
                <a:rPr lang="en-US" altLang="en-US" sz="1400" dirty="0"/>
                <a:t>The </a:t>
              </a:r>
              <a:br>
                <a:rPr lang="en-US" altLang="en-US" sz="1400" dirty="0"/>
              </a:br>
              <a:r>
                <a:rPr lang="en-US" altLang="en-US" sz="1400" dirty="0"/>
                <a:t>availability of nutrients, growth </a:t>
              </a:r>
              <a:br>
                <a:rPr lang="en-US" altLang="en-US" sz="1400" dirty="0"/>
              </a:br>
              <a:r>
                <a:rPr lang="en-US" altLang="en-US" sz="1400" dirty="0"/>
                <a:t>factors, and a substratum for </a:t>
              </a:r>
              <a:br>
                <a:rPr lang="en-US" altLang="en-US" sz="1400" dirty="0"/>
              </a:br>
              <a:r>
                <a:rPr lang="en-US" altLang="en-US" sz="1400" dirty="0"/>
                <a:t>attachment limits cell </a:t>
              </a:r>
              <a:br>
                <a:rPr lang="en-US" altLang="en-US" sz="1400" dirty="0"/>
              </a:br>
              <a:r>
                <a:rPr lang="en-US" altLang="en-US" sz="1400" dirty="0"/>
                <a:t>density to a single layer. </a:t>
              </a:r>
            </a:p>
          </p:txBody>
        </p:sp>
        <p:sp>
          <p:nvSpPr>
            <p:cNvPr id="46089" name="Text Box 10"/>
            <p:cNvSpPr txBox="1">
              <a:spLocks noChangeArrowheads="1"/>
            </p:cNvSpPr>
            <p:nvPr/>
          </p:nvSpPr>
          <p:spPr bwMode="auto">
            <a:xfrm>
              <a:off x="424" y="1873"/>
              <a:ext cx="242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1" dirty="0"/>
                <a:t>(a)</a:t>
              </a:r>
              <a:endParaRPr lang="en-US" altLang="en-US" sz="1600" b="1" dirty="0"/>
            </a:p>
          </p:txBody>
        </p:sp>
        <p:sp>
          <p:nvSpPr>
            <p:cNvPr id="46090" name="Text Box 11"/>
            <p:cNvSpPr txBox="1">
              <a:spLocks noChangeArrowheads="1"/>
            </p:cNvSpPr>
            <p:nvPr/>
          </p:nvSpPr>
          <p:spPr bwMode="auto">
            <a:xfrm>
              <a:off x="3444" y="3926"/>
              <a:ext cx="33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00"/>
                <a:t>25 µm</a:t>
              </a:r>
            </a:p>
          </p:txBody>
        </p:sp>
        <p:sp>
          <p:nvSpPr>
            <p:cNvPr id="46091" name="Rectangle 12"/>
            <p:cNvSpPr>
              <a:spLocks noChangeArrowheads="1"/>
            </p:cNvSpPr>
            <p:nvPr/>
          </p:nvSpPr>
          <p:spPr bwMode="auto">
            <a:xfrm>
              <a:off x="552" y="3840"/>
              <a:ext cx="8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12.18 A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1773238"/>
          </a:xfrm>
        </p:spPr>
        <p:txBody>
          <a:bodyPr/>
          <a:lstStyle/>
          <a:p>
            <a:r>
              <a:rPr lang="en-US" altLang="en-US" smtClean="0"/>
              <a:t>Cancer cells</a:t>
            </a:r>
            <a:endParaRPr lang="en-US" altLang="en-US" sz="2500" smtClean="0"/>
          </a:p>
          <a:p>
            <a:pPr lvl="1"/>
            <a:r>
              <a:rPr lang="en-US" altLang="en-US" smtClean="0"/>
              <a:t>Exhibit neither density-dependent inhibition nor anchorage dependence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549275" y="2350296"/>
            <a:ext cx="8294686" cy="3668715"/>
            <a:chOff x="346" y="1482"/>
            <a:chExt cx="5225" cy="2311"/>
          </a:xfrm>
        </p:grpSpPr>
        <p:grpSp>
          <p:nvGrpSpPr>
            <p:cNvPr id="47108" name="Group 5"/>
            <p:cNvGrpSpPr>
              <a:grpSpLocks/>
            </p:cNvGrpSpPr>
            <p:nvPr/>
          </p:nvGrpSpPr>
          <p:grpSpPr bwMode="auto">
            <a:xfrm>
              <a:off x="346" y="1482"/>
              <a:ext cx="5225" cy="2311"/>
              <a:chOff x="-374" y="1751"/>
              <a:chExt cx="5225" cy="2311"/>
            </a:xfrm>
          </p:grpSpPr>
          <p:pic>
            <p:nvPicPr>
              <p:cNvPr id="4711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2430"/>
                <a:ext cx="3315" cy="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11" name="Text Box 7"/>
              <p:cNvSpPr txBox="1">
                <a:spLocks noChangeArrowheads="1"/>
              </p:cNvSpPr>
              <p:nvPr/>
            </p:nvSpPr>
            <p:spPr bwMode="auto">
              <a:xfrm>
                <a:off x="3885" y="3424"/>
                <a:ext cx="33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25 µm</a:t>
                </a:r>
              </a:p>
            </p:txBody>
          </p:sp>
          <p:sp>
            <p:nvSpPr>
              <p:cNvPr id="47112" name="Text Box 8"/>
              <p:cNvSpPr txBox="1">
                <a:spLocks noChangeArrowheads="1"/>
              </p:cNvSpPr>
              <p:nvPr/>
            </p:nvSpPr>
            <p:spPr bwMode="auto">
              <a:xfrm>
                <a:off x="3032" y="1751"/>
                <a:ext cx="1624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600" dirty="0"/>
                  <a:t>Cancer cells do not exhibit</a:t>
                </a:r>
                <a:br>
                  <a:rPr lang="en-US" altLang="en-US" sz="1600" dirty="0"/>
                </a:br>
                <a:r>
                  <a:rPr lang="en-US" altLang="en-US" sz="1600" dirty="0"/>
                  <a:t>anchorage dependence or </a:t>
                </a:r>
                <a:br>
                  <a:rPr lang="en-US" altLang="en-US" sz="1600" dirty="0"/>
                </a:br>
                <a:r>
                  <a:rPr lang="en-US" altLang="en-US" sz="1600" dirty="0"/>
                  <a:t>density-dependent inhibition.</a:t>
                </a:r>
              </a:p>
            </p:txBody>
          </p:sp>
          <p:sp>
            <p:nvSpPr>
              <p:cNvPr id="47113" name="Text Box 9"/>
              <p:cNvSpPr txBox="1">
                <a:spLocks noChangeArrowheads="1"/>
              </p:cNvSpPr>
              <p:nvPr/>
            </p:nvSpPr>
            <p:spPr bwMode="auto">
              <a:xfrm>
                <a:off x="-374" y="2585"/>
                <a:ext cx="213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en-US" altLang="en-US" sz="1600" b="1" dirty="0"/>
                  <a:t>Cancer cells.</a:t>
                </a:r>
                <a:r>
                  <a:rPr lang="en-US" altLang="en-US" sz="1600" dirty="0"/>
                  <a:t> Cancer cells usually </a:t>
                </a:r>
                <a:br>
                  <a:rPr lang="en-US" altLang="en-US" sz="1600" dirty="0"/>
                </a:br>
                <a:r>
                  <a:rPr lang="en-US" altLang="en-US" sz="1600" dirty="0"/>
                  <a:t>continue to divide well beyond a </a:t>
                </a:r>
                <a:br>
                  <a:rPr lang="en-US" altLang="en-US" sz="1600" dirty="0"/>
                </a:br>
                <a:r>
                  <a:rPr lang="en-US" altLang="en-US" sz="1600" dirty="0"/>
                  <a:t>single layer, forming a clump of </a:t>
                </a:r>
                <a:br>
                  <a:rPr lang="en-US" altLang="en-US" sz="1600" dirty="0"/>
                </a:br>
                <a:r>
                  <a:rPr lang="en-US" altLang="en-US" sz="1600" dirty="0"/>
                  <a:t>overlapping cells.</a:t>
                </a:r>
              </a:p>
            </p:txBody>
          </p:sp>
          <p:sp>
            <p:nvSpPr>
              <p:cNvPr id="47114" name="Text Box 10"/>
              <p:cNvSpPr txBox="1">
                <a:spLocks noChangeArrowheads="1"/>
              </p:cNvSpPr>
              <p:nvPr/>
            </p:nvSpPr>
            <p:spPr bwMode="auto">
              <a:xfrm>
                <a:off x="-308" y="2240"/>
                <a:ext cx="28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 dirty="0"/>
                  <a:t>(b)</a:t>
                </a:r>
              </a:p>
            </p:txBody>
          </p:sp>
        </p:grpSp>
        <p:sp>
          <p:nvSpPr>
            <p:cNvPr id="47109" name="Rectangle 11"/>
            <p:cNvSpPr>
              <a:spLocks noChangeArrowheads="1"/>
            </p:cNvSpPr>
            <p:nvPr/>
          </p:nvSpPr>
          <p:spPr bwMode="auto">
            <a:xfrm>
              <a:off x="1017" y="3024"/>
              <a:ext cx="8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0" lang="en-US" altLang="en-US" sz="1400" b="1">
                  <a:solidFill>
                    <a:schemeClr val="bg2"/>
                  </a:solidFill>
                </a:rPr>
                <a:t>Figure 12.18 B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Loss of Cell Cycle Controls in Cancer Cells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2478088"/>
          </a:xfrm>
        </p:spPr>
        <p:txBody>
          <a:bodyPr/>
          <a:lstStyle/>
          <a:p>
            <a:r>
              <a:rPr lang="en-US" altLang="en-US" smtClean="0"/>
              <a:t>Cancer cells</a:t>
            </a:r>
          </a:p>
          <a:p>
            <a:pPr lvl="1"/>
            <a:r>
              <a:rPr lang="en-US" altLang="en-US" smtClean="0"/>
              <a:t>Do not respond normally to the body’s control mechanisms</a:t>
            </a:r>
          </a:p>
          <a:p>
            <a:pPr lvl="1"/>
            <a:r>
              <a:rPr lang="en-US" altLang="en-US" smtClean="0"/>
              <a:t>Form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2230438"/>
          </a:xfrm>
        </p:spPr>
        <p:txBody>
          <a:bodyPr/>
          <a:lstStyle/>
          <a:p>
            <a:r>
              <a:rPr lang="en-US" altLang="en-US" smtClean="0"/>
              <a:t>Malignant tumors invade surrounding tissues and can metastasize</a:t>
            </a:r>
            <a:endParaRPr lang="en-US" altLang="en-US" sz="2500" smtClean="0"/>
          </a:p>
          <a:p>
            <a:pPr lvl="1"/>
            <a:r>
              <a:rPr lang="en-US" altLang="en-US" smtClean="0"/>
              <a:t>Exporting cancer cells to other parts of the body where they may form secondary tumors</a:t>
            </a:r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2579688" y="5562600"/>
            <a:ext cx="1747837" cy="457200"/>
            <a:chOff x="1625" y="3504"/>
            <a:chExt cx="1101" cy="288"/>
          </a:xfrm>
        </p:grpSpPr>
        <p:sp>
          <p:nvSpPr>
            <p:cNvPr id="49186" name="Text Box 5"/>
            <p:cNvSpPr txBox="1">
              <a:spLocks noChangeArrowheads="1"/>
            </p:cNvSpPr>
            <p:nvPr/>
          </p:nvSpPr>
          <p:spPr bwMode="auto">
            <a:xfrm>
              <a:off x="1749" y="3504"/>
              <a:ext cx="9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Cancer cells invade </a:t>
              </a:r>
              <a:br>
                <a:rPr lang="en-US" altLang="en-US" sz="1200"/>
              </a:br>
              <a:r>
                <a:rPr lang="en-US" altLang="en-US" sz="1200"/>
                <a:t>neighboring tissue.</a:t>
              </a:r>
            </a:p>
          </p:txBody>
        </p:sp>
        <p:grpSp>
          <p:nvGrpSpPr>
            <p:cNvPr id="49187" name="Group 6"/>
            <p:cNvGrpSpPr>
              <a:grpSpLocks/>
            </p:cNvGrpSpPr>
            <p:nvPr/>
          </p:nvGrpSpPr>
          <p:grpSpPr bwMode="auto">
            <a:xfrm>
              <a:off x="1625" y="3505"/>
              <a:ext cx="169" cy="173"/>
              <a:chOff x="191" y="463"/>
              <a:chExt cx="186" cy="191"/>
            </a:xfrm>
          </p:grpSpPr>
          <p:sp>
            <p:nvSpPr>
              <p:cNvPr id="49188" name="AutoShape 7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89" name="Text Box 8"/>
              <p:cNvSpPr txBox="1">
                <a:spLocks noChangeArrowheads="1"/>
              </p:cNvSpPr>
              <p:nvPr/>
            </p:nvSpPr>
            <p:spPr bwMode="auto">
              <a:xfrm>
                <a:off x="191" y="463"/>
                <a:ext cx="186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</a:rPr>
                  <a:t>2</a:t>
                </a:r>
                <a:endParaRPr lang="en-US" altLang="en-US"/>
              </a:p>
            </p:txBody>
          </p:sp>
        </p:grpSp>
      </p:grpSp>
      <p:grpSp>
        <p:nvGrpSpPr>
          <p:cNvPr id="334857" name="Group 9"/>
          <p:cNvGrpSpPr>
            <a:grpSpLocks/>
          </p:cNvGrpSpPr>
          <p:nvPr/>
        </p:nvGrpSpPr>
        <p:grpSpPr bwMode="auto">
          <a:xfrm>
            <a:off x="6464300" y="5541963"/>
            <a:ext cx="2212975" cy="822325"/>
            <a:chOff x="4072" y="3491"/>
            <a:chExt cx="1394" cy="518"/>
          </a:xfrm>
        </p:grpSpPr>
        <p:sp>
          <p:nvSpPr>
            <p:cNvPr id="49182" name="Text Box 10"/>
            <p:cNvSpPr txBox="1">
              <a:spLocks noChangeArrowheads="1"/>
            </p:cNvSpPr>
            <p:nvPr/>
          </p:nvSpPr>
          <p:spPr bwMode="auto">
            <a:xfrm>
              <a:off x="4205" y="3491"/>
              <a:ext cx="1261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A small percentage of </a:t>
              </a:r>
              <a:br>
                <a:rPr lang="en-US" altLang="en-US" sz="1200"/>
              </a:br>
              <a:r>
                <a:rPr lang="en-US" altLang="en-US" sz="1200"/>
                <a:t>cancer cells may survive </a:t>
              </a:r>
              <a:br>
                <a:rPr lang="en-US" altLang="en-US" sz="1200"/>
              </a:br>
              <a:r>
                <a:rPr lang="en-US" altLang="en-US" sz="1200"/>
                <a:t>and establish a new tumor </a:t>
              </a:r>
              <a:br>
                <a:rPr lang="en-US" altLang="en-US" sz="1200"/>
              </a:br>
              <a:r>
                <a:rPr lang="en-US" altLang="en-US" sz="1200"/>
                <a:t>in another part of the body.</a:t>
              </a:r>
            </a:p>
          </p:txBody>
        </p:sp>
        <p:grpSp>
          <p:nvGrpSpPr>
            <p:cNvPr id="49183" name="Group 11"/>
            <p:cNvGrpSpPr>
              <a:grpSpLocks/>
            </p:cNvGrpSpPr>
            <p:nvPr/>
          </p:nvGrpSpPr>
          <p:grpSpPr bwMode="auto">
            <a:xfrm>
              <a:off x="4072" y="3511"/>
              <a:ext cx="169" cy="173"/>
              <a:chOff x="191" y="462"/>
              <a:chExt cx="187" cy="191"/>
            </a:xfrm>
          </p:grpSpPr>
          <p:sp>
            <p:nvSpPr>
              <p:cNvPr id="49184" name="AutoShape 12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85" name="Text Box 13"/>
              <p:cNvSpPr txBox="1">
                <a:spLocks noChangeArrowheads="1"/>
              </p:cNvSpPr>
              <p:nvPr/>
            </p:nvSpPr>
            <p:spPr bwMode="auto">
              <a:xfrm>
                <a:off x="191" y="462"/>
                <a:ext cx="187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</a:rPr>
                  <a:t>4</a:t>
                </a:r>
                <a:endParaRPr lang="en-US" altLang="en-US"/>
              </a:p>
            </p:txBody>
          </p:sp>
        </p:grpSp>
      </p:grpSp>
      <p:grpSp>
        <p:nvGrpSpPr>
          <p:cNvPr id="334862" name="Group 14"/>
          <p:cNvGrpSpPr>
            <a:grpSpLocks/>
          </p:cNvGrpSpPr>
          <p:nvPr/>
        </p:nvGrpSpPr>
        <p:grpSpPr bwMode="auto">
          <a:xfrm>
            <a:off x="4337050" y="5546725"/>
            <a:ext cx="1938338" cy="822325"/>
            <a:chOff x="2732" y="3494"/>
            <a:chExt cx="1221" cy="518"/>
          </a:xfrm>
        </p:grpSpPr>
        <p:sp>
          <p:nvSpPr>
            <p:cNvPr id="49178" name="Text Box 15"/>
            <p:cNvSpPr txBox="1">
              <a:spLocks noChangeArrowheads="1"/>
            </p:cNvSpPr>
            <p:nvPr/>
          </p:nvSpPr>
          <p:spPr bwMode="auto">
            <a:xfrm>
              <a:off x="2851" y="3494"/>
              <a:ext cx="110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Cancer cells spread </a:t>
              </a:r>
              <a:br>
                <a:rPr lang="en-US" altLang="en-US" sz="1200"/>
              </a:br>
              <a:r>
                <a:rPr lang="en-US" altLang="en-US" sz="1200"/>
                <a:t>through lymph and </a:t>
              </a:r>
              <a:br>
                <a:rPr lang="en-US" altLang="en-US" sz="1200"/>
              </a:br>
              <a:r>
                <a:rPr lang="en-US" altLang="en-US" sz="1200"/>
                <a:t>blood vessels to </a:t>
              </a:r>
            </a:p>
            <a:p>
              <a:pPr algn="l"/>
              <a:r>
                <a:rPr lang="en-US" altLang="en-US" sz="1200"/>
                <a:t>other parts of the body.</a:t>
              </a:r>
            </a:p>
          </p:txBody>
        </p:sp>
        <p:grpSp>
          <p:nvGrpSpPr>
            <p:cNvPr id="49179" name="Group 16"/>
            <p:cNvGrpSpPr>
              <a:grpSpLocks/>
            </p:cNvGrpSpPr>
            <p:nvPr/>
          </p:nvGrpSpPr>
          <p:grpSpPr bwMode="auto">
            <a:xfrm>
              <a:off x="2732" y="3511"/>
              <a:ext cx="169" cy="173"/>
              <a:chOff x="191" y="462"/>
              <a:chExt cx="187" cy="191"/>
            </a:xfrm>
          </p:grpSpPr>
          <p:sp>
            <p:nvSpPr>
              <p:cNvPr id="49180" name="AutoShape 17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81" name="Text Box 18"/>
              <p:cNvSpPr txBox="1">
                <a:spLocks noChangeArrowheads="1"/>
              </p:cNvSpPr>
              <p:nvPr/>
            </p:nvSpPr>
            <p:spPr bwMode="auto">
              <a:xfrm>
                <a:off x="191" y="462"/>
                <a:ext cx="187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</a:rPr>
                  <a:t>3</a:t>
                </a:r>
                <a:endParaRPr lang="en-US" altLang="en-US"/>
              </a:p>
            </p:txBody>
          </p:sp>
        </p:grpSp>
      </p:grpSp>
      <p:grpSp>
        <p:nvGrpSpPr>
          <p:cNvPr id="334867" name="Group 19"/>
          <p:cNvGrpSpPr>
            <a:grpSpLocks/>
          </p:cNvGrpSpPr>
          <p:nvPr/>
        </p:nvGrpSpPr>
        <p:grpSpPr bwMode="auto">
          <a:xfrm>
            <a:off x="685800" y="5562600"/>
            <a:ext cx="1871663" cy="457200"/>
            <a:chOff x="432" y="3504"/>
            <a:chExt cx="1179" cy="288"/>
          </a:xfrm>
        </p:grpSpPr>
        <p:sp>
          <p:nvSpPr>
            <p:cNvPr id="49174" name="Text Box 20"/>
            <p:cNvSpPr txBox="1">
              <a:spLocks noChangeArrowheads="1"/>
            </p:cNvSpPr>
            <p:nvPr/>
          </p:nvSpPr>
          <p:spPr bwMode="auto">
            <a:xfrm>
              <a:off x="551" y="3504"/>
              <a:ext cx="10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A tumor grows from a </a:t>
              </a:r>
              <a:br>
                <a:rPr lang="en-US" altLang="en-US" sz="1200"/>
              </a:br>
              <a:r>
                <a:rPr lang="en-US" altLang="en-US" sz="1200"/>
                <a:t>single cancer cell.</a:t>
              </a:r>
            </a:p>
          </p:txBody>
        </p:sp>
        <p:grpSp>
          <p:nvGrpSpPr>
            <p:cNvPr id="49175" name="Group 21"/>
            <p:cNvGrpSpPr>
              <a:grpSpLocks/>
            </p:cNvGrpSpPr>
            <p:nvPr/>
          </p:nvGrpSpPr>
          <p:grpSpPr bwMode="auto">
            <a:xfrm>
              <a:off x="432" y="3510"/>
              <a:ext cx="169" cy="173"/>
              <a:chOff x="192" y="464"/>
              <a:chExt cx="187" cy="191"/>
            </a:xfrm>
          </p:grpSpPr>
          <p:sp>
            <p:nvSpPr>
              <p:cNvPr id="49176" name="AutoShape 22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177" name="Text Box 23"/>
              <p:cNvSpPr txBox="1">
                <a:spLocks noChangeArrowheads="1"/>
              </p:cNvSpPr>
              <p:nvPr/>
            </p:nvSpPr>
            <p:spPr bwMode="auto">
              <a:xfrm>
                <a:off x="192" y="464"/>
                <a:ext cx="187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>
                    <a:solidFill>
                      <a:schemeClr val="bg1"/>
                    </a:solidFill>
                  </a:rPr>
                  <a:t>1</a:t>
                </a:r>
                <a:endParaRPr lang="en-US" altLang="en-US"/>
              </a:p>
            </p:txBody>
          </p:sp>
        </p:grpSp>
      </p:grpSp>
      <p:grpSp>
        <p:nvGrpSpPr>
          <p:cNvPr id="334872" name="Group 24"/>
          <p:cNvGrpSpPr>
            <a:grpSpLocks/>
          </p:cNvGrpSpPr>
          <p:nvPr/>
        </p:nvGrpSpPr>
        <p:grpSpPr bwMode="auto">
          <a:xfrm>
            <a:off x="766763" y="2967038"/>
            <a:ext cx="7789862" cy="2654300"/>
            <a:chOff x="483" y="1869"/>
            <a:chExt cx="4907" cy="1672"/>
          </a:xfrm>
        </p:grpSpPr>
        <p:pic>
          <p:nvPicPr>
            <p:cNvPr id="49161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" y="1869"/>
              <a:ext cx="4907" cy="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 Box 26"/>
            <p:cNvSpPr txBox="1">
              <a:spLocks noChangeArrowheads="1"/>
            </p:cNvSpPr>
            <p:nvPr/>
          </p:nvSpPr>
          <p:spPr bwMode="auto">
            <a:xfrm>
              <a:off x="1157" y="2361"/>
              <a:ext cx="39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Tumor</a:t>
              </a:r>
            </a:p>
          </p:txBody>
        </p:sp>
        <p:sp>
          <p:nvSpPr>
            <p:cNvPr id="49163" name="Text Box 27"/>
            <p:cNvSpPr txBox="1">
              <a:spLocks noChangeArrowheads="1"/>
            </p:cNvSpPr>
            <p:nvPr/>
          </p:nvSpPr>
          <p:spPr bwMode="auto">
            <a:xfrm>
              <a:off x="1199" y="3056"/>
              <a:ext cx="5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200"/>
                <a:t>Glandular</a:t>
              </a:r>
            </a:p>
            <a:p>
              <a:pPr algn="l"/>
              <a:r>
                <a:rPr lang="en-US" altLang="en-US" sz="1200"/>
                <a:t>tissue</a:t>
              </a:r>
            </a:p>
          </p:txBody>
        </p:sp>
        <p:sp>
          <p:nvSpPr>
            <p:cNvPr id="49164" name="Line 28"/>
            <p:cNvSpPr>
              <a:spLocks noChangeShapeType="1"/>
            </p:cNvSpPr>
            <p:nvPr/>
          </p:nvSpPr>
          <p:spPr bwMode="auto">
            <a:xfrm flipV="1">
              <a:off x="921" y="2478"/>
              <a:ext cx="261" cy="1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65" name="Line 29"/>
            <p:cNvSpPr>
              <a:spLocks noChangeShapeType="1"/>
            </p:cNvSpPr>
            <p:nvPr/>
          </p:nvSpPr>
          <p:spPr bwMode="auto">
            <a:xfrm>
              <a:off x="960" y="2999"/>
              <a:ext cx="261" cy="1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66" name="Line 30"/>
            <p:cNvSpPr>
              <a:spLocks noChangeShapeType="1"/>
            </p:cNvSpPr>
            <p:nvPr/>
          </p:nvSpPr>
          <p:spPr bwMode="auto">
            <a:xfrm>
              <a:off x="3921" y="2434"/>
              <a:ext cx="1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67" name="Line 31"/>
            <p:cNvSpPr>
              <a:spLocks noChangeShapeType="1"/>
            </p:cNvSpPr>
            <p:nvPr/>
          </p:nvSpPr>
          <p:spPr bwMode="auto">
            <a:xfrm flipV="1">
              <a:off x="3566" y="3071"/>
              <a:ext cx="261" cy="2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68" name="Line 32"/>
            <p:cNvSpPr>
              <a:spLocks noChangeShapeType="1"/>
            </p:cNvSpPr>
            <p:nvPr/>
          </p:nvSpPr>
          <p:spPr bwMode="auto">
            <a:xfrm>
              <a:off x="3827" y="2955"/>
              <a:ext cx="2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69" name="Line 33"/>
            <p:cNvSpPr>
              <a:spLocks noChangeShapeType="1"/>
            </p:cNvSpPr>
            <p:nvPr/>
          </p:nvSpPr>
          <p:spPr bwMode="auto">
            <a:xfrm flipV="1">
              <a:off x="4739" y="3086"/>
              <a:ext cx="260" cy="2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9170" name="Text Box 34"/>
            <p:cNvSpPr txBox="1">
              <a:spLocks noChangeArrowheads="1"/>
            </p:cNvSpPr>
            <p:nvPr/>
          </p:nvSpPr>
          <p:spPr bwMode="auto">
            <a:xfrm>
              <a:off x="2959" y="3231"/>
              <a:ext cx="5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/>
                <a:t>Cancer cell</a:t>
              </a:r>
            </a:p>
          </p:txBody>
        </p:sp>
        <p:sp>
          <p:nvSpPr>
            <p:cNvPr id="49171" name="Text Box 35"/>
            <p:cNvSpPr txBox="1">
              <a:spLocks noChangeArrowheads="1"/>
            </p:cNvSpPr>
            <p:nvPr/>
          </p:nvSpPr>
          <p:spPr bwMode="auto">
            <a:xfrm>
              <a:off x="4029" y="2873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200"/>
                <a:t>Blood</a:t>
              </a:r>
              <a:br>
                <a:rPr lang="en-US" altLang="en-US" sz="1200"/>
              </a:br>
              <a:r>
                <a:rPr lang="en-US" altLang="en-US" sz="1200"/>
                <a:t>vessel</a:t>
              </a:r>
            </a:p>
          </p:txBody>
        </p:sp>
        <p:sp>
          <p:nvSpPr>
            <p:cNvPr id="49172" name="Text Box 36"/>
            <p:cNvSpPr txBox="1">
              <a:spLocks noChangeArrowheads="1"/>
            </p:cNvSpPr>
            <p:nvPr/>
          </p:nvSpPr>
          <p:spPr bwMode="auto">
            <a:xfrm>
              <a:off x="4029" y="2344"/>
              <a:ext cx="4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200"/>
                <a:t>Lymph</a:t>
              </a:r>
              <a:br>
                <a:rPr lang="en-US" altLang="en-US" sz="1200"/>
              </a:br>
              <a:r>
                <a:rPr lang="en-US" altLang="en-US" sz="1200"/>
                <a:t>vessel</a:t>
              </a:r>
            </a:p>
          </p:txBody>
        </p:sp>
        <p:sp>
          <p:nvSpPr>
            <p:cNvPr id="49173" name="Text Box 37"/>
            <p:cNvSpPr txBox="1">
              <a:spLocks noChangeArrowheads="1"/>
            </p:cNvSpPr>
            <p:nvPr/>
          </p:nvSpPr>
          <p:spPr bwMode="auto">
            <a:xfrm>
              <a:off x="4203" y="3253"/>
              <a:ext cx="5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altLang="en-US" sz="1200"/>
                <a:t>Metastatic</a:t>
              </a:r>
              <a:br>
                <a:rPr lang="en-US" altLang="en-US" sz="1200"/>
              </a:br>
              <a:r>
                <a:rPr lang="en-US" altLang="en-US" sz="1200"/>
                <a:t>Tumor</a:t>
              </a:r>
            </a:p>
          </p:txBody>
        </p:sp>
      </p:grpSp>
      <p:sp>
        <p:nvSpPr>
          <p:cNvPr id="49160" name="Rectangle 38"/>
          <p:cNvSpPr>
            <a:spLocks noChangeArrowheads="1"/>
          </p:cNvSpPr>
          <p:nvPr/>
        </p:nvSpPr>
        <p:spPr bwMode="auto">
          <a:xfrm>
            <a:off x="673100" y="61087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altLang="en-US" sz="1400" b="1">
                <a:solidFill>
                  <a:schemeClr val="bg2"/>
                </a:solidFill>
              </a:rPr>
              <a:t>Figure 12.19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70C0"/>
                </a:solidFill>
              </a:rPr>
              <a:t>Ratio of Surface Area to Volume in </a:t>
            </a:r>
            <a:r>
              <a:rPr lang="en-US" altLang="en-US" sz="3200" dirty="0" smtClean="0">
                <a:solidFill>
                  <a:srgbClr val="0070C0"/>
                </a:solidFill>
              </a:rPr>
              <a:t>Cells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16" descr="bio_ch10_60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" y="2210594"/>
            <a:ext cx="80200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5013" y="2678113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Cell Size</a:t>
            </a:r>
            <a:endParaRPr lang="en-US" altLang="en-US" b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6854" y="3997657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dirty="0"/>
              <a:t>Surface Area (length x width x 6)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854" y="4463956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dirty="0"/>
              <a:t>Volume </a:t>
            </a:r>
          </a:p>
          <a:p>
            <a:pPr algn="l"/>
            <a:r>
              <a:rPr lang="en-US" altLang="en-US" sz="1200" dirty="0"/>
              <a:t>(length x width x height)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6413" y="4915469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 dirty="0"/>
              <a:t>Ratio of Surface Area to Volume</a:t>
            </a:r>
          </a:p>
        </p:txBody>
      </p:sp>
    </p:spTree>
    <p:extLst>
      <p:ext uri="{BB962C8B-B14F-4D97-AF65-F5344CB8AC3E}">
        <p14:creationId xmlns:p14="http://schemas.microsoft.com/office/powerpoint/2010/main" val="14288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6645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/>
              <a:t>Cell division is a fundamental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534400" cy="5029200"/>
          </a:xfrm>
        </p:spPr>
        <p:txBody>
          <a:bodyPr>
            <a:normAutofit/>
          </a:bodyPr>
          <a:lstStyle/>
          <a:p>
            <a:pPr marL="109728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All cells come from pre-existing </a:t>
            </a:r>
            <a:r>
              <a:rPr lang="en-GB" sz="2800" dirty="0" smtClean="0"/>
              <a:t>cells</a:t>
            </a:r>
          </a:p>
          <a:p>
            <a:pPr marL="109728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sz="2800" dirty="0"/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It is necessary to </a:t>
            </a:r>
            <a:r>
              <a:rPr lang="en-GB" sz="2800" u="sng" dirty="0"/>
              <a:t>replace</a:t>
            </a:r>
            <a:r>
              <a:rPr lang="en-GB" sz="2800" dirty="0"/>
              <a:t> worn out </a:t>
            </a:r>
            <a:r>
              <a:rPr lang="en-GB" sz="2800" dirty="0" smtClean="0"/>
              <a:t>cells, and </a:t>
            </a:r>
            <a:r>
              <a:rPr lang="en-GB" sz="2800" u="sng" dirty="0" smtClean="0"/>
              <a:t>repair</a:t>
            </a:r>
            <a:r>
              <a:rPr lang="en-GB" sz="2800" dirty="0" smtClean="0"/>
              <a:t> tissues in </a:t>
            </a:r>
            <a:r>
              <a:rPr lang="en-GB" sz="2800" dirty="0"/>
              <a:t>multicellular organisms</a:t>
            </a: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It is required for </a:t>
            </a:r>
            <a:r>
              <a:rPr lang="en-GB" sz="2800" u="sng" dirty="0"/>
              <a:t>growth</a:t>
            </a:r>
            <a:r>
              <a:rPr lang="en-GB" sz="2800" dirty="0"/>
              <a:t> in multicellular organisms</a:t>
            </a:r>
          </a:p>
          <a:p>
            <a:pPr marL="974217" lvl="2" indent="-3429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GB" sz="2200" dirty="0"/>
              <a:t>An increase in size will require an increase in surface area to volume ration</a:t>
            </a:r>
          </a:p>
          <a:p>
            <a:pPr marL="974217" lvl="2" indent="-342900" fontAlgn="auto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GB" sz="2200" dirty="0"/>
              <a:t>Cell division subdivides the cytoplasm into small units (cells) surrounded by plasma membranes</a:t>
            </a:r>
          </a:p>
          <a:p>
            <a:pPr marL="624078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It is necessary for </a:t>
            </a:r>
            <a:r>
              <a:rPr lang="en-GB" sz="2800" u="sng" dirty="0"/>
              <a:t>reproduction</a:t>
            </a:r>
            <a:r>
              <a:rPr lang="en-GB" sz="2800" dirty="0"/>
              <a:t> in unicellular or multicellular organisms</a:t>
            </a:r>
            <a:r>
              <a:rPr lang="fr-FR" sz="2800" dirty="0"/>
              <a:t>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1701800"/>
          </a:xfrm>
        </p:spPr>
        <p:txBody>
          <a:bodyPr/>
          <a:lstStyle/>
          <a:p>
            <a:r>
              <a:rPr lang="en-US" altLang="en-US" dirty="0" smtClean="0"/>
              <a:t>The continuity of life</a:t>
            </a:r>
            <a:endParaRPr lang="en-US" altLang="en-US" sz="2500" dirty="0" smtClean="0"/>
          </a:p>
          <a:p>
            <a:pPr lvl="1"/>
            <a:r>
              <a:rPr lang="en-US" altLang="en-US" dirty="0" smtClean="0"/>
              <a:t>Is based upon the reproduction of cells, or cell division</a:t>
            </a:r>
          </a:p>
        </p:txBody>
      </p:sp>
      <p:grpSp>
        <p:nvGrpSpPr>
          <p:cNvPr id="12291" name="Group 4"/>
          <p:cNvGrpSpPr>
            <a:grpSpLocks/>
          </p:cNvGrpSpPr>
          <p:nvPr/>
        </p:nvGrpSpPr>
        <p:grpSpPr bwMode="auto">
          <a:xfrm>
            <a:off x="1990725" y="2514600"/>
            <a:ext cx="5083175" cy="3367088"/>
            <a:chOff x="1070" y="1872"/>
            <a:chExt cx="3202" cy="2121"/>
          </a:xfrm>
        </p:grpSpPr>
        <p:pic>
          <p:nvPicPr>
            <p:cNvPr id="122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72"/>
              <a:ext cx="2784" cy="2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1070" y="3799"/>
              <a:ext cx="1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kumimoji="0" lang="en-US" altLang="en-US" sz="1400" b="1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13462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0070C0"/>
                </a:solidFill>
              </a:rPr>
              <a:t>Unicellular organisms</a:t>
            </a:r>
          </a:p>
          <a:p>
            <a:pPr lvl="1"/>
            <a:r>
              <a:rPr lang="en-US" altLang="en-US" dirty="0" smtClean="0"/>
              <a:t>Reproduce by cell division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295400" y="1752600"/>
            <a:ext cx="5029843" cy="4014788"/>
            <a:chOff x="1551" y="1728"/>
            <a:chExt cx="2355" cy="1905"/>
          </a:xfrm>
        </p:grpSpPr>
        <p:grpSp>
          <p:nvGrpSpPr>
            <p:cNvPr id="13316" name="Group 5"/>
            <p:cNvGrpSpPr>
              <a:grpSpLocks/>
            </p:cNvGrpSpPr>
            <p:nvPr/>
          </p:nvGrpSpPr>
          <p:grpSpPr bwMode="auto">
            <a:xfrm>
              <a:off x="1968" y="1728"/>
              <a:ext cx="1938" cy="1842"/>
              <a:chOff x="1776" y="1696"/>
              <a:chExt cx="1938" cy="1842"/>
            </a:xfrm>
          </p:grpSpPr>
          <p:pic>
            <p:nvPicPr>
              <p:cNvPr id="13318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1872"/>
                <a:ext cx="1842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9" name="Text Box 7"/>
              <p:cNvSpPr txBox="1">
                <a:spLocks noChangeArrowheads="1"/>
              </p:cNvSpPr>
              <p:nvPr/>
            </p:nvSpPr>
            <p:spPr bwMode="auto">
              <a:xfrm>
                <a:off x="2852" y="1696"/>
                <a:ext cx="43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200" dirty="0"/>
                  <a:t>100 µm</a:t>
                </a:r>
              </a:p>
            </p:txBody>
          </p:sp>
          <p:sp>
            <p:nvSpPr>
              <p:cNvPr id="13320" name="Text Box 8"/>
              <p:cNvSpPr txBox="1">
                <a:spLocks noChangeArrowheads="1"/>
              </p:cNvSpPr>
              <p:nvPr/>
            </p:nvSpPr>
            <p:spPr bwMode="auto">
              <a:xfrm>
                <a:off x="1776" y="2837"/>
                <a:ext cx="1938" cy="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US" altLang="en-US" sz="1800" b="1" dirty="0"/>
                  <a:t>(a) Reproduction.</a:t>
                </a:r>
                <a:r>
                  <a:rPr lang="en-US" altLang="en-US" sz="1800" dirty="0"/>
                  <a:t> An amoeba, </a:t>
                </a:r>
                <a:br>
                  <a:rPr lang="en-US" altLang="en-US" sz="1800" dirty="0"/>
                </a:br>
                <a:r>
                  <a:rPr lang="en-US" altLang="en-US" sz="1800" dirty="0"/>
                  <a:t>      a single-celled eukaryote, is </a:t>
                </a:r>
                <a:br>
                  <a:rPr lang="en-US" altLang="en-US" sz="1800" dirty="0"/>
                </a:br>
                <a:r>
                  <a:rPr lang="en-US" altLang="en-US" sz="1800" dirty="0"/>
                  <a:t>     dividing into two cells. Each </a:t>
                </a:r>
                <a:br>
                  <a:rPr lang="en-US" altLang="en-US" sz="1800" dirty="0"/>
                </a:br>
                <a:r>
                  <a:rPr lang="en-US" altLang="en-US" sz="1800" dirty="0"/>
                  <a:t>     new cell will be an individual</a:t>
                </a:r>
                <a:br>
                  <a:rPr lang="en-US" altLang="en-US" sz="1800" dirty="0"/>
                </a:br>
                <a:r>
                  <a:rPr lang="en-US" altLang="en-US" sz="1800" dirty="0"/>
                  <a:t>     </a:t>
                </a:r>
                <a:r>
                  <a:rPr lang="en-US" altLang="en-US" sz="1800" b="1" dirty="0" smtClean="0"/>
                  <a:t>identical </a:t>
                </a:r>
                <a:r>
                  <a:rPr lang="en-US" altLang="en-US" sz="1800" dirty="0" smtClean="0"/>
                  <a:t>organism </a:t>
                </a:r>
                <a:r>
                  <a:rPr lang="en-US" altLang="en-US" sz="1800" dirty="0"/>
                  <a:t>(LM).</a:t>
                </a:r>
              </a:p>
            </p:txBody>
          </p:sp>
        </p:grpSp>
        <p:sp>
          <p:nvSpPr>
            <p:cNvPr id="13317" name="Rectangle 9"/>
            <p:cNvSpPr>
              <a:spLocks noChangeArrowheads="1"/>
            </p:cNvSpPr>
            <p:nvPr/>
          </p:nvSpPr>
          <p:spPr bwMode="auto">
            <a:xfrm>
              <a:off x="1551" y="3342"/>
              <a:ext cx="1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iologytemplatemadolyn911">
  <a:themeElements>
    <a:clrScheme name="biologytemplatemadolyn911.po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madolyn911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madolyn911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madolyn911.p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madolyn911.po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3761</TotalTime>
  <Words>1925</Words>
  <Application>Microsoft Office PowerPoint</Application>
  <PresentationFormat>On-screen Show (4:3)</PresentationFormat>
  <Paragraphs>450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biologytemplatemadolyn911</vt:lpstr>
      <vt:lpstr>1_biologytemplatemadolyn911</vt:lpstr>
      <vt:lpstr>2_biologytemplatemadolyn911</vt:lpstr>
      <vt:lpstr>3_biologytemplatemadolyn911</vt:lpstr>
      <vt:lpstr>4_biologytemplatemadolyn911</vt:lpstr>
      <vt:lpstr>5_biologytemplatemadolyn911</vt:lpstr>
      <vt:lpstr>6_biologytemplatemadolyn911</vt:lpstr>
      <vt:lpstr>Office Theme</vt:lpstr>
      <vt:lpstr>DO NOW: </vt:lpstr>
      <vt:lpstr>DO NOW: </vt:lpstr>
      <vt:lpstr>Chapter 10_ Cell Growth and Division</vt:lpstr>
      <vt:lpstr>PowerPoint Presentation</vt:lpstr>
      <vt:lpstr>10–1 Cell Growth </vt:lpstr>
      <vt:lpstr>Ratio of Surface Area to Volume in Cells</vt:lpstr>
      <vt:lpstr>Cell division is a fundamental process</vt:lpstr>
      <vt:lpstr>PowerPoint Presentation</vt:lpstr>
      <vt:lpstr>PowerPoint Presentation</vt:lpstr>
      <vt:lpstr>PowerPoint Presentation</vt:lpstr>
      <vt:lpstr>Reproduction</vt:lpstr>
      <vt:lpstr>PowerPoint Presentation</vt:lpstr>
      <vt:lpstr>PowerPoint Presentation</vt:lpstr>
      <vt:lpstr>Words to know</vt:lpstr>
      <vt:lpstr>PowerPoint Presentation</vt:lpstr>
      <vt:lpstr>Some organisms are capable of reproducing asexually through processes such as budding or parthenogenesis. What is an advantage of asexual production for an organism?</vt:lpstr>
      <vt:lpstr>Inheritance is possible because: </vt:lpstr>
      <vt:lpstr>10–2 Cell Division </vt:lpstr>
      <vt:lpstr>PowerPoint Presentation</vt:lpstr>
      <vt:lpstr>Chromosomes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Phases of the Cell Cycle</vt:lpstr>
      <vt:lpstr>Interphase</vt:lpstr>
      <vt:lpstr>PowerPoint Presentation</vt:lpstr>
      <vt:lpstr>M phase</vt:lpstr>
      <vt:lpstr>Concept Map</vt:lpstr>
      <vt:lpstr>PowerPoint Presentation</vt:lpstr>
      <vt:lpstr>Figure 10–5 Mitosis and Cytokinesis</vt:lpstr>
      <vt:lpstr>Figure 10–5 Mitosis and Cytokinesis</vt:lpstr>
      <vt:lpstr>Figure 10–5 Mitosis and Cytokinesis</vt:lpstr>
      <vt:lpstr>Figure 10–5 Mitosis and Cytokinesis</vt:lpstr>
      <vt:lpstr>Figure 10–5 Mitosis and Cytokinesis</vt:lpstr>
      <vt:lpstr>Figure 10–5 Mitosis and Cytokinesis</vt:lpstr>
      <vt:lpstr>The Mitotic Spindle: A Closer Look</vt:lpstr>
      <vt:lpstr>PowerPoint Presentation</vt:lpstr>
      <vt:lpstr>Cytokinesis: A Closer Look</vt:lpstr>
      <vt:lpstr>PowerPoint Presentation</vt:lpstr>
      <vt:lpstr>PowerPoint Presentation</vt:lpstr>
      <vt:lpstr>PowerPoint Presentation</vt:lpstr>
      <vt:lpstr>Cell Cycle and Division Product </vt:lpstr>
      <vt:lpstr>PowerPoint Presentation</vt:lpstr>
      <vt:lpstr>Binary Fission</vt:lpstr>
      <vt:lpstr>PowerPoint Presentation</vt:lpstr>
      <vt:lpstr>The Evolution of Mitosis</vt:lpstr>
      <vt:lpstr>The cell cycle is regulated by a molecular control system </vt:lpstr>
      <vt:lpstr>The Cell Cycle Control System</vt:lpstr>
      <vt:lpstr>PowerPoint Presentation</vt:lpstr>
      <vt:lpstr>The Cell Cycle Clock: Cyclins and  Cyclin-Dependent Kinases</vt:lpstr>
      <vt:lpstr>Stop and Go Signs: Internal and External Signals at the Checkpoints</vt:lpstr>
      <vt:lpstr>PowerPoint Presentation</vt:lpstr>
      <vt:lpstr>PowerPoint Presentation</vt:lpstr>
      <vt:lpstr>PowerPoint Presentation</vt:lpstr>
      <vt:lpstr>Loss of Cell Cycle Controls in Cancer Cells</vt:lpstr>
      <vt:lpstr>PowerPoint Presentation</vt:lpstr>
    </vt:vector>
  </TitlesOfParts>
  <Company>Benjamin Cummings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Windows User</cp:lastModifiedBy>
  <cp:revision>2302</cp:revision>
  <cp:lastPrinted>2004-10-29T22:36:36Z</cp:lastPrinted>
  <dcterms:created xsi:type="dcterms:W3CDTF">2002-07-11T17:04:39Z</dcterms:created>
  <dcterms:modified xsi:type="dcterms:W3CDTF">2016-02-17T18:08:32Z</dcterms:modified>
</cp:coreProperties>
</file>