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74" r:id="rId3"/>
    <p:sldId id="257" r:id="rId4"/>
    <p:sldId id="281" r:id="rId5"/>
    <p:sldId id="297" r:id="rId6"/>
    <p:sldId id="279" r:id="rId7"/>
    <p:sldId id="298" r:id="rId8"/>
    <p:sldId id="282" r:id="rId9"/>
    <p:sldId id="283" r:id="rId10"/>
    <p:sldId id="284" r:id="rId11"/>
    <p:sldId id="299" r:id="rId12"/>
    <p:sldId id="290" r:id="rId13"/>
    <p:sldId id="300" r:id="rId14"/>
    <p:sldId id="301" r:id="rId15"/>
    <p:sldId id="258" r:id="rId16"/>
    <p:sldId id="260" r:id="rId17"/>
    <p:sldId id="266" r:id="rId18"/>
    <p:sldId id="267" r:id="rId19"/>
    <p:sldId id="263" r:id="rId20"/>
    <p:sldId id="264" r:id="rId21"/>
    <p:sldId id="269" r:id="rId22"/>
    <p:sldId id="275" r:id="rId23"/>
    <p:sldId id="270" r:id="rId24"/>
    <p:sldId id="302" r:id="rId25"/>
    <p:sldId id="276" r:id="rId26"/>
    <p:sldId id="277" r:id="rId27"/>
    <p:sldId id="278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2B30-1A61-40BE-9A71-9CE7333ECBE2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2F40-048F-464E-A02F-47977D89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7C15-ABEC-4365-BBEF-5B7396C50134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r"/>
            <a:fld id="{4DB6B17F-CA51-4777-96EA-CC4E9CC27402}" type="slidenum">
              <a:rPr lang="en-US" sz="1200">
                <a:latin typeface="Times New Roman" pitchFamily="18" charset="0"/>
                <a:sym typeface="Symbol" charset="2"/>
              </a:rPr>
              <a:pPr algn="r"/>
              <a:t>12</a:t>
            </a:fld>
            <a:endParaRPr lang="en-US" sz="1200">
              <a:latin typeface="Times New Roman" pitchFamily="18" charset="0"/>
              <a:sym typeface="Symbol" charset="2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62F40-048F-464E-A02F-47977D892B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59DC3D-02D7-46C5-8D51-AC426F3B1C9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816C19-7FDB-4671-A9AC-BA9E1C70C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ri+du+chat&amp;source=images&amp;cd=&amp;cad=rja&amp;uact=8&amp;ved=0CAYQjB0&amp;url=http://learn.genetics.utah.edu/content/disorders/chromosomal/cdc/&amp;ei=6ZwAVcaLLon1yATqjYKoCQ&amp;bvm=bv.87920726,d.cWc&amp;psig=AFQjCNFdT-8vZieucV-9P9yoznpxoF-O4g&amp;ust=142618991988463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19200"/>
            <a:ext cx="6477000" cy="1828800"/>
          </a:xfrm>
        </p:spPr>
        <p:txBody>
          <a:bodyPr/>
          <a:lstStyle/>
          <a:p>
            <a:r>
              <a:rPr lang="en-US" dirty="0" smtClean="0"/>
              <a:t>13.3_Mutations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SC.912.L.16.4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Explain how mutations in DNA sequence may or may not result in phenotypic change.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Explain how mutations in gametes may result in phenotypic changes in offspring.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Dr. J. Suris Soto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Substitutions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dirty="0"/>
              <a:t>A </a:t>
            </a:r>
            <a:r>
              <a:rPr lang="en-US" b="1" dirty="0"/>
              <a:t>nucleotide-pair substitution </a:t>
            </a:r>
            <a:r>
              <a:rPr lang="en-US" dirty="0"/>
              <a:t>replaces one nucleotide and its partner with another pair of nucleotides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/>
              <a:t>Silent mutations</a:t>
            </a:r>
            <a:r>
              <a:rPr lang="en-US" b="1" i="1" dirty="0"/>
              <a:t> </a:t>
            </a:r>
            <a:r>
              <a:rPr lang="en-US" dirty="0"/>
              <a:t>have no effect on the amino acid produced by a codon because of redundancy in the genetic code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/>
              <a:t>Missense mutations </a:t>
            </a:r>
            <a:r>
              <a:rPr lang="en-US" dirty="0"/>
              <a:t>still code for an amino acid, but not the correct amino acid</a:t>
            </a:r>
          </a:p>
          <a:p>
            <a:pPr marL="350838" indent="-350838">
              <a:lnSpc>
                <a:spcPct val="95000"/>
              </a:lnSpc>
            </a:pPr>
            <a:r>
              <a:rPr lang="en-US" b="1" dirty="0"/>
              <a:t>Nonsense mutations </a:t>
            </a:r>
            <a:r>
              <a:rPr lang="en-US" dirty="0"/>
              <a:t>change an amino acid codon into a stop codon, nearly always leading to a nonfunctional protein</a:t>
            </a:r>
          </a:p>
        </p:txBody>
      </p:sp>
    </p:spTree>
    <p:extLst>
      <p:ext uri="{BB962C8B-B14F-4D97-AF65-F5344CB8AC3E}">
        <p14:creationId xmlns:p14="http://schemas.microsoft.com/office/powerpoint/2010/main" val="6074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17852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7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345" y="318655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 dirty="0"/>
              <a:t>Insertions and Deletions</a:t>
            </a:r>
            <a:endParaRPr lang="en-US" i="1" dirty="0">
              <a:solidFill>
                <a:srgbClr val="993366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534400" cy="2918748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b="1" dirty="0" smtClean="0"/>
              <a:t>Insertions: </a:t>
            </a:r>
            <a:r>
              <a:rPr lang="en-US" sz="2800" dirty="0" smtClean="0"/>
              <a:t>addition of nucleotide pairs in a gene</a:t>
            </a:r>
          </a:p>
          <a:p>
            <a:pPr marL="350838" indent="-350838"/>
            <a:r>
              <a:rPr lang="en-US" sz="2800" b="1" dirty="0" smtClean="0"/>
              <a:t>Deletions:</a:t>
            </a:r>
            <a:r>
              <a:rPr lang="en-US" sz="2800" dirty="0" smtClean="0"/>
              <a:t> </a:t>
            </a:r>
            <a:r>
              <a:rPr lang="en-US" sz="2800" dirty="0"/>
              <a:t>losses of nucleotide pairs in a gene</a:t>
            </a:r>
          </a:p>
          <a:p>
            <a:pPr marL="670878" lvl="1" indent="-350838"/>
            <a:r>
              <a:rPr lang="en-US" sz="2400" dirty="0"/>
              <a:t>These mutations have a disastrous effect on the resulting protein more often than substitutions do </a:t>
            </a:r>
          </a:p>
          <a:p>
            <a:pPr marL="350838" indent="-350838"/>
            <a:r>
              <a:rPr lang="en-US" sz="2800" dirty="0"/>
              <a:t>Insertion or deletion of nucleotides may alter the reading frame, producing a </a:t>
            </a:r>
            <a:r>
              <a:rPr lang="en-US" sz="2800" b="1" dirty="0" err="1"/>
              <a:t>frameshift</a:t>
            </a:r>
            <a:r>
              <a:rPr lang="en-US" sz="2800" b="1" dirty="0"/>
              <a:t> mutation</a:t>
            </a:r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3962401"/>
            <a:ext cx="6003969" cy="26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978565"/>
            <a:ext cx="2876405" cy="18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52400"/>
            <a:ext cx="698182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9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Changes to the </a:t>
            </a:r>
            <a:r>
              <a:rPr lang="en-US" b="1" dirty="0" smtClean="0"/>
              <a:t>number</a:t>
            </a:r>
            <a:r>
              <a:rPr lang="en-US" dirty="0" smtClean="0"/>
              <a:t> of chromosomes </a:t>
            </a:r>
          </a:p>
          <a:p>
            <a:r>
              <a:rPr lang="en-US" dirty="0" smtClean="0"/>
              <a:t>Changes to the </a:t>
            </a:r>
            <a:r>
              <a:rPr lang="en-US" b="1" dirty="0" smtClean="0"/>
              <a:t>structure</a:t>
            </a:r>
            <a:r>
              <a:rPr lang="en-US" dirty="0" smtClean="0"/>
              <a:t> of the chromosome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953000" cy="34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4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causes an abnormal chromosome </a:t>
            </a:r>
            <a:r>
              <a:rPr lang="en-US" sz="3600" dirty="0" smtClean="0"/>
              <a:t>n</a:t>
            </a:r>
            <a:r>
              <a:rPr lang="en-US" sz="3600" dirty="0" smtClean="0"/>
              <a:t>umber?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1" y="1478399"/>
            <a:ext cx="8252690" cy="1264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Answer: Nondisjunction</a:t>
            </a:r>
          </a:p>
          <a:p>
            <a:pPr lvl="1"/>
            <a:r>
              <a:rPr lang="en-US" dirty="0" smtClean="0"/>
              <a:t>A condition in which p</a:t>
            </a:r>
            <a:r>
              <a:rPr lang="en-US" dirty="0" smtClean="0"/>
              <a:t>airs </a:t>
            </a:r>
            <a:r>
              <a:rPr lang="en-US" dirty="0"/>
              <a:t>of homologous chromosomes </a:t>
            </a:r>
            <a:r>
              <a:rPr lang="en-US" b="1" dirty="0"/>
              <a:t>do not separate normally</a:t>
            </a:r>
            <a:r>
              <a:rPr lang="en-US" dirty="0"/>
              <a:t> during </a:t>
            </a:r>
            <a:r>
              <a:rPr lang="en-US" dirty="0" smtClean="0"/>
              <a:t>meiosis I or Meiosi</a:t>
            </a:r>
            <a:r>
              <a:rPr lang="en-US" dirty="0" smtClean="0"/>
              <a:t>s II</a:t>
            </a:r>
            <a:endParaRPr lang="en-US" dirty="0"/>
          </a:p>
        </p:txBody>
      </p:sp>
      <p:grpSp>
        <p:nvGrpSpPr>
          <p:cNvPr id="320540" name="Group 28"/>
          <p:cNvGrpSpPr>
            <a:grpSpLocks/>
          </p:cNvGrpSpPr>
          <p:nvPr/>
        </p:nvGrpSpPr>
        <p:grpSpPr bwMode="auto">
          <a:xfrm>
            <a:off x="388564" y="2743200"/>
            <a:ext cx="4716836" cy="3758799"/>
            <a:chOff x="1941" y="2176"/>
            <a:chExt cx="2665" cy="1916"/>
          </a:xfrm>
        </p:grpSpPr>
        <p:pic>
          <p:nvPicPr>
            <p:cNvPr id="3205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176"/>
              <a:ext cx="2662" cy="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519" name="Text Box 7"/>
            <p:cNvSpPr txBox="1">
              <a:spLocks noChangeArrowheads="1"/>
            </p:cNvSpPr>
            <p:nvPr/>
          </p:nvSpPr>
          <p:spPr bwMode="auto">
            <a:xfrm>
              <a:off x="2999" y="2215"/>
              <a:ext cx="4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Meiosis I</a:t>
              </a:r>
            </a:p>
          </p:txBody>
        </p:sp>
        <p:sp>
          <p:nvSpPr>
            <p:cNvPr id="320520" name="Text Box 8"/>
            <p:cNvSpPr txBox="1">
              <a:spLocks noChangeArrowheads="1"/>
            </p:cNvSpPr>
            <p:nvPr/>
          </p:nvSpPr>
          <p:spPr bwMode="auto">
            <a:xfrm>
              <a:off x="2823" y="2578"/>
              <a:ext cx="6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Nondisjunction</a:t>
              </a:r>
            </a:p>
          </p:txBody>
        </p:sp>
        <p:sp>
          <p:nvSpPr>
            <p:cNvPr id="320521" name="Text Box 9"/>
            <p:cNvSpPr txBox="1">
              <a:spLocks noChangeArrowheads="1"/>
            </p:cNvSpPr>
            <p:nvPr/>
          </p:nvSpPr>
          <p:spPr bwMode="auto">
            <a:xfrm>
              <a:off x="3019" y="2716"/>
              <a:ext cx="4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 Meiosis II</a:t>
              </a:r>
            </a:p>
          </p:txBody>
        </p:sp>
        <p:sp>
          <p:nvSpPr>
            <p:cNvPr id="320522" name="Text Box 10"/>
            <p:cNvSpPr txBox="1">
              <a:spLocks noChangeArrowheads="1"/>
            </p:cNvSpPr>
            <p:nvPr/>
          </p:nvSpPr>
          <p:spPr bwMode="auto">
            <a:xfrm>
              <a:off x="2937" y="3130"/>
              <a:ext cx="6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Nondisjunction</a:t>
              </a:r>
            </a:p>
          </p:txBody>
        </p:sp>
        <p:sp>
          <p:nvSpPr>
            <p:cNvPr id="320523" name="Text Box 11"/>
            <p:cNvSpPr txBox="1">
              <a:spLocks noChangeArrowheads="1"/>
            </p:cNvSpPr>
            <p:nvPr/>
          </p:nvSpPr>
          <p:spPr bwMode="auto">
            <a:xfrm>
              <a:off x="3020" y="3253"/>
              <a:ext cx="4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Gametes</a:t>
              </a:r>
            </a:p>
          </p:txBody>
        </p:sp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2298" y="3607"/>
              <a:ext cx="2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+ </a:t>
              </a:r>
              <a:r>
                <a:rPr lang="en-US" sz="1000"/>
                <a:t>1</a:t>
              </a:r>
            </a:p>
          </p:txBody>
        </p:sp>
        <p:sp>
          <p:nvSpPr>
            <p:cNvPr id="320525" name="Text Box 13"/>
            <p:cNvSpPr txBox="1">
              <a:spLocks noChangeArrowheads="1"/>
            </p:cNvSpPr>
            <p:nvPr/>
          </p:nvSpPr>
          <p:spPr bwMode="auto">
            <a:xfrm>
              <a:off x="1997" y="3602"/>
              <a:ext cx="2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+ </a:t>
              </a:r>
              <a:r>
                <a:rPr lang="en-US" sz="1000"/>
                <a:t>1</a:t>
              </a:r>
              <a:endParaRPr lang="en-US" sz="1000" i="1"/>
            </a:p>
          </p:txBody>
        </p:sp>
        <p:sp>
          <p:nvSpPr>
            <p:cNvPr id="320526" name="Text Box 14"/>
            <p:cNvSpPr txBox="1">
              <a:spLocks noChangeArrowheads="1"/>
            </p:cNvSpPr>
            <p:nvPr/>
          </p:nvSpPr>
          <p:spPr bwMode="auto">
            <a:xfrm>
              <a:off x="2601" y="3593"/>
              <a:ext cx="29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 </a:t>
              </a:r>
              <a:r>
                <a:rPr lang="en-US" sz="1000"/>
                <a:t>1</a:t>
              </a:r>
            </a:p>
          </p:txBody>
        </p:sp>
        <p:sp>
          <p:nvSpPr>
            <p:cNvPr id="320527" name="Text Box 15"/>
            <p:cNvSpPr txBox="1">
              <a:spLocks noChangeArrowheads="1"/>
            </p:cNvSpPr>
            <p:nvPr/>
          </p:nvSpPr>
          <p:spPr bwMode="auto">
            <a:xfrm>
              <a:off x="2910" y="3607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– </a:t>
              </a:r>
              <a:r>
                <a:rPr lang="en-US" sz="1000"/>
                <a:t>1</a:t>
              </a:r>
            </a:p>
          </p:txBody>
        </p:sp>
        <p:sp>
          <p:nvSpPr>
            <p:cNvPr id="320528" name="Text Box 16"/>
            <p:cNvSpPr txBox="1">
              <a:spLocks noChangeArrowheads="1"/>
            </p:cNvSpPr>
            <p:nvPr/>
          </p:nvSpPr>
          <p:spPr bwMode="auto">
            <a:xfrm>
              <a:off x="3381" y="3602"/>
              <a:ext cx="2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+ </a:t>
              </a:r>
              <a:r>
                <a:rPr lang="en-US" sz="1000"/>
                <a:t>1</a:t>
              </a:r>
            </a:p>
          </p:txBody>
        </p:sp>
        <p:sp>
          <p:nvSpPr>
            <p:cNvPr id="320529" name="Text Box 17"/>
            <p:cNvSpPr txBox="1">
              <a:spLocks noChangeArrowheads="1"/>
            </p:cNvSpPr>
            <p:nvPr/>
          </p:nvSpPr>
          <p:spPr bwMode="auto">
            <a:xfrm>
              <a:off x="3712" y="3602"/>
              <a:ext cx="2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 –</a:t>
              </a:r>
              <a:r>
                <a:rPr lang="en-US" sz="1000"/>
                <a:t>1</a:t>
              </a:r>
            </a:p>
          </p:txBody>
        </p:sp>
        <p:sp>
          <p:nvSpPr>
            <p:cNvPr id="320530" name="Text Box 18"/>
            <p:cNvSpPr txBox="1">
              <a:spLocks noChangeArrowheads="1"/>
            </p:cNvSpPr>
            <p:nvPr/>
          </p:nvSpPr>
          <p:spPr bwMode="auto">
            <a:xfrm>
              <a:off x="4040" y="3607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</a:t>
              </a:r>
            </a:p>
          </p:txBody>
        </p:sp>
        <p:sp>
          <p:nvSpPr>
            <p:cNvPr id="320531" name="Text Box 19"/>
            <p:cNvSpPr txBox="1">
              <a:spLocks noChangeArrowheads="1"/>
            </p:cNvSpPr>
            <p:nvPr/>
          </p:nvSpPr>
          <p:spPr bwMode="auto">
            <a:xfrm>
              <a:off x="4374" y="3610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i="1"/>
                <a:t>n</a:t>
              </a:r>
            </a:p>
          </p:txBody>
        </p:sp>
        <p:sp>
          <p:nvSpPr>
            <p:cNvPr id="320532" name="Text Box 20"/>
            <p:cNvSpPr txBox="1">
              <a:spLocks noChangeArrowheads="1"/>
            </p:cNvSpPr>
            <p:nvPr/>
          </p:nvSpPr>
          <p:spPr bwMode="auto">
            <a:xfrm>
              <a:off x="2825" y="3704"/>
              <a:ext cx="10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/>
                <a:t>Number of chromosomes</a:t>
              </a:r>
            </a:p>
          </p:txBody>
        </p:sp>
        <p:sp>
          <p:nvSpPr>
            <p:cNvPr id="320533" name="Text Box 21"/>
            <p:cNvSpPr txBox="1">
              <a:spLocks noChangeArrowheads="1"/>
            </p:cNvSpPr>
            <p:nvPr/>
          </p:nvSpPr>
          <p:spPr bwMode="auto">
            <a:xfrm>
              <a:off x="2088" y="3842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000" b="1"/>
                <a:t>Nondisjunction of homologous</a:t>
              </a:r>
            </a:p>
            <a:p>
              <a:r>
                <a:rPr lang="en-US" sz="1000" b="1"/>
                <a:t>chromosomes in meiosis I</a:t>
              </a:r>
            </a:p>
          </p:txBody>
        </p:sp>
        <p:sp>
          <p:nvSpPr>
            <p:cNvPr id="320534" name="Text Box 22"/>
            <p:cNvSpPr txBox="1">
              <a:spLocks noChangeArrowheads="1"/>
            </p:cNvSpPr>
            <p:nvPr/>
          </p:nvSpPr>
          <p:spPr bwMode="auto">
            <a:xfrm>
              <a:off x="3509" y="3842"/>
              <a:ext cx="10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Nondisjunction of sister</a:t>
              </a:r>
            </a:p>
            <a:p>
              <a:pPr algn="ctr"/>
              <a:r>
                <a:rPr lang="en-US" sz="1000" b="1"/>
                <a:t>chromatids in meiosis II</a:t>
              </a:r>
            </a:p>
          </p:txBody>
        </p:sp>
        <p:sp>
          <p:nvSpPr>
            <p:cNvPr id="320535" name="Text Box 23"/>
            <p:cNvSpPr txBox="1">
              <a:spLocks noChangeArrowheads="1"/>
            </p:cNvSpPr>
            <p:nvPr/>
          </p:nvSpPr>
          <p:spPr bwMode="auto">
            <a:xfrm>
              <a:off x="1941" y="3836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(a)</a:t>
              </a:r>
            </a:p>
          </p:txBody>
        </p:sp>
        <p:sp>
          <p:nvSpPr>
            <p:cNvPr id="320536" name="Text Box 24"/>
            <p:cNvSpPr txBox="1">
              <a:spLocks noChangeArrowheads="1"/>
            </p:cNvSpPr>
            <p:nvPr/>
          </p:nvSpPr>
          <p:spPr bwMode="auto">
            <a:xfrm>
              <a:off x="3392" y="3838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000" b="1"/>
                <a:t>(b)</a:t>
              </a:r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2609" y="2542"/>
              <a:ext cx="251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098473" y="3348723"/>
            <a:ext cx="36645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As </a:t>
            </a:r>
            <a:r>
              <a:rPr lang="en-US" dirty="0"/>
              <a:t>shown in the figure </a:t>
            </a:r>
            <a:r>
              <a:rPr lang="en-US" dirty="0" smtClean="0"/>
              <a:t>to the left </a:t>
            </a:r>
            <a:endParaRPr lang="en-US" dirty="0"/>
          </a:p>
          <a:p>
            <a:pPr lvl="1"/>
            <a:r>
              <a:rPr lang="en-US" dirty="0"/>
              <a:t>Nondisjunction in Meiosis I is more  </a:t>
            </a:r>
            <a:r>
              <a:rPr lang="en-US" dirty="0" smtClean="0"/>
              <a:t>detrimental </a:t>
            </a:r>
            <a:r>
              <a:rPr lang="en-US" dirty="0"/>
              <a:t>that in Meiosis II, </a:t>
            </a:r>
            <a:r>
              <a:rPr lang="en-US" dirty="0" smtClean="0"/>
              <a:t>because </a:t>
            </a:r>
            <a:r>
              <a:rPr lang="en-US" dirty="0"/>
              <a:t>more gametes are </a:t>
            </a:r>
            <a:r>
              <a:rPr lang="en-US" dirty="0" smtClean="0"/>
              <a:t>affected, thus the offspring produced will have an extra, or a missing chromosome.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534400" cy="2905125"/>
          </a:xfrm>
        </p:spPr>
        <p:txBody>
          <a:bodyPr/>
          <a:lstStyle/>
          <a:p>
            <a:r>
              <a:rPr lang="en-US" dirty="0"/>
              <a:t>Aneuploidy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 condition in which offspring have an </a:t>
            </a:r>
            <a:r>
              <a:rPr lang="en-US" b="1" dirty="0"/>
              <a:t>abnormal number </a:t>
            </a:r>
            <a:r>
              <a:rPr lang="en-US" dirty="0"/>
              <a:t>of a particular </a:t>
            </a:r>
            <a:r>
              <a:rPr lang="en-US" dirty="0" smtClean="0"/>
              <a:t>chromosome</a:t>
            </a:r>
          </a:p>
          <a:p>
            <a:pPr lvl="1"/>
            <a:r>
              <a:rPr lang="en-US" dirty="0"/>
              <a:t>Results from the fertilization of gametes in which nondisjunction occurred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0" y="4114800"/>
            <a:ext cx="6705600" cy="25479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If a zygote is trisomic</a:t>
            </a:r>
          </a:p>
          <a:p>
            <a:pPr lvl="1"/>
            <a:r>
              <a:rPr lang="en-US" sz="2000" smtClean="0"/>
              <a:t>It has </a:t>
            </a:r>
            <a:r>
              <a:rPr lang="en-US" sz="2000" b="1" smtClean="0"/>
              <a:t>three copies</a:t>
            </a:r>
            <a:r>
              <a:rPr lang="en-US" sz="2000" smtClean="0"/>
              <a:t> of a particular chromosome</a:t>
            </a:r>
          </a:p>
          <a:p>
            <a:r>
              <a:rPr lang="en-US" sz="2400" smtClean="0"/>
              <a:t>If a zygote is monosomic</a:t>
            </a:r>
          </a:p>
          <a:p>
            <a:pPr lvl="1"/>
            <a:r>
              <a:rPr lang="en-US" sz="2000" smtClean="0"/>
              <a:t>It has </a:t>
            </a:r>
            <a:r>
              <a:rPr lang="en-US" sz="2000" b="1" smtClean="0"/>
              <a:t>only one copy </a:t>
            </a:r>
            <a:r>
              <a:rPr lang="en-US" sz="2000" smtClean="0"/>
              <a:t>of a particular chromosome instead of the regular 2 copies inherited from the mother and the father. </a:t>
            </a:r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Abnormal Chromosome Number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5257800" cy="2438400"/>
          </a:xfrm>
        </p:spPr>
        <p:txBody>
          <a:bodyPr>
            <a:normAutofit/>
          </a:bodyPr>
          <a:lstStyle/>
          <a:p>
            <a:r>
              <a:rPr lang="en-US" dirty="0"/>
              <a:t>Down syndrome</a:t>
            </a:r>
          </a:p>
          <a:p>
            <a:pPr lvl="1"/>
            <a:r>
              <a:rPr lang="en-US" dirty="0"/>
              <a:t>Is usually the result of an extra chromosome 21, </a:t>
            </a:r>
            <a:r>
              <a:rPr lang="en-US" b="1" dirty="0" smtClean="0"/>
              <a:t>trisomy 21</a:t>
            </a:r>
          </a:p>
          <a:p>
            <a:r>
              <a:rPr lang="en-US" b="1" dirty="0" smtClean="0"/>
              <a:t>Caused by nondisjunction of the chromosomes 21</a:t>
            </a:r>
            <a:endParaRPr lang="en-US" b="1" dirty="0"/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4036"/>
            <a:ext cx="340707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Abnormal Chromosome Number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4012520">
            <a:off x="6766242" y="5591727"/>
            <a:ext cx="484632" cy="1094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6324600"/>
            <a:ext cx="294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chromosome on pair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/>
              <a:t>Aneuploidy of Sex Chromosomes</a:t>
            </a: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34400" cy="1346200"/>
          </a:xfrm>
        </p:spPr>
        <p:txBody>
          <a:bodyPr/>
          <a:lstStyle/>
          <a:p>
            <a:r>
              <a:rPr lang="en-US" dirty="0"/>
              <a:t>Nondisjunction of sex </a:t>
            </a:r>
            <a:r>
              <a:rPr lang="en-US" dirty="0" smtClean="0"/>
              <a:t>chromosomes (23</a:t>
            </a:r>
            <a:r>
              <a:rPr lang="en-US" baseline="30000" dirty="0" smtClean="0"/>
              <a:t>rd</a:t>
            </a:r>
            <a:r>
              <a:rPr lang="en-US" dirty="0" smtClean="0"/>
              <a:t> pair)</a:t>
            </a:r>
            <a:endParaRPr lang="en-US" dirty="0"/>
          </a:p>
          <a:p>
            <a:pPr lvl="1"/>
            <a:r>
              <a:rPr lang="en-US" dirty="0"/>
              <a:t>Produces a variety of </a:t>
            </a:r>
            <a:r>
              <a:rPr lang="en-US" dirty="0" err="1"/>
              <a:t>aneuploid</a:t>
            </a:r>
            <a:r>
              <a:rPr lang="en-US" dirty="0"/>
              <a:t> conditions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2514601"/>
            <a:ext cx="8610600" cy="251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Klinefelter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Is the result of an extra chromosome in a male, producing XXY individuals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0135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otched Right Arrow 1"/>
          <p:cNvSpPr/>
          <p:nvPr/>
        </p:nvSpPr>
        <p:spPr>
          <a:xfrm rot="8113415">
            <a:off x="4549230" y="5522448"/>
            <a:ext cx="113703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79699" y="3924301"/>
            <a:ext cx="3823446" cy="2514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Turner syndrome</a:t>
            </a:r>
          </a:p>
          <a:p>
            <a:pPr lvl="1"/>
            <a:r>
              <a:rPr lang="en-US" dirty="0" smtClean="0"/>
              <a:t>Is the result of a missing chromosome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monosomy</a:t>
            </a:r>
            <a:r>
              <a:rPr lang="en-US" dirty="0" smtClean="0"/>
              <a:t> X,</a:t>
            </a:r>
          </a:p>
          <a:p>
            <a:pPr marL="365760" lvl="1" indent="0">
              <a:buNone/>
            </a:pPr>
            <a:r>
              <a:rPr lang="en-US" dirty="0" smtClean="0"/>
              <a:t>producing an X0 karyotype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Alterations of Chromosome Structure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3917950"/>
          </a:xfrm>
        </p:spPr>
        <p:txBody>
          <a:bodyPr/>
          <a:lstStyle/>
          <a:p>
            <a:r>
              <a:rPr lang="en-US" dirty="0"/>
              <a:t>Breakage of a chromosome can lead to four types of changes in chromosome structure</a:t>
            </a:r>
          </a:p>
          <a:p>
            <a:pPr lvl="1"/>
            <a:r>
              <a:rPr lang="en-US" dirty="0"/>
              <a:t>Deletion</a:t>
            </a:r>
          </a:p>
          <a:p>
            <a:pPr lvl="1"/>
            <a:r>
              <a:rPr lang="en-US" dirty="0"/>
              <a:t>Duplication</a:t>
            </a:r>
          </a:p>
          <a:p>
            <a:pPr lvl="1"/>
            <a:r>
              <a:rPr lang="en-US" dirty="0"/>
              <a:t>Inversion</a:t>
            </a:r>
          </a:p>
          <a:p>
            <a:pPr lvl="1"/>
            <a:r>
              <a:rPr lang="en-US" dirty="0"/>
              <a:t>Translocation</a:t>
            </a:r>
          </a:p>
        </p:txBody>
      </p:sp>
    </p:spTree>
    <p:extLst>
      <p:ext uri="{BB962C8B-B14F-4D97-AF65-F5344CB8AC3E}">
        <p14:creationId xmlns:p14="http://schemas.microsoft.com/office/powerpoint/2010/main" val="3964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>
              <a:defRPr/>
            </a:pPr>
            <a:r>
              <a:rPr lang="en-US" dirty="0"/>
              <a:t>By the end of this lesson you will be able to:</a:t>
            </a:r>
          </a:p>
          <a:p>
            <a:pPr marL="548640" lvl="1" indent="-182880">
              <a:defRPr/>
            </a:pPr>
            <a:r>
              <a:rPr lang="en-US" dirty="0"/>
              <a:t> </a:t>
            </a:r>
            <a:r>
              <a:rPr lang="en-US" dirty="0" smtClean="0"/>
              <a:t>Describe the different types of mutation </a:t>
            </a:r>
            <a:r>
              <a:rPr lang="en-US" dirty="0"/>
              <a:t>and </a:t>
            </a:r>
            <a:r>
              <a:rPr lang="en-US" dirty="0" smtClean="0"/>
              <a:t>how they occur.</a:t>
            </a:r>
            <a:endParaRPr lang="en-US" dirty="0"/>
          </a:p>
          <a:p>
            <a:pPr marL="548640" lvl="1" indent="-182880">
              <a:defRPr/>
            </a:pPr>
            <a:r>
              <a:rPr lang="en-US" dirty="0"/>
              <a:t> </a:t>
            </a:r>
            <a:r>
              <a:rPr lang="en-US" dirty="0" smtClean="0"/>
              <a:t>Explain </a:t>
            </a:r>
            <a:r>
              <a:rPr lang="en-US" dirty="0"/>
              <a:t>how mutations </a:t>
            </a:r>
            <a:r>
              <a:rPr lang="en-US" dirty="0" smtClean="0"/>
              <a:t>increase </a:t>
            </a:r>
            <a:r>
              <a:rPr lang="en-US" dirty="0"/>
              <a:t>genetic diversity in a </a:t>
            </a:r>
            <a:r>
              <a:rPr lang="en-US" dirty="0" smtClean="0"/>
              <a:t>population.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685800"/>
            <a:ext cx="8534400" cy="641350"/>
          </a:xfrm>
        </p:spPr>
        <p:txBody>
          <a:bodyPr/>
          <a:lstStyle/>
          <a:p>
            <a:r>
              <a:rPr lang="en-US"/>
              <a:t>Alterations of chromosome structure</a:t>
            </a:r>
          </a:p>
        </p:txBody>
      </p:sp>
      <p:grpSp>
        <p:nvGrpSpPr>
          <p:cNvPr id="324613" name="Group 5"/>
          <p:cNvGrpSpPr>
            <a:grpSpLocks/>
          </p:cNvGrpSpPr>
          <p:nvPr/>
        </p:nvGrpSpPr>
        <p:grpSpPr bwMode="auto">
          <a:xfrm>
            <a:off x="60325" y="1295400"/>
            <a:ext cx="8907463" cy="5388034"/>
            <a:chOff x="-43" y="862"/>
            <a:chExt cx="5611" cy="3234"/>
          </a:xfrm>
        </p:grpSpPr>
        <p:grpSp>
          <p:nvGrpSpPr>
            <p:cNvPr id="324614" name="Group 6"/>
            <p:cNvGrpSpPr>
              <a:grpSpLocks/>
            </p:cNvGrpSpPr>
            <p:nvPr/>
          </p:nvGrpSpPr>
          <p:grpSpPr bwMode="auto">
            <a:xfrm>
              <a:off x="2110" y="862"/>
              <a:ext cx="3458" cy="3064"/>
              <a:chOff x="1933" y="742"/>
              <a:chExt cx="3539" cy="3138"/>
            </a:xfrm>
          </p:grpSpPr>
          <p:pic>
            <p:nvPicPr>
              <p:cNvPr id="32461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2" y="896"/>
                <a:ext cx="3530" cy="2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4616" name="Text Box 8"/>
              <p:cNvSpPr txBox="1">
                <a:spLocks noChangeArrowheads="1"/>
              </p:cNvSpPr>
              <p:nvPr/>
            </p:nvSpPr>
            <p:spPr bwMode="auto">
              <a:xfrm>
                <a:off x="1940" y="742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17" name="Text Box 9"/>
              <p:cNvSpPr txBox="1">
                <a:spLocks noChangeArrowheads="1"/>
              </p:cNvSpPr>
              <p:nvPr/>
            </p:nvSpPr>
            <p:spPr bwMode="auto">
              <a:xfrm>
                <a:off x="2079" y="746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18" name="Text Box 10"/>
              <p:cNvSpPr txBox="1">
                <a:spLocks noChangeArrowheads="1"/>
              </p:cNvSpPr>
              <p:nvPr/>
            </p:nvSpPr>
            <p:spPr bwMode="auto">
              <a:xfrm>
                <a:off x="2221" y="748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19" name="Text Box 11"/>
              <p:cNvSpPr txBox="1">
                <a:spLocks noChangeArrowheads="1"/>
              </p:cNvSpPr>
              <p:nvPr/>
            </p:nvSpPr>
            <p:spPr bwMode="auto">
              <a:xfrm>
                <a:off x="2377" y="748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20" name="Text Box 12"/>
              <p:cNvSpPr txBox="1">
                <a:spLocks noChangeArrowheads="1"/>
              </p:cNvSpPr>
              <p:nvPr/>
            </p:nvSpPr>
            <p:spPr bwMode="auto">
              <a:xfrm>
                <a:off x="2518" y="751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21" name="Text Box 13"/>
              <p:cNvSpPr txBox="1">
                <a:spLocks noChangeArrowheads="1"/>
              </p:cNvSpPr>
              <p:nvPr/>
            </p:nvSpPr>
            <p:spPr bwMode="auto">
              <a:xfrm>
                <a:off x="2743" y="748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22" name="Text Box 14"/>
              <p:cNvSpPr txBox="1">
                <a:spLocks noChangeArrowheads="1"/>
              </p:cNvSpPr>
              <p:nvPr/>
            </p:nvSpPr>
            <p:spPr bwMode="auto">
              <a:xfrm>
                <a:off x="2869" y="748"/>
                <a:ext cx="19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23" name="Text Box 15"/>
              <p:cNvSpPr txBox="1">
                <a:spLocks noChangeArrowheads="1"/>
              </p:cNvSpPr>
              <p:nvPr/>
            </p:nvSpPr>
            <p:spPr bwMode="auto">
              <a:xfrm>
                <a:off x="3029" y="751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24" name="Text Box 16"/>
              <p:cNvSpPr txBox="1">
                <a:spLocks noChangeArrowheads="1"/>
              </p:cNvSpPr>
              <p:nvPr/>
            </p:nvSpPr>
            <p:spPr bwMode="auto">
              <a:xfrm>
                <a:off x="3268" y="814"/>
                <a:ext cx="4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Deletion</a:t>
                </a:r>
                <a:endParaRPr lang="en-US" sz="2500"/>
              </a:p>
            </p:txBody>
          </p:sp>
          <p:sp>
            <p:nvSpPr>
              <p:cNvPr id="324625" name="Text Box 17"/>
              <p:cNvSpPr txBox="1">
                <a:spLocks noChangeArrowheads="1"/>
              </p:cNvSpPr>
              <p:nvPr/>
            </p:nvSpPr>
            <p:spPr bwMode="auto">
              <a:xfrm>
                <a:off x="3887" y="750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26" name="Text Box 18"/>
              <p:cNvSpPr txBox="1">
                <a:spLocks noChangeArrowheads="1"/>
              </p:cNvSpPr>
              <p:nvPr/>
            </p:nvSpPr>
            <p:spPr bwMode="auto">
              <a:xfrm>
                <a:off x="4026" y="749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27" name="Text Box 19"/>
              <p:cNvSpPr txBox="1">
                <a:spLocks noChangeArrowheads="1"/>
              </p:cNvSpPr>
              <p:nvPr/>
            </p:nvSpPr>
            <p:spPr bwMode="auto">
              <a:xfrm>
                <a:off x="4168" y="746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28" name="Text Box 20"/>
              <p:cNvSpPr txBox="1">
                <a:spLocks noChangeArrowheads="1"/>
              </p:cNvSpPr>
              <p:nvPr/>
            </p:nvSpPr>
            <p:spPr bwMode="auto">
              <a:xfrm>
                <a:off x="4326" y="751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29" name="Text Box 21"/>
              <p:cNvSpPr txBox="1">
                <a:spLocks noChangeArrowheads="1"/>
              </p:cNvSpPr>
              <p:nvPr/>
            </p:nvSpPr>
            <p:spPr bwMode="auto">
              <a:xfrm>
                <a:off x="4681" y="746"/>
                <a:ext cx="1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30" name="Text Box 22"/>
              <p:cNvSpPr txBox="1">
                <a:spLocks noChangeArrowheads="1"/>
              </p:cNvSpPr>
              <p:nvPr/>
            </p:nvSpPr>
            <p:spPr bwMode="auto">
              <a:xfrm>
                <a:off x="4836" y="744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31" name="Text Box 23"/>
              <p:cNvSpPr txBox="1">
                <a:spLocks noChangeArrowheads="1"/>
              </p:cNvSpPr>
              <p:nvPr/>
            </p:nvSpPr>
            <p:spPr bwMode="auto">
              <a:xfrm>
                <a:off x="4539" y="743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32" name="Text Box 24"/>
              <p:cNvSpPr txBox="1">
                <a:spLocks noChangeArrowheads="1"/>
              </p:cNvSpPr>
              <p:nvPr/>
            </p:nvSpPr>
            <p:spPr bwMode="auto">
              <a:xfrm>
                <a:off x="1939" y="1457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33" name="Text Box 25"/>
              <p:cNvSpPr txBox="1">
                <a:spLocks noChangeArrowheads="1"/>
              </p:cNvSpPr>
              <p:nvPr/>
            </p:nvSpPr>
            <p:spPr bwMode="auto">
              <a:xfrm>
                <a:off x="2078" y="1456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34" name="Text Box 26"/>
              <p:cNvSpPr txBox="1">
                <a:spLocks noChangeArrowheads="1"/>
              </p:cNvSpPr>
              <p:nvPr/>
            </p:nvSpPr>
            <p:spPr bwMode="auto">
              <a:xfrm>
                <a:off x="2220" y="1458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35" name="Text Box 27"/>
              <p:cNvSpPr txBox="1">
                <a:spLocks noChangeArrowheads="1"/>
              </p:cNvSpPr>
              <p:nvPr/>
            </p:nvSpPr>
            <p:spPr bwMode="auto">
              <a:xfrm>
                <a:off x="2376" y="1458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36" name="Text Box 28"/>
              <p:cNvSpPr txBox="1">
                <a:spLocks noChangeArrowheads="1"/>
              </p:cNvSpPr>
              <p:nvPr/>
            </p:nvSpPr>
            <p:spPr bwMode="auto">
              <a:xfrm>
                <a:off x="2517" y="1461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37" name="Text Box 29"/>
              <p:cNvSpPr txBox="1">
                <a:spLocks noChangeArrowheads="1"/>
              </p:cNvSpPr>
              <p:nvPr/>
            </p:nvSpPr>
            <p:spPr bwMode="auto">
              <a:xfrm>
                <a:off x="2742" y="1458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38" name="Text Box 30"/>
              <p:cNvSpPr txBox="1">
                <a:spLocks noChangeArrowheads="1"/>
              </p:cNvSpPr>
              <p:nvPr/>
            </p:nvSpPr>
            <p:spPr bwMode="auto">
              <a:xfrm>
                <a:off x="2868" y="1458"/>
                <a:ext cx="19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39" name="Text Box 31"/>
              <p:cNvSpPr txBox="1">
                <a:spLocks noChangeArrowheads="1"/>
              </p:cNvSpPr>
              <p:nvPr/>
            </p:nvSpPr>
            <p:spPr bwMode="auto">
              <a:xfrm>
                <a:off x="3028" y="1461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40" name="Text Box 32"/>
              <p:cNvSpPr txBox="1">
                <a:spLocks noChangeArrowheads="1"/>
              </p:cNvSpPr>
              <p:nvPr/>
            </p:nvSpPr>
            <p:spPr bwMode="auto">
              <a:xfrm>
                <a:off x="3209" y="1524"/>
                <a:ext cx="602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Duplication</a:t>
                </a:r>
                <a:endParaRPr lang="en-US" sz="2500"/>
              </a:p>
            </p:txBody>
          </p:sp>
          <p:sp>
            <p:nvSpPr>
              <p:cNvPr id="324641" name="Text Box 33"/>
              <p:cNvSpPr txBox="1">
                <a:spLocks noChangeArrowheads="1"/>
              </p:cNvSpPr>
              <p:nvPr/>
            </p:nvSpPr>
            <p:spPr bwMode="auto">
              <a:xfrm>
                <a:off x="3886" y="1460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42" name="Text Box 34"/>
              <p:cNvSpPr txBox="1">
                <a:spLocks noChangeArrowheads="1"/>
              </p:cNvSpPr>
              <p:nvPr/>
            </p:nvSpPr>
            <p:spPr bwMode="auto">
              <a:xfrm>
                <a:off x="4025" y="1459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43" name="Text Box 35"/>
              <p:cNvSpPr txBox="1">
                <a:spLocks noChangeArrowheads="1"/>
              </p:cNvSpPr>
              <p:nvPr/>
            </p:nvSpPr>
            <p:spPr bwMode="auto">
              <a:xfrm>
                <a:off x="4167" y="1456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44" name="Text Box 36"/>
              <p:cNvSpPr txBox="1">
                <a:spLocks noChangeArrowheads="1"/>
              </p:cNvSpPr>
              <p:nvPr/>
            </p:nvSpPr>
            <p:spPr bwMode="auto">
              <a:xfrm>
                <a:off x="4325" y="1461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45" name="Text Box 37"/>
              <p:cNvSpPr txBox="1">
                <a:spLocks noChangeArrowheads="1"/>
              </p:cNvSpPr>
              <p:nvPr/>
            </p:nvSpPr>
            <p:spPr bwMode="auto">
              <a:xfrm>
                <a:off x="4633" y="1456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46" name="Text Box 38"/>
              <p:cNvSpPr txBox="1">
                <a:spLocks noChangeArrowheads="1"/>
              </p:cNvSpPr>
              <p:nvPr/>
            </p:nvSpPr>
            <p:spPr bwMode="auto">
              <a:xfrm>
                <a:off x="4787" y="1454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47" name="Text Box 39"/>
              <p:cNvSpPr txBox="1">
                <a:spLocks noChangeArrowheads="1"/>
              </p:cNvSpPr>
              <p:nvPr/>
            </p:nvSpPr>
            <p:spPr bwMode="auto">
              <a:xfrm>
                <a:off x="4482" y="1453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48" name="Text Box 40"/>
              <p:cNvSpPr txBox="1">
                <a:spLocks noChangeArrowheads="1"/>
              </p:cNvSpPr>
              <p:nvPr/>
            </p:nvSpPr>
            <p:spPr bwMode="auto">
              <a:xfrm>
                <a:off x="4981" y="1458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49" name="Text Box 41"/>
              <p:cNvSpPr txBox="1">
                <a:spLocks noChangeArrowheads="1"/>
              </p:cNvSpPr>
              <p:nvPr/>
            </p:nvSpPr>
            <p:spPr bwMode="auto">
              <a:xfrm>
                <a:off x="5138" y="1461"/>
                <a:ext cx="19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50" name="Text Box 42"/>
              <p:cNvSpPr txBox="1">
                <a:spLocks noChangeArrowheads="1"/>
              </p:cNvSpPr>
              <p:nvPr/>
            </p:nvSpPr>
            <p:spPr bwMode="auto">
              <a:xfrm>
                <a:off x="5277" y="1458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51" name="Text Box 43"/>
              <p:cNvSpPr txBox="1">
                <a:spLocks noChangeArrowheads="1"/>
              </p:cNvSpPr>
              <p:nvPr/>
            </p:nvSpPr>
            <p:spPr bwMode="auto">
              <a:xfrm>
                <a:off x="1933" y="2192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52" name="Text Box 44"/>
              <p:cNvSpPr txBox="1">
                <a:spLocks noChangeArrowheads="1"/>
              </p:cNvSpPr>
              <p:nvPr/>
            </p:nvSpPr>
            <p:spPr bwMode="auto">
              <a:xfrm>
                <a:off x="1942" y="2876"/>
                <a:ext cx="18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53" name="Text Box 45"/>
              <p:cNvSpPr txBox="1">
                <a:spLocks noChangeArrowheads="1"/>
              </p:cNvSpPr>
              <p:nvPr/>
            </p:nvSpPr>
            <p:spPr bwMode="auto">
              <a:xfrm>
                <a:off x="1934" y="3358"/>
                <a:ext cx="20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M</a:t>
                </a:r>
                <a:endParaRPr lang="en-US" sz="2500" i="1"/>
              </a:p>
            </p:txBody>
          </p:sp>
          <p:sp>
            <p:nvSpPr>
              <p:cNvPr id="324654" name="Text Box 46"/>
              <p:cNvSpPr txBox="1">
                <a:spLocks noChangeArrowheads="1"/>
              </p:cNvSpPr>
              <p:nvPr/>
            </p:nvSpPr>
            <p:spPr bwMode="auto">
              <a:xfrm>
                <a:off x="2072" y="3358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N</a:t>
                </a:r>
                <a:endParaRPr lang="en-US" sz="2500" i="1"/>
              </a:p>
            </p:txBody>
          </p:sp>
          <p:sp>
            <p:nvSpPr>
              <p:cNvPr id="324655" name="Text Box 47"/>
              <p:cNvSpPr txBox="1">
                <a:spLocks noChangeArrowheads="1"/>
              </p:cNvSpPr>
              <p:nvPr/>
            </p:nvSpPr>
            <p:spPr bwMode="auto">
              <a:xfrm>
                <a:off x="2220" y="3363"/>
                <a:ext cx="1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O</a:t>
                </a:r>
                <a:endParaRPr lang="en-US" sz="2500" i="1"/>
              </a:p>
            </p:txBody>
          </p:sp>
          <p:sp>
            <p:nvSpPr>
              <p:cNvPr id="324656" name="Text Box 48"/>
              <p:cNvSpPr txBox="1">
                <a:spLocks noChangeArrowheads="1"/>
              </p:cNvSpPr>
              <p:nvPr/>
            </p:nvSpPr>
            <p:spPr bwMode="auto">
              <a:xfrm>
                <a:off x="2371" y="3363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P</a:t>
                </a:r>
                <a:endParaRPr lang="en-US" sz="2500" i="1"/>
              </a:p>
            </p:txBody>
          </p:sp>
          <p:sp>
            <p:nvSpPr>
              <p:cNvPr id="324657" name="Text Box 49"/>
              <p:cNvSpPr txBox="1">
                <a:spLocks noChangeArrowheads="1"/>
              </p:cNvSpPr>
              <p:nvPr/>
            </p:nvSpPr>
            <p:spPr bwMode="auto">
              <a:xfrm>
                <a:off x="2516" y="3363"/>
                <a:ext cx="19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Q</a:t>
                </a:r>
                <a:endParaRPr lang="en-US" sz="2500" i="1"/>
              </a:p>
            </p:txBody>
          </p:sp>
          <p:sp>
            <p:nvSpPr>
              <p:cNvPr id="324658" name="Text Box 50"/>
              <p:cNvSpPr txBox="1">
                <a:spLocks noChangeArrowheads="1"/>
              </p:cNvSpPr>
              <p:nvPr/>
            </p:nvSpPr>
            <p:spPr bwMode="auto">
              <a:xfrm>
                <a:off x="2735" y="3363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R</a:t>
                </a:r>
                <a:endParaRPr lang="en-US" sz="2500" i="1"/>
              </a:p>
            </p:txBody>
          </p:sp>
          <p:sp>
            <p:nvSpPr>
              <p:cNvPr id="324659" name="Text Box 51"/>
              <p:cNvSpPr txBox="1">
                <a:spLocks noChangeArrowheads="1"/>
              </p:cNvSpPr>
              <p:nvPr/>
            </p:nvSpPr>
            <p:spPr bwMode="auto">
              <a:xfrm>
                <a:off x="2074" y="2876"/>
                <a:ext cx="18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60" name="Text Box 52"/>
              <p:cNvSpPr txBox="1">
                <a:spLocks noChangeArrowheads="1"/>
              </p:cNvSpPr>
              <p:nvPr/>
            </p:nvSpPr>
            <p:spPr bwMode="auto">
              <a:xfrm>
                <a:off x="2222" y="2878"/>
                <a:ext cx="18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61" name="Text Box 53"/>
              <p:cNvSpPr txBox="1">
                <a:spLocks noChangeArrowheads="1"/>
              </p:cNvSpPr>
              <p:nvPr/>
            </p:nvSpPr>
            <p:spPr bwMode="auto">
              <a:xfrm>
                <a:off x="2370" y="2878"/>
                <a:ext cx="18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62" name="Text Box 54"/>
              <p:cNvSpPr txBox="1">
                <a:spLocks noChangeArrowheads="1"/>
              </p:cNvSpPr>
              <p:nvPr/>
            </p:nvSpPr>
            <p:spPr bwMode="auto">
              <a:xfrm>
                <a:off x="2522" y="2883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63" name="Text Box 55"/>
              <p:cNvSpPr txBox="1">
                <a:spLocks noChangeArrowheads="1"/>
              </p:cNvSpPr>
              <p:nvPr/>
            </p:nvSpPr>
            <p:spPr bwMode="auto">
              <a:xfrm>
                <a:off x="2731" y="2883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64" name="Text Box 56"/>
              <p:cNvSpPr txBox="1">
                <a:spLocks noChangeArrowheads="1"/>
              </p:cNvSpPr>
              <p:nvPr/>
            </p:nvSpPr>
            <p:spPr bwMode="auto">
              <a:xfrm>
                <a:off x="2869" y="2883"/>
                <a:ext cx="19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65" name="Text Box 57"/>
              <p:cNvSpPr txBox="1">
                <a:spLocks noChangeArrowheads="1"/>
              </p:cNvSpPr>
              <p:nvPr/>
            </p:nvSpPr>
            <p:spPr bwMode="auto">
              <a:xfrm>
                <a:off x="3021" y="2883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66" name="Text Box 58"/>
              <p:cNvSpPr txBox="1">
                <a:spLocks noChangeArrowheads="1"/>
              </p:cNvSpPr>
              <p:nvPr/>
            </p:nvSpPr>
            <p:spPr bwMode="auto">
              <a:xfrm>
                <a:off x="2079" y="2191"/>
                <a:ext cx="18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67" name="Text Box 59"/>
              <p:cNvSpPr txBox="1">
                <a:spLocks noChangeArrowheads="1"/>
              </p:cNvSpPr>
              <p:nvPr/>
            </p:nvSpPr>
            <p:spPr bwMode="auto">
              <a:xfrm>
                <a:off x="2226" y="2196"/>
                <a:ext cx="18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68" name="Text Box 60"/>
              <p:cNvSpPr txBox="1">
                <a:spLocks noChangeArrowheads="1"/>
              </p:cNvSpPr>
              <p:nvPr/>
            </p:nvSpPr>
            <p:spPr bwMode="auto">
              <a:xfrm>
                <a:off x="2367" y="2196"/>
                <a:ext cx="18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69" name="Text Box 61"/>
              <p:cNvSpPr txBox="1">
                <a:spLocks noChangeArrowheads="1"/>
              </p:cNvSpPr>
              <p:nvPr/>
            </p:nvSpPr>
            <p:spPr bwMode="auto">
              <a:xfrm>
                <a:off x="2508" y="2196"/>
                <a:ext cx="18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70" name="Text Box 62"/>
              <p:cNvSpPr txBox="1">
                <a:spLocks noChangeArrowheads="1"/>
              </p:cNvSpPr>
              <p:nvPr/>
            </p:nvSpPr>
            <p:spPr bwMode="auto">
              <a:xfrm>
                <a:off x="2748" y="2196"/>
                <a:ext cx="17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71" name="Text Box 63"/>
              <p:cNvSpPr txBox="1">
                <a:spLocks noChangeArrowheads="1"/>
              </p:cNvSpPr>
              <p:nvPr/>
            </p:nvSpPr>
            <p:spPr bwMode="auto">
              <a:xfrm>
                <a:off x="2882" y="2196"/>
                <a:ext cx="195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72" name="Text Box 64"/>
              <p:cNvSpPr txBox="1">
                <a:spLocks noChangeArrowheads="1"/>
              </p:cNvSpPr>
              <p:nvPr/>
            </p:nvSpPr>
            <p:spPr bwMode="auto">
              <a:xfrm>
                <a:off x="3016" y="2196"/>
                <a:ext cx="18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73" name="Text Box 65"/>
              <p:cNvSpPr txBox="1">
                <a:spLocks noChangeArrowheads="1"/>
              </p:cNvSpPr>
              <p:nvPr/>
            </p:nvSpPr>
            <p:spPr bwMode="auto">
              <a:xfrm>
                <a:off x="3345" y="2276"/>
                <a:ext cx="51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Inversion</a:t>
                </a:r>
                <a:endParaRPr lang="en-US" sz="2500"/>
              </a:p>
            </p:txBody>
          </p:sp>
          <p:sp>
            <p:nvSpPr>
              <p:cNvPr id="324674" name="Text Box 66"/>
              <p:cNvSpPr txBox="1">
                <a:spLocks noChangeArrowheads="1"/>
              </p:cNvSpPr>
              <p:nvPr/>
            </p:nvSpPr>
            <p:spPr bwMode="auto">
              <a:xfrm>
                <a:off x="3279" y="3069"/>
                <a:ext cx="67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Reciprocal</a:t>
                </a:r>
              </a:p>
              <a:p>
                <a:pPr algn="ctr"/>
                <a:r>
                  <a:rPr lang="en-US" sz="1200"/>
                  <a:t>translocation</a:t>
                </a:r>
                <a:endParaRPr lang="en-US" sz="2500"/>
              </a:p>
            </p:txBody>
          </p:sp>
          <p:sp>
            <p:nvSpPr>
              <p:cNvPr id="324675" name="Text Box 67"/>
              <p:cNvSpPr txBox="1">
                <a:spLocks noChangeArrowheads="1"/>
              </p:cNvSpPr>
              <p:nvPr/>
            </p:nvSpPr>
            <p:spPr bwMode="auto">
              <a:xfrm>
                <a:off x="4067" y="3358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76" name="Text Box 68"/>
              <p:cNvSpPr txBox="1">
                <a:spLocks noChangeArrowheads="1"/>
              </p:cNvSpPr>
              <p:nvPr/>
            </p:nvSpPr>
            <p:spPr bwMode="auto">
              <a:xfrm>
                <a:off x="4191" y="3363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77" name="Text Box 69"/>
              <p:cNvSpPr txBox="1">
                <a:spLocks noChangeArrowheads="1"/>
              </p:cNvSpPr>
              <p:nvPr/>
            </p:nvSpPr>
            <p:spPr bwMode="auto">
              <a:xfrm>
                <a:off x="4340" y="3363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P</a:t>
                </a:r>
                <a:endParaRPr lang="en-US" sz="2500" i="1"/>
              </a:p>
            </p:txBody>
          </p:sp>
          <p:sp>
            <p:nvSpPr>
              <p:cNvPr id="324678" name="Text Box 70"/>
              <p:cNvSpPr txBox="1">
                <a:spLocks noChangeArrowheads="1"/>
              </p:cNvSpPr>
              <p:nvPr/>
            </p:nvSpPr>
            <p:spPr bwMode="auto">
              <a:xfrm>
                <a:off x="4507" y="3363"/>
                <a:ext cx="1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Q</a:t>
                </a:r>
                <a:endParaRPr lang="en-US" sz="2500" i="1"/>
              </a:p>
            </p:txBody>
          </p:sp>
          <p:sp>
            <p:nvSpPr>
              <p:cNvPr id="324679" name="Text Box 71"/>
              <p:cNvSpPr txBox="1">
                <a:spLocks noChangeArrowheads="1"/>
              </p:cNvSpPr>
              <p:nvPr/>
            </p:nvSpPr>
            <p:spPr bwMode="auto">
              <a:xfrm>
                <a:off x="4705" y="3368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R</a:t>
                </a:r>
                <a:endParaRPr lang="en-US" sz="2500" i="1"/>
              </a:p>
            </p:txBody>
          </p:sp>
          <p:sp>
            <p:nvSpPr>
              <p:cNvPr id="324680" name="Text Box 72"/>
              <p:cNvSpPr txBox="1">
                <a:spLocks noChangeArrowheads="1"/>
              </p:cNvSpPr>
              <p:nvPr/>
            </p:nvSpPr>
            <p:spPr bwMode="auto">
              <a:xfrm>
                <a:off x="4060" y="2876"/>
                <a:ext cx="20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M</a:t>
                </a:r>
                <a:endParaRPr lang="en-US" sz="2500" i="1"/>
              </a:p>
            </p:txBody>
          </p:sp>
          <p:sp>
            <p:nvSpPr>
              <p:cNvPr id="324681" name="Text Box 73"/>
              <p:cNvSpPr txBox="1">
                <a:spLocks noChangeArrowheads="1"/>
              </p:cNvSpPr>
              <p:nvPr/>
            </p:nvSpPr>
            <p:spPr bwMode="auto">
              <a:xfrm>
                <a:off x="4195" y="2883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N</a:t>
                </a:r>
                <a:endParaRPr lang="en-US" sz="2500" i="1"/>
              </a:p>
            </p:txBody>
          </p:sp>
          <p:sp>
            <p:nvSpPr>
              <p:cNvPr id="324682" name="Text Box 74"/>
              <p:cNvSpPr txBox="1">
                <a:spLocks noChangeArrowheads="1"/>
              </p:cNvSpPr>
              <p:nvPr/>
            </p:nvSpPr>
            <p:spPr bwMode="auto">
              <a:xfrm>
                <a:off x="4332" y="2883"/>
                <a:ext cx="19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O</a:t>
                </a:r>
                <a:endParaRPr lang="en-US" sz="2500" i="1"/>
              </a:p>
            </p:txBody>
          </p:sp>
          <p:sp>
            <p:nvSpPr>
              <p:cNvPr id="324683" name="Text Box 75"/>
              <p:cNvSpPr txBox="1">
                <a:spLocks noChangeArrowheads="1"/>
              </p:cNvSpPr>
              <p:nvPr/>
            </p:nvSpPr>
            <p:spPr bwMode="auto">
              <a:xfrm>
                <a:off x="4504" y="2883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84" name="Text Box 76"/>
              <p:cNvSpPr txBox="1">
                <a:spLocks noChangeArrowheads="1"/>
              </p:cNvSpPr>
              <p:nvPr/>
            </p:nvSpPr>
            <p:spPr bwMode="auto">
              <a:xfrm>
                <a:off x="4657" y="2883"/>
                <a:ext cx="19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85" name="Text Box 77"/>
              <p:cNvSpPr txBox="1">
                <a:spLocks noChangeArrowheads="1"/>
              </p:cNvSpPr>
              <p:nvPr/>
            </p:nvSpPr>
            <p:spPr bwMode="auto">
              <a:xfrm>
                <a:off x="4797" y="2883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86" name="Text Box 78"/>
              <p:cNvSpPr txBox="1">
                <a:spLocks noChangeArrowheads="1"/>
              </p:cNvSpPr>
              <p:nvPr/>
            </p:nvSpPr>
            <p:spPr bwMode="auto">
              <a:xfrm>
                <a:off x="5004" y="2883"/>
                <a:ext cx="1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87" name="Text Box 79"/>
              <p:cNvSpPr txBox="1">
                <a:spLocks noChangeArrowheads="1"/>
              </p:cNvSpPr>
              <p:nvPr/>
            </p:nvSpPr>
            <p:spPr bwMode="auto">
              <a:xfrm>
                <a:off x="5142" y="2880"/>
                <a:ext cx="196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  <p:sp>
            <p:nvSpPr>
              <p:cNvPr id="324688" name="Text Box 80"/>
              <p:cNvSpPr txBox="1">
                <a:spLocks noChangeArrowheads="1"/>
              </p:cNvSpPr>
              <p:nvPr/>
            </p:nvSpPr>
            <p:spPr bwMode="auto">
              <a:xfrm>
                <a:off x="5282" y="2883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89" name="Text Box 81"/>
              <p:cNvSpPr txBox="1">
                <a:spLocks noChangeArrowheads="1"/>
              </p:cNvSpPr>
              <p:nvPr/>
            </p:nvSpPr>
            <p:spPr bwMode="auto">
              <a:xfrm>
                <a:off x="4058" y="2194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A</a:t>
                </a:r>
                <a:endParaRPr lang="en-US" sz="2500" i="1"/>
              </a:p>
            </p:txBody>
          </p:sp>
          <p:sp>
            <p:nvSpPr>
              <p:cNvPr id="324690" name="Text Box 82"/>
              <p:cNvSpPr txBox="1">
                <a:spLocks noChangeArrowheads="1"/>
              </p:cNvSpPr>
              <p:nvPr/>
            </p:nvSpPr>
            <p:spPr bwMode="auto">
              <a:xfrm>
                <a:off x="4202" y="2193"/>
                <a:ext cx="18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D</a:t>
                </a:r>
                <a:endParaRPr lang="en-US" sz="2500" i="1"/>
              </a:p>
            </p:txBody>
          </p:sp>
          <p:sp>
            <p:nvSpPr>
              <p:cNvPr id="324691" name="Text Box 83"/>
              <p:cNvSpPr txBox="1">
                <a:spLocks noChangeArrowheads="1"/>
              </p:cNvSpPr>
              <p:nvPr/>
            </p:nvSpPr>
            <p:spPr bwMode="auto">
              <a:xfrm>
                <a:off x="4351" y="2198"/>
                <a:ext cx="19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C</a:t>
                </a:r>
                <a:endParaRPr lang="en-US" sz="2500" i="1"/>
              </a:p>
            </p:txBody>
          </p:sp>
          <p:sp>
            <p:nvSpPr>
              <p:cNvPr id="324692" name="Text Box 84"/>
              <p:cNvSpPr txBox="1">
                <a:spLocks noChangeArrowheads="1"/>
              </p:cNvSpPr>
              <p:nvPr/>
            </p:nvSpPr>
            <p:spPr bwMode="auto">
              <a:xfrm>
                <a:off x="4494" y="2198"/>
                <a:ext cx="18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B</a:t>
                </a:r>
                <a:endParaRPr lang="en-US" sz="2500" i="1"/>
              </a:p>
            </p:txBody>
          </p:sp>
          <p:sp>
            <p:nvSpPr>
              <p:cNvPr id="324693" name="Text Box 85"/>
              <p:cNvSpPr txBox="1">
                <a:spLocks noChangeArrowheads="1"/>
              </p:cNvSpPr>
              <p:nvPr/>
            </p:nvSpPr>
            <p:spPr bwMode="auto">
              <a:xfrm>
                <a:off x="4633" y="2198"/>
                <a:ext cx="184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E</a:t>
                </a:r>
                <a:endParaRPr lang="en-US" sz="2500" i="1"/>
              </a:p>
            </p:txBody>
          </p:sp>
          <p:sp>
            <p:nvSpPr>
              <p:cNvPr id="324694" name="Text Box 86"/>
              <p:cNvSpPr txBox="1">
                <a:spLocks noChangeArrowheads="1"/>
              </p:cNvSpPr>
              <p:nvPr/>
            </p:nvSpPr>
            <p:spPr bwMode="auto">
              <a:xfrm>
                <a:off x="4873" y="2198"/>
                <a:ext cx="179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F</a:t>
                </a:r>
                <a:endParaRPr lang="en-US" sz="2500" i="1"/>
              </a:p>
            </p:txBody>
          </p:sp>
          <p:sp>
            <p:nvSpPr>
              <p:cNvPr id="324695" name="Text Box 87"/>
              <p:cNvSpPr txBox="1">
                <a:spLocks noChangeArrowheads="1"/>
              </p:cNvSpPr>
              <p:nvPr/>
            </p:nvSpPr>
            <p:spPr bwMode="auto">
              <a:xfrm>
                <a:off x="5141" y="2198"/>
                <a:ext cx="19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H</a:t>
                </a:r>
                <a:endParaRPr lang="en-US" sz="2500" i="1"/>
              </a:p>
            </p:txBody>
          </p:sp>
          <p:sp>
            <p:nvSpPr>
              <p:cNvPr id="324696" name="Text Box 88"/>
              <p:cNvSpPr txBox="1">
                <a:spLocks noChangeArrowheads="1"/>
              </p:cNvSpPr>
              <p:nvPr/>
            </p:nvSpPr>
            <p:spPr bwMode="auto">
              <a:xfrm>
                <a:off x="4999" y="2196"/>
                <a:ext cx="196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i="1"/>
                  <a:t>G</a:t>
                </a:r>
                <a:endParaRPr lang="en-US" sz="2500" i="1"/>
              </a:p>
            </p:txBody>
          </p:sp>
        </p:grpSp>
        <p:grpSp>
          <p:nvGrpSpPr>
            <p:cNvPr id="324697" name="Group 89"/>
            <p:cNvGrpSpPr>
              <a:grpSpLocks/>
            </p:cNvGrpSpPr>
            <p:nvPr/>
          </p:nvGrpSpPr>
          <p:grpSpPr bwMode="auto">
            <a:xfrm>
              <a:off x="-43" y="943"/>
              <a:ext cx="2162" cy="3153"/>
              <a:chOff x="-43" y="943"/>
              <a:chExt cx="2162" cy="3153"/>
            </a:xfrm>
          </p:grpSpPr>
          <p:sp>
            <p:nvSpPr>
              <p:cNvPr id="324698" name="Text Box 90"/>
              <p:cNvSpPr txBox="1">
                <a:spLocks noChangeArrowheads="1"/>
              </p:cNvSpPr>
              <p:nvPr/>
            </p:nvSpPr>
            <p:spPr bwMode="auto">
              <a:xfrm>
                <a:off x="-43" y="943"/>
                <a:ext cx="2162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r>
                  <a:rPr lang="en-US" sz="1600" b="1" dirty="0"/>
                  <a:t>(a) </a:t>
                </a:r>
                <a:r>
                  <a:rPr lang="en-US" sz="1600" dirty="0"/>
                  <a:t>A </a:t>
                </a:r>
                <a:r>
                  <a:rPr lang="en-US" sz="1600" b="1" dirty="0"/>
                  <a:t>deletion</a:t>
                </a:r>
                <a:r>
                  <a:rPr lang="en-US" sz="1600" dirty="0"/>
                  <a:t> removes a chromosomal</a:t>
                </a:r>
              </a:p>
              <a:p>
                <a:r>
                  <a:rPr lang="en-US" sz="1600" dirty="0"/>
                  <a:t>      segment.</a:t>
                </a:r>
              </a:p>
            </p:txBody>
          </p:sp>
          <p:sp>
            <p:nvSpPr>
              <p:cNvPr id="324699" name="Text Box 91"/>
              <p:cNvSpPr txBox="1">
                <a:spLocks noChangeArrowheads="1"/>
              </p:cNvSpPr>
              <p:nvPr/>
            </p:nvSpPr>
            <p:spPr bwMode="auto">
              <a:xfrm>
                <a:off x="15" y="1559"/>
                <a:ext cx="185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r>
                  <a:rPr lang="en-US" sz="1600" b="1" dirty="0"/>
                  <a:t>(b) </a:t>
                </a:r>
                <a:r>
                  <a:rPr lang="en-US" sz="1600" dirty="0"/>
                  <a:t>A </a:t>
                </a:r>
                <a:r>
                  <a:rPr lang="en-US" sz="1600" b="1" dirty="0"/>
                  <a:t>duplication</a:t>
                </a:r>
                <a:r>
                  <a:rPr lang="en-US" sz="1600" dirty="0"/>
                  <a:t> repeats a segment.</a:t>
                </a:r>
              </a:p>
            </p:txBody>
          </p:sp>
          <p:sp>
            <p:nvSpPr>
              <p:cNvPr id="324700" name="Text Box 92"/>
              <p:cNvSpPr txBox="1">
                <a:spLocks noChangeArrowheads="1"/>
              </p:cNvSpPr>
              <p:nvPr/>
            </p:nvSpPr>
            <p:spPr bwMode="auto">
              <a:xfrm>
                <a:off x="-43" y="2338"/>
                <a:ext cx="2142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r>
                  <a:rPr lang="en-US" sz="1600" b="1" dirty="0"/>
                  <a:t>(c)</a:t>
                </a:r>
                <a:r>
                  <a:rPr lang="en-US" sz="1600" dirty="0"/>
                  <a:t> An</a:t>
                </a:r>
                <a:r>
                  <a:rPr lang="en-US" sz="1600" b="1" dirty="0"/>
                  <a:t> inversion</a:t>
                </a:r>
                <a:r>
                  <a:rPr lang="en-US" sz="1600" dirty="0"/>
                  <a:t> reverses a segment </a:t>
                </a:r>
                <a:r>
                  <a:rPr lang="en-US" sz="1600" dirty="0" smtClean="0"/>
                  <a:t>within a </a:t>
                </a:r>
                <a:r>
                  <a:rPr lang="en-US" sz="1600" dirty="0"/>
                  <a:t>chromosome.</a:t>
                </a:r>
              </a:p>
            </p:txBody>
          </p:sp>
          <p:sp>
            <p:nvSpPr>
              <p:cNvPr id="324701" name="Text Box 93"/>
              <p:cNvSpPr txBox="1">
                <a:spLocks noChangeArrowheads="1"/>
              </p:cNvSpPr>
              <p:nvPr/>
            </p:nvSpPr>
            <p:spPr bwMode="auto">
              <a:xfrm>
                <a:off x="-43" y="2747"/>
                <a:ext cx="2162" cy="1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marL="2286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1" dirty="0">
                    <a:latin typeface="Arial" charset="0"/>
                  </a:rPr>
                  <a:t>(d)</a:t>
                </a:r>
                <a:r>
                  <a:rPr lang="en-US" sz="1400" dirty="0">
                    <a:latin typeface="Arial" charset="0"/>
                  </a:rPr>
                  <a:t> A</a:t>
                </a:r>
                <a:r>
                  <a:rPr lang="en-US" sz="1400" b="1" dirty="0">
                    <a:latin typeface="Arial" charset="0"/>
                  </a:rPr>
                  <a:t> translocation</a:t>
                </a:r>
                <a:r>
                  <a:rPr lang="en-US" sz="1400" dirty="0">
                    <a:latin typeface="Arial" charset="0"/>
                  </a:rPr>
                  <a:t> moves a segment </a:t>
                </a:r>
                <a:r>
                  <a:rPr lang="en-US" sz="1400" dirty="0" smtClean="0">
                    <a:latin typeface="Arial" charset="0"/>
                  </a:rPr>
                  <a:t>from one </a:t>
                </a:r>
                <a:r>
                  <a:rPr lang="en-US" sz="1400" dirty="0">
                    <a:latin typeface="Arial" charset="0"/>
                  </a:rPr>
                  <a:t>chromosome to another,</a:t>
                </a:r>
              </a:p>
              <a:p>
                <a:r>
                  <a:rPr lang="en-US" sz="1400" dirty="0">
                    <a:latin typeface="Arial" charset="0"/>
                  </a:rPr>
                  <a:t>	</a:t>
                </a:r>
                <a:r>
                  <a:rPr lang="en-US" sz="1400" dirty="0" err="1">
                    <a:latin typeface="Arial" charset="0"/>
                  </a:rPr>
                  <a:t>nonhomologous</a:t>
                </a:r>
                <a:r>
                  <a:rPr lang="en-US" sz="1400" dirty="0">
                    <a:latin typeface="Arial" charset="0"/>
                  </a:rPr>
                  <a:t> one. </a:t>
                </a:r>
                <a:endParaRPr lang="en-US" sz="1400" dirty="0" smtClean="0">
                  <a:latin typeface="Arial" charset="0"/>
                </a:endParaRPr>
              </a:p>
              <a:p>
                <a:r>
                  <a:rPr lang="en-US" sz="1400" dirty="0" smtClean="0">
                    <a:latin typeface="Arial" charset="0"/>
                  </a:rPr>
                  <a:t>In </a:t>
                </a:r>
                <a:r>
                  <a:rPr lang="en-US" sz="1400" dirty="0">
                    <a:latin typeface="Arial" charset="0"/>
                  </a:rPr>
                  <a:t>a </a:t>
                </a:r>
                <a:r>
                  <a:rPr lang="en-US" sz="1400" dirty="0" smtClean="0">
                    <a:latin typeface="Arial" charset="0"/>
                  </a:rPr>
                  <a:t>reciprocal translocation</a:t>
                </a:r>
                <a:r>
                  <a:rPr lang="en-US" sz="1400" dirty="0">
                    <a:latin typeface="Arial" charset="0"/>
                  </a:rPr>
                  <a:t>, the most common </a:t>
                </a:r>
                <a:r>
                  <a:rPr lang="en-US" sz="1400" dirty="0" smtClean="0">
                    <a:latin typeface="Arial" charset="0"/>
                  </a:rPr>
                  <a:t>type, </a:t>
                </a:r>
                <a:r>
                  <a:rPr lang="en-US" sz="1400" dirty="0" err="1" smtClean="0">
                    <a:latin typeface="Arial" charset="0"/>
                  </a:rPr>
                  <a:t>nonhomologous</a:t>
                </a:r>
                <a:r>
                  <a:rPr lang="en-US" sz="1400" dirty="0" smtClean="0">
                    <a:latin typeface="Arial" charset="0"/>
                  </a:rPr>
                  <a:t> </a:t>
                </a:r>
                <a:r>
                  <a:rPr lang="en-US" sz="1400" dirty="0">
                    <a:latin typeface="Arial" charset="0"/>
                  </a:rPr>
                  <a:t>chromosomes </a:t>
                </a:r>
                <a:r>
                  <a:rPr lang="en-US" sz="1400" dirty="0" smtClean="0">
                    <a:latin typeface="Arial" charset="0"/>
                  </a:rPr>
                  <a:t>exchange fragments</a:t>
                </a:r>
                <a:r>
                  <a:rPr lang="en-US" sz="1400" dirty="0">
                    <a:latin typeface="Arial" charset="0"/>
                  </a:rPr>
                  <a:t>. </a:t>
                </a:r>
                <a:endParaRPr lang="en-US" sz="1400" dirty="0" smtClean="0">
                  <a:latin typeface="Arial" charset="0"/>
                </a:endParaRPr>
              </a:p>
              <a:p>
                <a:r>
                  <a:rPr lang="en-US" sz="1400" dirty="0" smtClean="0">
                    <a:latin typeface="Arial" charset="0"/>
                  </a:rPr>
                  <a:t>Nonreciprocal translocations also </a:t>
                </a:r>
                <a:r>
                  <a:rPr lang="en-US" sz="1400" dirty="0">
                    <a:latin typeface="Arial" charset="0"/>
                  </a:rPr>
                  <a:t>occur, in which a chromosome </a:t>
                </a:r>
                <a:r>
                  <a:rPr lang="en-US" sz="1400" dirty="0" smtClean="0">
                    <a:latin typeface="Arial" charset="0"/>
                  </a:rPr>
                  <a:t>transfers </a:t>
                </a:r>
                <a:r>
                  <a:rPr lang="en-US" sz="1400" dirty="0">
                    <a:latin typeface="Arial" charset="0"/>
                  </a:rPr>
                  <a:t>a fragment without receiving </a:t>
                </a:r>
                <a:r>
                  <a:rPr lang="en-US" sz="1400" dirty="0" smtClean="0">
                    <a:latin typeface="Arial" charset="0"/>
                  </a:rPr>
                  <a:t>a fragment </a:t>
                </a:r>
                <a:r>
                  <a:rPr lang="en-US" sz="1400" dirty="0">
                    <a:latin typeface="Arial" charset="0"/>
                  </a:rPr>
                  <a:t>in return.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476250"/>
          </a:xfrm>
        </p:spPr>
        <p:txBody>
          <a:bodyPr>
            <a:normAutofit fontScale="90000"/>
          </a:bodyPr>
          <a:lstStyle/>
          <a:p>
            <a:r>
              <a:rPr lang="en-US" sz="2800" i="1"/>
              <a:t>Disorders Caused by Structurally Altered Chromosomes</a:t>
            </a: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534400" cy="1773238"/>
          </a:xfrm>
        </p:spPr>
        <p:txBody>
          <a:bodyPr/>
          <a:lstStyle/>
          <a:p>
            <a:r>
              <a:rPr lang="en-US" i="1" dirty="0"/>
              <a:t>Cri du chat</a:t>
            </a:r>
            <a:endParaRPr lang="en-US" dirty="0"/>
          </a:p>
          <a:p>
            <a:pPr lvl="1"/>
            <a:r>
              <a:rPr lang="en-US" dirty="0"/>
              <a:t>Is a disorder caused by a deletion in a chromosome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0703"/>
            <a:ext cx="2914346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836989"/>
            <a:ext cx="227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learn.genetics.utah.edu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05567" cy="62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5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34400" cy="1346200"/>
          </a:xfrm>
        </p:spPr>
        <p:txBody>
          <a:bodyPr/>
          <a:lstStyle/>
          <a:p>
            <a:r>
              <a:rPr lang="en-US" dirty="0"/>
              <a:t>Certain cancers</a:t>
            </a:r>
          </a:p>
          <a:p>
            <a:pPr lvl="1"/>
            <a:r>
              <a:rPr lang="en-US" dirty="0"/>
              <a:t>Are caused by translocations of chromosomes</a:t>
            </a:r>
          </a:p>
        </p:txBody>
      </p:sp>
      <p:grpSp>
        <p:nvGrpSpPr>
          <p:cNvPr id="330766" name="Group 14"/>
          <p:cNvGrpSpPr>
            <a:grpSpLocks/>
          </p:cNvGrpSpPr>
          <p:nvPr/>
        </p:nvGrpSpPr>
        <p:grpSpPr bwMode="auto">
          <a:xfrm>
            <a:off x="304800" y="2841625"/>
            <a:ext cx="8456613" cy="3014663"/>
            <a:chOff x="192" y="1799"/>
            <a:chExt cx="5327" cy="1899"/>
          </a:xfrm>
        </p:grpSpPr>
        <p:sp>
          <p:nvSpPr>
            <p:cNvPr id="330756" name="Text Box 4"/>
            <p:cNvSpPr txBox="1">
              <a:spLocks noChangeArrowheads="1"/>
            </p:cNvSpPr>
            <p:nvPr/>
          </p:nvSpPr>
          <p:spPr bwMode="auto">
            <a:xfrm>
              <a:off x="192" y="3486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US" sz="1600" b="1" dirty="0"/>
                <a:t>Figure 15.16</a:t>
              </a:r>
            </a:p>
          </p:txBody>
        </p:sp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279" y="1799"/>
              <a:ext cx="5240" cy="1609"/>
              <a:chOff x="256" y="1209"/>
              <a:chExt cx="5240" cy="1609"/>
            </a:xfrm>
          </p:grpSpPr>
          <p:pic>
            <p:nvPicPr>
              <p:cNvPr id="33075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" y="1209"/>
                <a:ext cx="5240" cy="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0759" name="Text Box 7"/>
              <p:cNvSpPr txBox="1">
                <a:spLocks noChangeArrowheads="1"/>
              </p:cNvSpPr>
              <p:nvPr/>
            </p:nvSpPr>
            <p:spPr bwMode="auto">
              <a:xfrm>
                <a:off x="457" y="1654"/>
                <a:ext cx="10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Normal chromosome 9</a:t>
                </a:r>
              </a:p>
            </p:txBody>
          </p:sp>
          <p:sp>
            <p:nvSpPr>
              <p:cNvPr id="330760" name="Text Box 8"/>
              <p:cNvSpPr txBox="1">
                <a:spLocks noChangeArrowheads="1"/>
              </p:cNvSpPr>
              <p:nvPr/>
            </p:nvSpPr>
            <p:spPr bwMode="auto">
              <a:xfrm>
                <a:off x="2396" y="1728"/>
                <a:ext cx="6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Reciprocal</a:t>
                </a:r>
              </a:p>
              <a:p>
                <a:pPr algn="ctr"/>
                <a:r>
                  <a:rPr lang="en-US" sz="1200"/>
                  <a:t>translocation</a:t>
                </a:r>
              </a:p>
            </p:txBody>
          </p:sp>
          <p:sp>
            <p:nvSpPr>
              <p:cNvPr id="330761" name="Text Box 9"/>
              <p:cNvSpPr txBox="1">
                <a:spLocks noChangeArrowheads="1"/>
              </p:cNvSpPr>
              <p:nvPr/>
            </p:nvSpPr>
            <p:spPr bwMode="auto">
              <a:xfrm>
                <a:off x="3774" y="1648"/>
                <a:ext cx="132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Translocated chromosome 9</a:t>
                </a:r>
              </a:p>
            </p:txBody>
          </p:sp>
          <p:sp>
            <p:nvSpPr>
              <p:cNvPr id="330762" name="AutoShape 10"/>
              <p:cNvSpPr>
                <a:spLocks/>
              </p:cNvSpPr>
              <p:nvPr/>
            </p:nvSpPr>
            <p:spPr bwMode="auto">
              <a:xfrm>
                <a:off x="4338" y="2261"/>
                <a:ext cx="111" cy="317"/>
              </a:xfrm>
              <a:prstGeom prst="rightBrace">
                <a:avLst>
                  <a:gd name="adj1" fmla="val 2379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30763" name="Text Box 11"/>
              <p:cNvSpPr txBox="1">
                <a:spLocks noChangeArrowheads="1"/>
              </p:cNvSpPr>
              <p:nvPr/>
            </p:nvSpPr>
            <p:spPr bwMode="auto">
              <a:xfrm>
                <a:off x="4445" y="2276"/>
                <a:ext cx="6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r>
                  <a:rPr lang="en-US" sz="1200"/>
                  <a:t>Philadelphia</a:t>
                </a:r>
              </a:p>
              <a:p>
                <a:r>
                  <a:rPr lang="en-US" sz="1200"/>
                  <a:t>chromosome</a:t>
                </a:r>
              </a:p>
            </p:txBody>
          </p:sp>
          <p:sp>
            <p:nvSpPr>
              <p:cNvPr id="330764" name="Text Box 12"/>
              <p:cNvSpPr txBox="1">
                <a:spLocks noChangeArrowheads="1"/>
              </p:cNvSpPr>
              <p:nvPr/>
            </p:nvSpPr>
            <p:spPr bwMode="auto">
              <a:xfrm>
                <a:off x="527" y="2626"/>
                <a:ext cx="11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Normal chromosome 22</a:t>
                </a:r>
              </a:p>
            </p:txBody>
          </p:sp>
          <p:sp>
            <p:nvSpPr>
              <p:cNvPr id="330765" name="Text Box 13"/>
              <p:cNvSpPr txBox="1">
                <a:spLocks noChangeArrowheads="1"/>
              </p:cNvSpPr>
              <p:nvPr/>
            </p:nvSpPr>
            <p:spPr bwMode="auto">
              <a:xfrm>
                <a:off x="3830" y="2645"/>
                <a:ext cx="13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Translocated chromosome 22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mutation affect the gene pool of a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05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Mutations introduce variants, (new phenotypes, or alleles) in a population. </a:t>
            </a:r>
          </a:p>
          <a:p>
            <a:r>
              <a:rPr lang="en-US" sz="2800" dirty="0" smtClean="0"/>
              <a:t>Contribute to </a:t>
            </a:r>
            <a:r>
              <a:rPr lang="en-US" sz="2800" dirty="0"/>
              <a:t>genetic diversity and to </a:t>
            </a:r>
            <a:r>
              <a:rPr lang="en-US" sz="2800" dirty="0" smtClean="0"/>
              <a:t>evolution.</a:t>
            </a:r>
            <a:endParaRPr lang="en-US" sz="2800" dirty="0"/>
          </a:p>
          <a:p>
            <a:pPr lvl="1"/>
            <a:r>
              <a:rPr lang="en-US" sz="2400" dirty="0" smtClean="0"/>
              <a:t>Example: A new type of blood cell is now present in the human population.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16798"/>
            <a:ext cx="2931816" cy="342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8671"/>
            <a:ext cx="3483689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60519"/>
            <a:ext cx="1806439" cy="28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6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A. the specific sequence of bases in a molecule of DNA</a:t>
            </a:r>
          </a:p>
          <a:p>
            <a:r>
              <a:rPr lang="en-US" dirty="0" smtClean="0"/>
              <a:t>B. the perfect replication of a DNA molecule</a:t>
            </a:r>
          </a:p>
          <a:p>
            <a:r>
              <a:rPr lang="en-US" dirty="0" smtClean="0"/>
              <a:t>C. the process by which a molecule of DNA makes a copy of itself.</a:t>
            </a:r>
          </a:p>
          <a:p>
            <a:r>
              <a:rPr lang="en-US" dirty="0" smtClean="0"/>
              <a:t> D. a change in the genetic material.</a:t>
            </a:r>
          </a:p>
        </p:txBody>
      </p:sp>
    </p:spTree>
    <p:extLst>
      <p:ext uri="{BB962C8B-B14F-4D97-AF65-F5344CB8AC3E}">
        <p14:creationId xmlns:p14="http://schemas.microsoft.com/office/powerpoint/2010/main" val="15714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type of mutation occurs when one base in DNA is replaced by another?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frameshift</a:t>
            </a:r>
            <a:r>
              <a:rPr lang="en-US" dirty="0" smtClean="0"/>
              <a:t> mutation</a:t>
            </a:r>
          </a:p>
          <a:p>
            <a:r>
              <a:rPr lang="en-US" dirty="0" smtClean="0"/>
              <a:t>B. point mutation</a:t>
            </a:r>
          </a:p>
          <a:p>
            <a:r>
              <a:rPr lang="en-US" dirty="0" smtClean="0"/>
              <a:t>C. chromosomal mutation</a:t>
            </a:r>
          </a:p>
          <a:p>
            <a:r>
              <a:rPr lang="en-US" dirty="0" smtClean="0"/>
              <a:t>D. nondisjunction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mutations is shown?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insertion</a:t>
            </a:r>
          </a:p>
          <a:p>
            <a:r>
              <a:rPr lang="en-US" dirty="0" smtClean="0"/>
              <a:t>B. substitution</a:t>
            </a:r>
          </a:p>
          <a:p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smtClean="0"/>
              <a:t>duplication</a:t>
            </a:r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smtClean="0"/>
              <a:t>translocation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057400"/>
            <a:ext cx="52292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10904"/>
            <a:ext cx="3297284" cy="479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A. insertion</a:t>
            </a:r>
          </a:p>
          <a:p>
            <a:r>
              <a:rPr lang="en-US" dirty="0" smtClean="0"/>
              <a:t>B. substitution</a:t>
            </a:r>
          </a:p>
          <a:p>
            <a:r>
              <a:rPr lang="en-US" dirty="0" smtClean="0"/>
              <a:t>C. duplication</a:t>
            </a:r>
          </a:p>
          <a:p>
            <a:r>
              <a:rPr lang="en-US" dirty="0" smtClean="0"/>
              <a:t>D. translocation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mutations is shown?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cause of the mutation shown in the karyotype below?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smtClean="0"/>
              <a:t>inversion</a:t>
            </a:r>
            <a:endParaRPr lang="en-US" dirty="0"/>
          </a:p>
          <a:p>
            <a:r>
              <a:rPr lang="en-US" dirty="0"/>
              <a:t>B. </a:t>
            </a:r>
            <a:r>
              <a:rPr lang="en-US" dirty="0" err="1" smtClean="0"/>
              <a:t>frameshift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err="1" smtClean="0"/>
              <a:t>nondisjuntion</a:t>
            </a:r>
            <a:endParaRPr lang="en-US" dirty="0"/>
          </a:p>
          <a:p>
            <a:r>
              <a:rPr lang="en-US" dirty="0"/>
              <a:t>D. translocation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09733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Mutations are changes of an individual’s genetic information.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1365" y="27432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Can occur in </a:t>
            </a:r>
          </a:p>
          <a:p>
            <a:pPr lvl="1"/>
            <a:r>
              <a:rPr lang="en-US" sz="2400" dirty="0" smtClean="0"/>
              <a:t>Somatic cells (Body cells)</a:t>
            </a:r>
          </a:p>
          <a:p>
            <a:pPr lvl="2"/>
            <a:r>
              <a:rPr lang="en-US" sz="2000" dirty="0" smtClean="0"/>
              <a:t>Cannot be inherited</a:t>
            </a:r>
          </a:p>
          <a:p>
            <a:pPr lvl="2"/>
            <a:r>
              <a:rPr lang="en-US" sz="2000" dirty="0" smtClean="0"/>
              <a:t> can lead to cancer- like skin cancer</a:t>
            </a:r>
          </a:p>
          <a:p>
            <a:pPr lvl="1"/>
            <a:r>
              <a:rPr lang="en-US" sz="2400" dirty="0" smtClean="0"/>
              <a:t>Gametes (Sex cells- egg and sperm)</a:t>
            </a:r>
          </a:p>
          <a:p>
            <a:pPr lvl="2"/>
            <a:r>
              <a:rPr lang="en-US" sz="2000" dirty="0" smtClean="0"/>
              <a:t>Which can lead to changes of the DNA of offspring</a:t>
            </a:r>
          </a:p>
          <a:p>
            <a:pPr lvl="2"/>
            <a:r>
              <a:rPr lang="en-US" sz="2000" dirty="0" smtClean="0"/>
              <a:t>Can cause cancer family syndrome</a:t>
            </a:r>
          </a:p>
          <a:p>
            <a:pPr lvl="2"/>
            <a:r>
              <a:rPr lang="en-US" sz="2000" dirty="0" smtClean="0"/>
              <a:t>These are more notable, because they introduce genetic and possible phenotypic changes in the population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04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 statements: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I. Mutations always have a negative effect on an individual.</a:t>
            </a:r>
          </a:p>
          <a:p>
            <a:r>
              <a:rPr lang="en-US" dirty="0" smtClean="0"/>
              <a:t>II. Mutations can have a positive effect on an individual.</a:t>
            </a:r>
          </a:p>
          <a:p>
            <a:r>
              <a:rPr lang="en-US" dirty="0" smtClean="0"/>
              <a:t>III. Mutations can have no effect on an individual.</a:t>
            </a:r>
          </a:p>
          <a:p>
            <a:r>
              <a:rPr lang="en-US" dirty="0" smtClean="0"/>
              <a:t>IV. Mutations can have a negative effect on an individual.</a:t>
            </a:r>
          </a:p>
          <a:p>
            <a:pPr marL="0" indent="0">
              <a:buNone/>
            </a:pPr>
            <a:r>
              <a:rPr lang="en-US" dirty="0" smtClean="0"/>
              <a:t>          Which statement above is/are true?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4419600"/>
            <a:ext cx="8153400" cy="1981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A. I only</a:t>
            </a:r>
          </a:p>
          <a:p>
            <a:r>
              <a:rPr lang="en-US" dirty="0" smtClean="0"/>
              <a:t>B. I and II only</a:t>
            </a:r>
          </a:p>
          <a:p>
            <a:r>
              <a:rPr lang="en-US" dirty="0" smtClean="0"/>
              <a:t>C. II, III, and IV only</a:t>
            </a:r>
          </a:p>
          <a:p>
            <a:r>
              <a:rPr lang="en-US" dirty="0" smtClean="0"/>
              <a:t>D. I, II, III, 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93660" cy="59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7448" cy="990600"/>
          </a:xfrm>
        </p:spPr>
        <p:txBody>
          <a:bodyPr>
            <a:noAutofit/>
          </a:bodyPr>
          <a:lstStyle/>
          <a:p>
            <a:pPr marL="274320">
              <a:defRPr/>
            </a:pPr>
            <a:r>
              <a:rPr lang="en-US" dirty="0"/>
              <a:t>Is a mutation natural or man made?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A mutation is </a:t>
            </a:r>
            <a:r>
              <a:rPr lang="en-US" sz="3200" dirty="0" smtClean="0"/>
              <a:t>natural</a:t>
            </a:r>
          </a:p>
          <a:p>
            <a:r>
              <a:rPr lang="en-US" dirty="0"/>
              <a:t>Spontaneous mutations</a:t>
            </a:r>
            <a:r>
              <a:rPr lang="en-US" i="1" dirty="0"/>
              <a:t> </a:t>
            </a:r>
            <a:r>
              <a:rPr lang="en-US" dirty="0"/>
              <a:t>can occur during DNA replication, recombination, or repair</a:t>
            </a:r>
          </a:p>
          <a:p>
            <a:r>
              <a:rPr lang="en-US" dirty="0"/>
              <a:t>Caused by </a:t>
            </a:r>
            <a:r>
              <a:rPr lang="en-US" b="1" dirty="0"/>
              <a:t>mutagens- </a:t>
            </a:r>
            <a:r>
              <a:rPr lang="en-US" dirty="0"/>
              <a:t>physical or chemical agents in the environment.</a:t>
            </a:r>
          </a:p>
          <a:p>
            <a:pPr marL="822960" lvl="1" indent="-457200"/>
            <a:r>
              <a:rPr lang="en-US" dirty="0"/>
              <a:t>Physical Mutagens: </a:t>
            </a:r>
          </a:p>
          <a:p>
            <a:pPr marL="1097280" lvl="2" indent="-457200"/>
            <a:r>
              <a:rPr lang="en-US" dirty="0"/>
              <a:t>Some forms of electromagnetic radiation (X-rays and Ultra Violet light)</a:t>
            </a:r>
          </a:p>
          <a:p>
            <a:pPr marL="822960" lvl="1" indent="-457200"/>
            <a:r>
              <a:rPr lang="en-US" dirty="0"/>
              <a:t>Chemical Mutagens: </a:t>
            </a:r>
          </a:p>
          <a:p>
            <a:pPr marL="1097280" lvl="2" indent="-457200"/>
            <a:r>
              <a:rPr lang="en-US" dirty="0"/>
              <a:t>Pesticides</a:t>
            </a:r>
          </a:p>
          <a:p>
            <a:pPr marL="1097280" lvl="2" indent="-457200"/>
            <a:r>
              <a:rPr lang="en-US" dirty="0"/>
              <a:t>Some natural plant alkaloids</a:t>
            </a:r>
          </a:p>
          <a:p>
            <a:pPr marL="1097280" lvl="2" indent="-457200"/>
            <a:r>
              <a:rPr lang="en-US" dirty="0"/>
              <a:t>Tobacco smoke</a:t>
            </a:r>
          </a:p>
          <a:p>
            <a:pPr marL="1097280" lvl="2" indent="-457200"/>
            <a:r>
              <a:rPr lang="en-US" dirty="0"/>
              <a:t>Environmental pollutants</a:t>
            </a:r>
          </a:p>
          <a:p>
            <a:r>
              <a:rPr lang="en-US" dirty="0"/>
              <a:t>Cells can sometimes repair the damage, but when they can’t, the DNA sequence changes permanently.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0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124200"/>
            <a:ext cx="3810000" cy="2412999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Gene </a:t>
            </a:r>
            <a:r>
              <a:rPr lang="en-US" sz="3200" b="1" dirty="0">
                <a:solidFill>
                  <a:srgbClr val="FF0000"/>
                </a:solidFill>
              </a:rPr>
              <a:t>Mutations </a:t>
            </a:r>
          </a:p>
          <a:p>
            <a:pPr lvl="2"/>
            <a:r>
              <a:rPr lang="en-US" sz="2800" dirty="0"/>
              <a:t>Changes in a single base pair of a gene, also called point mutations</a:t>
            </a:r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7" y="1524000"/>
            <a:ext cx="7689273" cy="14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3200400"/>
            <a:ext cx="4572000" cy="2286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Chromosomal Mutations</a:t>
            </a:r>
          </a:p>
          <a:p>
            <a:pPr lvl="2"/>
            <a:r>
              <a:rPr lang="en-US" sz="2800" dirty="0" smtClean="0"/>
              <a:t>Involves a change in the structure </a:t>
            </a:r>
          </a:p>
          <a:p>
            <a:pPr lvl="2"/>
            <a:r>
              <a:rPr lang="en-US" sz="2800" dirty="0" smtClean="0"/>
              <a:t>Or the number of  chromosomes</a:t>
            </a:r>
          </a:p>
          <a:p>
            <a:pPr marL="685800" lvl="2" indent="0">
              <a:buNone/>
            </a:pPr>
            <a:endParaRPr lang="en-US" sz="28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8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Mutations of </a:t>
            </a:r>
            <a:r>
              <a:rPr lang="en-US" dirty="0" smtClean="0"/>
              <a:t>genes,  </a:t>
            </a:r>
            <a:r>
              <a:rPr lang="en-US" dirty="0" smtClean="0"/>
              <a:t>chromosome number or </a:t>
            </a:r>
            <a:r>
              <a:rPr lang="en-US" dirty="0" smtClean="0"/>
              <a:t>chromosome </a:t>
            </a:r>
            <a:r>
              <a:rPr lang="en-US" dirty="0" smtClean="0"/>
              <a:t>structure </a:t>
            </a:r>
            <a:r>
              <a:rPr lang="en-US" dirty="0" smtClean="0"/>
              <a:t>cause some genetic </a:t>
            </a:r>
            <a:r>
              <a:rPr lang="en-US" dirty="0" smtClean="0"/>
              <a:t>disorders.</a:t>
            </a:r>
            <a:endParaRPr lang="en-US" dirty="0" smtClean="0"/>
          </a:p>
          <a:p>
            <a:r>
              <a:rPr lang="en-US" dirty="0" smtClean="0"/>
              <a:t>Large-scale chromosomal alterations often lead to spontaneous abortions or cause a variety of developmental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8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382000" cy="1810752"/>
          </a:xfrm>
        </p:spPr>
        <p:txBody>
          <a:bodyPr wrap="square">
            <a:spAutoFit/>
          </a:bodyPr>
          <a:lstStyle/>
          <a:p>
            <a:pPr marL="657860" indent="-304800"/>
            <a:r>
              <a:rPr lang="en-US" sz="2500" dirty="0" smtClean="0"/>
              <a:t>A </a:t>
            </a:r>
            <a:r>
              <a:rPr lang="en-US" sz="2500" dirty="0"/>
              <a:t>discrete unit of inheritance </a:t>
            </a:r>
            <a:endParaRPr lang="en-US" sz="2500" dirty="0" smtClean="0"/>
          </a:p>
          <a:p>
            <a:pPr marL="657860" indent="-304800"/>
            <a:r>
              <a:rPr lang="en-US" sz="2500" dirty="0" smtClean="0"/>
              <a:t>A </a:t>
            </a:r>
            <a:r>
              <a:rPr lang="en-US" sz="2500" dirty="0"/>
              <a:t>region of specific nucleotide sequence in a </a:t>
            </a:r>
            <a:r>
              <a:rPr lang="en-US" sz="2500" dirty="0" smtClean="0"/>
              <a:t>chromosome</a:t>
            </a:r>
          </a:p>
          <a:p>
            <a:pPr marL="657860" indent="-304800"/>
            <a:r>
              <a:rPr lang="en-US" sz="2500" dirty="0" smtClean="0"/>
              <a:t>A </a:t>
            </a:r>
            <a:r>
              <a:rPr lang="en-US" sz="2500" dirty="0"/>
              <a:t>DNA sequence that codes for a specific polypeptide chain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683752" cy="707886"/>
          </a:xfrm>
        </p:spPr>
        <p:txBody>
          <a:bodyPr wrap="square" anchor="t">
            <a:spAutoFit/>
          </a:bodyPr>
          <a:lstStyle/>
          <a:p>
            <a:r>
              <a:rPr lang="en-US" sz="4000" dirty="0"/>
              <a:t>What Is a Gene? </a:t>
            </a:r>
            <a:r>
              <a:rPr lang="en-US" sz="3600" i="1" dirty="0"/>
              <a:t>Revisiting the Question</a:t>
            </a:r>
            <a:endParaRPr lang="en-US" sz="4000" dirty="0">
              <a:solidFill>
                <a:srgbClr val="99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5791200" cy="32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6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3311163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Point mutations within a gene can be divided into two general categories</a:t>
            </a:r>
          </a:p>
          <a:p>
            <a:pPr marL="977900" lvl="1" indent="-304800"/>
            <a:r>
              <a:rPr lang="en-US" dirty="0"/>
              <a:t>Nucleotide-pair substitutions</a:t>
            </a:r>
          </a:p>
          <a:p>
            <a:pPr marL="977900" lvl="1" indent="-304800"/>
            <a:r>
              <a:rPr lang="en-US" dirty="0" err="1" smtClean="0"/>
              <a:t>Frameshift</a:t>
            </a:r>
            <a:r>
              <a:rPr lang="en-US" dirty="0" smtClean="0"/>
              <a:t> </a:t>
            </a:r>
            <a:r>
              <a:rPr lang="en-US" dirty="0" smtClean="0"/>
              <a:t>Mutations</a:t>
            </a:r>
          </a:p>
          <a:p>
            <a:pPr marL="1252220" lvl="2" indent="-304800"/>
            <a:r>
              <a:rPr lang="en-US" dirty="0" smtClean="0"/>
              <a:t>One </a:t>
            </a:r>
            <a:r>
              <a:rPr lang="en-US" dirty="0"/>
              <a:t>or more nucleotide-pair insertions </a:t>
            </a:r>
            <a:endParaRPr lang="en-US" dirty="0" smtClean="0"/>
          </a:p>
          <a:p>
            <a:pPr marL="1252220" lvl="2" indent="-304800"/>
            <a:r>
              <a:rPr lang="en-US" dirty="0" smtClean="0"/>
              <a:t>or </a:t>
            </a:r>
            <a:r>
              <a:rPr lang="en-US" dirty="0"/>
              <a:t>deletions</a:t>
            </a:r>
          </a:p>
          <a:p>
            <a:pPr marL="350838" indent="-350838">
              <a:buFont typeface="Times" pitchFamily="8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281</TotalTime>
  <Words>1240</Words>
  <Application>Microsoft Office PowerPoint</Application>
  <PresentationFormat>On-screen Show (4:3)</PresentationFormat>
  <Paragraphs>265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13.3_Mutations</vt:lpstr>
      <vt:lpstr>Objectives </vt:lpstr>
      <vt:lpstr>Mutations </vt:lpstr>
      <vt:lpstr>PowerPoint Presentation</vt:lpstr>
      <vt:lpstr>Is a mutation natural or man made? </vt:lpstr>
      <vt:lpstr>Types of mutations</vt:lpstr>
      <vt:lpstr>PowerPoint Presentation</vt:lpstr>
      <vt:lpstr>What Is a Gene? Revisiting the Question</vt:lpstr>
      <vt:lpstr>Gene Mutations </vt:lpstr>
      <vt:lpstr>Substitutions</vt:lpstr>
      <vt:lpstr>Gene Mutations: Substitution</vt:lpstr>
      <vt:lpstr>Insertions and Deletions</vt:lpstr>
      <vt:lpstr>PowerPoint Presentation</vt:lpstr>
      <vt:lpstr>Chromosomal Mutations </vt:lpstr>
      <vt:lpstr>What causes an abnormal chromosome number?</vt:lpstr>
      <vt:lpstr>Abnormal Chromosome Number</vt:lpstr>
      <vt:lpstr>Abnormal Chromosome Number</vt:lpstr>
      <vt:lpstr>Aneuploidy of Sex Chromosomes</vt:lpstr>
      <vt:lpstr>Alterations of Chromosome Structure</vt:lpstr>
      <vt:lpstr>PowerPoint Presentation</vt:lpstr>
      <vt:lpstr>Disorders Caused by Structurally Altered Chromosomes</vt:lpstr>
      <vt:lpstr>PowerPoint Presentation</vt:lpstr>
      <vt:lpstr>PowerPoint Presentation</vt:lpstr>
      <vt:lpstr>How do mutation affect the gene pool of a population?</vt:lpstr>
      <vt:lpstr>What is a mutation?</vt:lpstr>
      <vt:lpstr>Which type of mutation occurs when one base in DNA is replaced by another?</vt:lpstr>
      <vt:lpstr>Which type of mutations is shown?</vt:lpstr>
      <vt:lpstr>Which type of mutations is shown?</vt:lpstr>
      <vt:lpstr>What is the cause of the mutation shown in the karyotype below?</vt:lpstr>
      <vt:lpstr>Consider the following statements:</vt:lpstr>
    </vt:vector>
  </TitlesOfParts>
  <Company>DASH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2015-03-11T18:39:07Z</dcterms:created>
  <dcterms:modified xsi:type="dcterms:W3CDTF">2015-03-12T17:50:30Z</dcterms:modified>
</cp:coreProperties>
</file>