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1"/>
    <p:sldMasterId id="2147484129" r:id="rId2"/>
    <p:sldMasterId id="2147484141" r:id="rId3"/>
  </p:sldMasterIdLst>
  <p:notesMasterIdLst>
    <p:notesMasterId r:id="rId42"/>
  </p:notesMasterIdLst>
  <p:sldIdLst>
    <p:sldId id="308" r:id="rId4"/>
    <p:sldId id="256" r:id="rId5"/>
    <p:sldId id="257" r:id="rId6"/>
    <p:sldId id="303" r:id="rId7"/>
    <p:sldId id="259" r:id="rId8"/>
    <p:sldId id="258" r:id="rId9"/>
    <p:sldId id="260" r:id="rId10"/>
    <p:sldId id="263" r:id="rId11"/>
    <p:sldId id="261" r:id="rId12"/>
    <p:sldId id="262" r:id="rId13"/>
    <p:sldId id="264" r:id="rId14"/>
    <p:sldId id="265" r:id="rId15"/>
    <p:sldId id="266" r:id="rId16"/>
    <p:sldId id="267" r:id="rId17"/>
    <p:sldId id="268" r:id="rId18"/>
    <p:sldId id="310" r:id="rId19"/>
    <p:sldId id="269" r:id="rId20"/>
    <p:sldId id="270" r:id="rId21"/>
    <p:sldId id="271" r:id="rId22"/>
    <p:sldId id="272" r:id="rId23"/>
    <p:sldId id="273" r:id="rId24"/>
    <p:sldId id="274" r:id="rId25"/>
    <p:sldId id="305" r:id="rId26"/>
    <p:sldId id="306" r:id="rId27"/>
    <p:sldId id="275" r:id="rId28"/>
    <p:sldId id="276" r:id="rId29"/>
    <p:sldId id="277" r:id="rId30"/>
    <p:sldId id="278" r:id="rId31"/>
    <p:sldId id="279" r:id="rId32"/>
    <p:sldId id="280" r:id="rId33"/>
    <p:sldId id="287" r:id="rId34"/>
    <p:sldId id="288" r:id="rId35"/>
    <p:sldId id="312" r:id="rId36"/>
    <p:sldId id="313" r:id="rId37"/>
    <p:sldId id="314" r:id="rId38"/>
    <p:sldId id="315" r:id="rId39"/>
    <p:sldId id="316" r:id="rId40"/>
    <p:sldId id="31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22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A5AEE-6991-40F0-BDA0-16688C1EC6F7}" type="datetimeFigureOut">
              <a:rPr lang="en-US" smtClean="0"/>
              <a:t>8/31/15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67809-5CAC-4F02-BE57-ADE5FEAF4397}" type="slidenum">
              <a:rPr lang="en-US" smtClean="0"/>
              <a:t>‹#›</a:t>
            </a:fld>
            <a:endParaRPr lang="en-US"/>
          </a:p>
        </p:txBody>
      </p:sp>
    </p:spTree>
    <p:extLst>
      <p:ext uri="{BB962C8B-B14F-4D97-AF65-F5344CB8AC3E}">
        <p14:creationId xmlns:p14="http://schemas.microsoft.com/office/powerpoint/2010/main" val="42595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A59E41F9-A3C9-4AC3-93B0-BB1E89105077}" type="slidenum">
              <a:rPr lang="en-US" altLang="en-US" sz="1200"/>
              <a:pPr/>
              <a:t>23</a:t>
            </a:fld>
            <a:endParaRPr lang="en-US" altLang="en-US" sz="1200"/>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30E2307-1E40-4E12-8716-25BFDA8E7013}" type="datetime1">
              <a:rPr lang="en-US" smtClean="0"/>
              <a:pPr/>
              <a:t>8/31/15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87D7A59-36E2-48B9-B146-C1E59501F63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E80666-FB37-4B36-9149-507F3B0178E3}" type="datetimeFigureOut">
              <a:rPr lang="en-US" smtClean="0"/>
              <a:pPr/>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8E80666-FB37-4B36-9149-507F3B0178E3}" type="datetimeFigureOut">
              <a:rPr lang="en-US" smtClean="0"/>
              <a:pPr/>
              <a:t>8/31/15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7E63A33-8271-4DD0-9C48-789913D7C11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227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22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92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51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76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477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08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8E80666-FB37-4B36-9149-507F3B0178E3}" type="datetimeFigureOut">
              <a:rPr lang="en-US" smtClean="0"/>
              <a:pPr/>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7E63A33-8271-4DD0-9C48-789913D7C11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81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963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478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807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635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110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604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687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903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32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B8AEBBE-F8B2-42CF-9895-E86A608384EB}" type="datetime1">
              <a:rPr lang="en-US" smtClean="0"/>
              <a:pPr/>
              <a:t>8/31/15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87D7A59-36E2-48B9-B146-C1E59501F63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0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602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41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39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8E80666-FB37-4B36-9149-507F3B0178E3}" type="datetimeFigureOut">
              <a:rPr lang="en-US" smtClean="0"/>
              <a:pPr/>
              <a:t>8/31/15</a:t>
            </a:fld>
            <a:endParaRPr lang="en-US"/>
          </a:p>
        </p:txBody>
      </p:sp>
      <p:sp>
        <p:nvSpPr>
          <p:cNvPr id="10" name="Slide Number Placeholder 9"/>
          <p:cNvSpPr>
            <a:spLocks noGrp="1"/>
          </p:cNvSpPr>
          <p:nvPr>
            <p:ph type="sldNum" sz="quarter" idx="16"/>
          </p:nvPr>
        </p:nvSpPr>
        <p:spPr/>
        <p:txBody>
          <a:bodyPr rtlCol="0"/>
          <a:lstStyle/>
          <a:p>
            <a:fld id="{D7E63A33-8271-4DD0-9C48-789913D7C11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8E80666-FB37-4B36-9149-507F3B0178E3}" type="datetimeFigureOut">
              <a:rPr lang="en-US" smtClean="0"/>
              <a:pPr/>
              <a:t>8/31/15</a:t>
            </a:fld>
            <a:endParaRPr lang="en-US"/>
          </a:p>
        </p:txBody>
      </p:sp>
      <p:sp>
        <p:nvSpPr>
          <p:cNvPr id="12" name="Slide Number Placeholder 11"/>
          <p:cNvSpPr>
            <a:spLocks noGrp="1"/>
          </p:cNvSpPr>
          <p:nvPr>
            <p:ph type="sldNum" sz="quarter" idx="16"/>
          </p:nvPr>
        </p:nvSpPr>
        <p:spPr/>
        <p:txBody>
          <a:bodyPr rtlCol="0"/>
          <a:lstStyle/>
          <a:p>
            <a:fld id="{D7E63A33-8271-4DD0-9C48-789913D7C11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E80666-FB37-4B36-9149-507F3B0178E3}" type="datetimeFigureOut">
              <a:rPr lang="en-US" smtClean="0"/>
              <a:pPr/>
              <a:t>8/31/15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8/31/15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E80666-FB37-4B36-9149-507F3B0178E3}" type="datetimeFigureOut">
              <a:rPr lang="en-US" smtClean="0"/>
              <a:pPr/>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F2F5E10-5301-4EE6-90D2-A6C4A3F62BE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8E80666-FB37-4B36-9149-507F3B0178E3}" type="datetimeFigureOut">
              <a:rPr lang="en-US" smtClean="0"/>
              <a:pPr/>
              <a:t>8/31/15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7E63A33-8271-4DD0-9C48-789913D7C11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E80666-FB37-4B36-9149-507F3B0178E3}" type="datetimeFigureOut">
              <a:rPr lang="en-US" smtClean="0"/>
              <a:pPr/>
              <a:t>8/31/15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26118"/>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06EF8-1D7E-4BFB-9372-55E149D2A666}" type="datetimeFigureOut">
              <a:rPr lang="en-US" smtClean="0">
                <a:solidFill>
                  <a:prstClr val="black">
                    <a:tint val="75000"/>
                  </a:prstClr>
                </a:solidFill>
              </a:rPr>
              <a:pPr/>
              <a:t>8/31/15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827B7-785A-4441-A872-623E6A99DD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888394"/>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hqLR9XraEsg-RM&amp;tbnid=Dnns8D_S764z9M:&amp;ved=0CAUQjRw&amp;url=http://os-visnjevac.skole.hr/&amp;ei=QBfuU6WYDZCmyASBx4DIAQ&amp;psig=AFQjCNEkl0cg6q_whimUjuqt8iKnRQcNhA&amp;ust=1408197828822408" TargetMode="External"/><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hqLR9XraEsg-RM&amp;tbnid=Dnns8D_S764z9M:&amp;ved=0CAUQjRw&amp;url=http://os-visnjevac.skole.hr/&amp;ei=QBfuU6WYDZCmyASBx4DIAQ&amp;psig=AFQjCNEkl0cg6q_whimUjuqt8iKnRQcNhA&amp;ust=1408197828822408" TargetMode="External"/><Relationship Id="rId4"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resources3.news.com.au/images/2010/12/24/1225975/969691-steve-marsh.jpg" TargetMode="Externa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772400" cy="1257935"/>
          </a:xfrm>
        </p:spPr>
        <p:txBody>
          <a:bodyPr>
            <a:normAutofit fontScale="90000"/>
          </a:bodyPr>
          <a:lstStyle/>
          <a:p>
            <a:r>
              <a:rPr lang="en-US" sz="5300" b="1" dirty="0"/>
              <a:t>Bell </a:t>
            </a:r>
            <a:r>
              <a:rPr lang="en-US" sz="5300" b="1" dirty="0" smtClean="0"/>
              <a:t>Ringer 1</a:t>
            </a:r>
            <a:r>
              <a:rPr lang="en-US" sz="5300" dirty="0"/>
              <a:t/>
            </a:r>
            <a:br>
              <a:rPr lang="en-US" sz="5300" dirty="0"/>
            </a:br>
            <a:r>
              <a:rPr lang="en-US" sz="3200" dirty="0" smtClean="0"/>
              <a:t>8/18/14 </a:t>
            </a:r>
            <a:r>
              <a:rPr lang="en-US" dirty="0" smtClean="0"/>
              <a:t>- </a:t>
            </a:r>
            <a:r>
              <a:rPr lang="en-US" sz="3200" dirty="0" smtClean="0"/>
              <a:t>8/19/14</a:t>
            </a:r>
            <a:endParaRPr lang="en-US" sz="3200" dirty="0"/>
          </a:p>
        </p:txBody>
      </p:sp>
      <p:sp>
        <p:nvSpPr>
          <p:cNvPr id="3" name="Subtitle 2"/>
          <p:cNvSpPr>
            <a:spLocks noGrp="1"/>
          </p:cNvSpPr>
          <p:nvPr>
            <p:ph type="subTitle" idx="1"/>
          </p:nvPr>
        </p:nvSpPr>
        <p:spPr>
          <a:xfrm>
            <a:off x="1676400" y="1600200"/>
            <a:ext cx="7177088" cy="5181600"/>
          </a:xfrm>
        </p:spPr>
        <p:txBody>
          <a:bodyPr>
            <a:normAutofit fontScale="55000" lnSpcReduction="20000"/>
          </a:bodyPr>
          <a:lstStyle/>
          <a:p>
            <a:r>
              <a:rPr lang="en-US" b="1" dirty="0" smtClean="0">
                <a:solidFill>
                  <a:schemeClr val="tx1"/>
                </a:solidFill>
              </a:rPr>
              <a:t>   </a:t>
            </a:r>
          </a:p>
          <a:p>
            <a:r>
              <a:rPr lang="en-US" sz="4400" b="1" dirty="0" smtClean="0">
                <a:solidFill>
                  <a:schemeClr val="tx1"/>
                </a:solidFill>
              </a:rPr>
              <a:t>Chapter 1 Mystery Height By Prescription</a:t>
            </a:r>
          </a:p>
          <a:p>
            <a:r>
              <a:rPr lang="en-US" sz="4400" dirty="0" smtClean="0">
                <a:solidFill>
                  <a:schemeClr val="tx1"/>
                </a:solidFill>
              </a:rPr>
              <a:t>(Biology Textbook Page 3)</a:t>
            </a: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pPr marL="514350" indent="-514350" algn="l">
              <a:buFont typeface="+mj-lt"/>
              <a:buAutoNum type="arabicPeriod"/>
            </a:pPr>
            <a:r>
              <a:rPr lang="en-US" sz="3600" dirty="0" smtClean="0">
                <a:solidFill>
                  <a:schemeClr val="tx1"/>
                </a:solidFill>
              </a:rPr>
              <a:t>Read the chapter Mystery</a:t>
            </a:r>
          </a:p>
          <a:p>
            <a:pPr marL="514350" indent="-514350" algn="l">
              <a:buFont typeface="+mj-lt"/>
              <a:buAutoNum type="arabicPeriod"/>
            </a:pPr>
            <a:r>
              <a:rPr lang="en-US" sz="3600" dirty="0" smtClean="0">
                <a:solidFill>
                  <a:schemeClr val="tx1"/>
                </a:solidFill>
              </a:rPr>
              <a:t>While you read take notes about the use of human growth hormone (HGH) in individuals who are short, but otherwise healthy. </a:t>
            </a:r>
          </a:p>
          <a:p>
            <a:pPr marL="514350" indent="-514350" algn="l">
              <a:buFont typeface="+mj-lt"/>
              <a:buAutoNum type="arabicPeriod"/>
            </a:pPr>
            <a:r>
              <a:rPr lang="en-US" sz="3600" dirty="0" smtClean="0">
                <a:solidFill>
                  <a:schemeClr val="tx1"/>
                </a:solidFill>
              </a:rPr>
              <a:t> As you read think (and jot down ideas) about how the Chapter Mystery illustrates the connection between science and society. </a:t>
            </a:r>
          </a:p>
          <a:p>
            <a:r>
              <a:rPr lang="en-US" sz="3600" dirty="0" smtClean="0">
                <a:solidFill>
                  <a:schemeClr val="tx1"/>
                </a:solidFill>
              </a:rPr>
              <a:t> </a:t>
            </a:r>
            <a:endParaRPr lang="en-US" sz="3600" dirty="0">
              <a:solidFill>
                <a:schemeClr val="tx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24737" y="2668270"/>
            <a:ext cx="1374556"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s://encrypted-tbn0.gstatic.com/images?q=tbn:ANd9GcSFleOWekDvpY6yvDKYuE16oqK8pH-_vFd5AOEP30m_ukmhoQ3J">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2105025" cy="2515870"/>
          </a:xfrm>
          <a:prstGeom prst="rect">
            <a:avLst/>
          </a:prstGeom>
          <a:noFill/>
          <a:ln>
            <a:noFill/>
          </a:ln>
        </p:spPr>
      </p:pic>
    </p:spTree>
    <p:extLst>
      <p:ext uri="{BB962C8B-B14F-4D97-AF65-F5344CB8AC3E}">
        <p14:creationId xmlns:p14="http://schemas.microsoft.com/office/powerpoint/2010/main" val="11910110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NOT Science </a:t>
            </a:r>
            <a:endParaRPr lang="en-US" dirty="0"/>
          </a:p>
        </p:txBody>
      </p:sp>
      <p:sp>
        <p:nvSpPr>
          <p:cNvPr id="7" name="Content Placeholder 6"/>
          <p:cNvSpPr>
            <a:spLocks noGrp="1"/>
          </p:cNvSpPr>
          <p:nvPr>
            <p:ph sz="quarter" idx="1"/>
          </p:nvPr>
        </p:nvSpPr>
        <p:spPr/>
        <p:txBody>
          <a:bodyPr>
            <a:normAutofit fontScale="70000" lnSpcReduction="20000"/>
          </a:bodyPr>
          <a:lstStyle/>
          <a:p>
            <a:r>
              <a:rPr lang="en-US" dirty="0"/>
              <a:t>Not every body of knowledge can be considered a science. You can know a lot about art, philosophy, and religion, but they are not considered fields of science. </a:t>
            </a:r>
            <a:endParaRPr lang="en-US" dirty="0" smtClean="0"/>
          </a:p>
          <a:p>
            <a:r>
              <a:rPr lang="en-US" dirty="0" smtClean="0"/>
              <a:t>Art</a:t>
            </a:r>
            <a:r>
              <a:rPr lang="en-US" dirty="0"/>
              <a:t>, philosophy, and religion involve beliefs and opinions that cannot be tested by scientific experimentation and often extend beyond the natural world</a:t>
            </a:r>
            <a:r>
              <a:rPr lang="en-US" dirty="0" smtClean="0"/>
              <a:t>.</a:t>
            </a:r>
          </a:p>
          <a:p>
            <a:r>
              <a:rPr lang="en-US" dirty="0" smtClean="0"/>
              <a:t> </a:t>
            </a:r>
            <a:r>
              <a:rPr lang="en-US" dirty="0"/>
              <a:t>This does not make these fields any less valuable; it just means they are </a:t>
            </a:r>
            <a:r>
              <a:rPr lang="en-US" dirty="0" smtClean="0"/>
              <a:t>not considered science. </a:t>
            </a:r>
            <a:endParaRPr lang="en-US" dirty="0"/>
          </a:p>
          <a:p>
            <a:pPr lvl="1"/>
            <a:r>
              <a:rPr lang="en-US" dirty="0"/>
              <a:t>For example, science can be used to study living organisms and how different phenomena affect that organism’s life. </a:t>
            </a:r>
            <a:endParaRPr lang="en-US" dirty="0" smtClean="0"/>
          </a:p>
          <a:p>
            <a:pPr lvl="1"/>
            <a:r>
              <a:rPr lang="en-US" dirty="0" smtClean="0"/>
              <a:t>Scientific </a:t>
            </a:r>
            <a:r>
              <a:rPr lang="en-US" dirty="0"/>
              <a:t>technology can even be used to help prevent diseases in order to extend someone’s life. However, science is not able to address questions about the meaning of life. This does not mean that questions like these are not important; they are just beyond the limits of science. These types of questions are better left to the fields of philosophy, art, and religion.</a:t>
            </a:r>
          </a:p>
          <a:p>
            <a:endParaRPr lang="en-US" dirty="0"/>
          </a:p>
        </p:txBody>
      </p:sp>
    </p:spTree>
    <p:extLst>
      <p:ext uri="{BB962C8B-B14F-4D97-AF65-F5344CB8AC3E}">
        <p14:creationId xmlns:p14="http://schemas.microsoft.com/office/powerpoint/2010/main" val="6965854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Pseudoscience</a:t>
            </a:r>
            <a:endParaRPr lang="en-US" dirty="0"/>
          </a:p>
        </p:txBody>
      </p:sp>
      <p:sp>
        <p:nvSpPr>
          <p:cNvPr id="3" name="Content Placeholder 2"/>
          <p:cNvSpPr>
            <a:spLocks noGrp="1"/>
          </p:cNvSpPr>
          <p:nvPr>
            <p:ph sz="quarter" idx="1"/>
          </p:nvPr>
        </p:nvSpPr>
        <p:spPr/>
        <p:txBody>
          <a:bodyPr/>
          <a:lstStyle/>
          <a:p>
            <a:r>
              <a:rPr lang="en-US" dirty="0"/>
              <a:t>Sometimes a practice or belief claims to be science but does not follow the scientific method or cannot be proven reliable through experimentation. These practices are examples of pseudoscience, which literally means "fake science."</a:t>
            </a:r>
          </a:p>
          <a:p>
            <a:endParaRPr lang="en-US" dirty="0"/>
          </a:p>
        </p:txBody>
      </p:sp>
    </p:spTree>
    <p:extLst>
      <p:ext uri="{BB962C8B-B14F-4D97-AF65-F5344CB8AC3E}">
        <p14:creationId xmlns:p14="http://schemas.microsoft.com/office/powerpoint/2010/main" val="13638549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Pseudoscience </a:t>
            </a:r>
            <a:endParaRPr lang="en-US" dirty="0"/>
          </a:p>
        </p:txBody>
      </p:sp>
      <p:sp>
        <p:nvSpPr>
          <p:cNvPr id="5" name="Text Placeholder 4"/>
          <p:cNvSpPr>
            <a:spLocks noGrp="1"/>
          </p:cNvSpPr>
          <p:nvPr>
            <p:ph type="body" idx="2"/>
          </p:nvPr>
        </p:nvSpPr>
        <p:spPr>
          <a:xfrm>
            <a:off x="351913" y="1269857"/>
            <a:ext cx="2010287" cy="5354825"/>
          </a:xfrm>
        </p:spPr>
        <p:txBody>
          <a:bodyPr/>
          <a:lstStyle/>
          <a:p>
            <a:endParaRPr lang="en-US" sz="800" dirty="0"/>
          </a:p>
          <a:p>
            <a:endParaRPr lang="en-US" dirty="0"/>
          </a:p>
        </p:txBody>
      </p:sp>
      <p:sp>
        <p:nvSpPr>
          <p:cNvPr id="3" name="Content Placeholder 2"/>
          <p:cNvSpPr>
            <a:spLocks noGrp="1"/>
          </p:cNvSpPr>
          <p:nvPr>
            <p:ph sz="quarter" idx="1"/>
          </p:nvPr>
        </p:nvSpPr>
        <p:spPr>
          <a:xfrm>
            <a:off x="2362200" y="1545249"/>
            <a:ext cx="6781800" cy="4626951"/>
          </a:xfrm>
        </p:spPr>
        <p:txBody>
          <a:bodyPr>
            <a:normAutofit fontScale="70000" lnSpcReduction="20000"/>
          </a:bodyPr>
          <a:lstStyle/>
          <a:p>
            <a:endParaRPr lang="en-US" dirty="0" smtClean="0"/>
          </a:p>
          <a:p>
            <a:r>
              <a:rPr lang="en-US" b="1" dirty="0" smtClean="0"/>
              <a:t>Astrology</a:t>
            </a:r>
            <a:r>
              <a:rPr lang="en-US" dirty="0" smtClean="0"/>
              <a:t> </a:t>
            </a:r>
            <a:r>
              <a:rPr lang="en-US" dirty="0"/>
              <a:t>is the belief that information about the position of the stars can be used to make a reading about a person’s future, personality, and behavior. There is no solid body of experimental evidence to support these claims, so Astrology is not considered a science.</a:t>
            </a:r>
          </a:p>
          <a:p>
            <a:r>
              <a:rPr lang="en-US" dirty="0"/>
              <a:t> </a:t>
            </a:r>
            <a:r>
              <a:rPr lang="en-US" b="1" dirty="0" smtClean="0"/>
              <a:t>Phrenology</a:t>
            </a:r>
            <a:r>
              <a:rPr lang="en-US" dirty="0" smtClean="0"/>
              <a:t> </a:t>
            </a:r>
            <a:r>
              <a:rPr lang="en-US" dirty="0"/>
              <a:t>was considered a science when it originated in the 1700s. It is the belief that people’s personality traits can be determined by “reading” bumps on their skulls. No experimental findings supported these claims, so Phrenology is considered a pseudoscience.</a:t>
            </a:r>
          </a:p>
          <a:p>
            <a:r>
              <a:rPr lang="en-US" dirty="0"/>
              <a:t> </a:t>
            </a:r>
            <a:r>
              <a:rPr lang="en-US" dirty="0" smtClean="0"/>
              <a:t>People </a:t>
            </a:r>
            <a:r>
              <a:rPr lang="en-US" dirty="0"/>
              <a:t>sometimes believe that certain things will bring them good or bad luck. Some athletes may have a pregame ritual or a lucky charm that they think will help them play better. </a:t>
            </a:r>
            <a:r>
              <a:rPr lang="en-US" b="1" dirty="0"/>
              <a:t>Superstitions</a:t>
            </a:r>
            <a:r>
              <a:rPr lang="en-US" dirty="0"/>
              <a:t> and the belief in luck are not based on the scientific method and have not been proven reliable through scientific experimentation, so superstition is a pseudoscience.</a:t>
            </a:r>
          </a:p>
          <a:p>
            <a:endParaRPr lang="en-US" dirty="0"/>
          </a:p>
        </p:txBody>
      </p:sp>
      <p:pic>
        <p:nvPicPr>
          <p:cNvPr id="4" name="Picture 3" descr="herme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017" y="1422852"/>
            <a:ext cx="1599023" cy="1592967"/>
          </a:xfrm>
          <a:prstGeom prst="rect">
            <a:avLst/>
          </a:prstGeom>
        </p:spPr>
      </p:pic>
      <p:pic>
        <p:nvPicPr>
          <p:cNvPr id="6" name="Picture 5"/>
          <p:cNvPicPr>
            <a:picLocks noChangeAspect="1"/>
          </p:cNvPicPr>
          <p:nvPr/>
        </p:nvPicPr>
        <p:blipFill>
          <a:blip r:embed="rId3"/>
          <a:stretch>
            <a:fillRect/>
          </a:stretch>
        </p:blipFill>
        <p:spPr>
          <a:xfrm>
            <a:off x="459017" y="3015820"/>
            <a:ext cx="1652700" cy="1838919"/>
          </a:xfrm>
          <a:prstGeom prst="rect">
            <a:avLst/>
          </a:prstGeom>
        </p:spPr>
      </p:pic>
      <p:pic>
        <p:nvPicPr>
          <p:cNvPr id="7" name="Picture 6"/>
          <p:cNvPicPr>
            <a:picLocks noChangeAspect="1"/>
          </p:cNvPicPr>
          <p:nvPr/>
        </p:nvPicPr>
        <p:blipFill>
          <a:blip r:embed="rId4"/>
          <a:stretch>
            <a:fillRect/>
          </a:stretch>
        </p:blipFill>
        <p:spPr>
          <a:xfrm>
            <a:off x="351913" y="5008410"/>
            <a:ext cx="2010287" cy="1616271"/>
          </a:xfrm>
          <a:prstGeom prst="rect">
            <a:avLst/>
          </a:prstGeom>
        </p:spPr>
      </p:pic>
    </p:spTree>
    <p:extLst>
      <p:ext uri="{BB962C8B-B14F-4D97-AF65-F5344CB8AC3E}">
        <p14:creationId xmlns:p14="http://schemas.microsoft.com/office/powerpoint/2010/main" val="149217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dissolv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Scientifically Reliable?</a:t>
            </a:r>
            <a:br>
              <a:rPr lang="en-US" dirty="0"/>
            </a:br>
            <a:endParaRPr lang="en-US" dirty="0"/>
          </a:p>
        </p:txBody>
      </p:sp>
      <p:sp>
        <p:nvSpPr>
          <p:cNvPr id="4" name="Content Placeholder 3"/>
          <p:cNvSpPr>
            <a:spLocks noGrp="1"/>
          </p:cNvSpPr>
          <p:nvPr>
            <p:ph sz="quarter" idx="1"/>
          </p:nvPr>
        </p:nvSpPr>
        <p:spPr>
          <a:xfrm>
            <a:off x="612648" y="1600199"/>
            <a:ext cx="8153400" cy="4926253"/>
          </a:xfrm>
        </p:spPr>
        <p:txBody>
          <a:bodyPr>
            <a:normAutofit fontScale="70000" lnSpcReduction="20000"/>
          </a:bodyPr>
          <a:lstStyle/>
          <a:p>
            <a:pPr marL="0" indent="0">
              <a:buNone/>
            </a:pPr>
            <a:r>
              <a:rPr lang="en-US" dirty="0"/>
              <a:t>Many advertisements claim that medical treatments or herbal remedies are “scientifically proven.” When you are presented with information that claims to be scientifically proven, take a careful look at the information and ask yourself the following questions.</a:t>
            </a:r>
          </a:p>
          <a:p>
            <a:r>
              <a:rPr lang="en-US" dirty="0"/>
              <a:t> </a:t>
            </a:r>
            <a:r>
              <a:rPr lang="en-US" dirty="0" smtClean="0"/>
              <a:t>Has </a:t>
            </a:r>
            <a:r>
              <a:rPr lang="en-US" dirty="0"/>
              <a:t>it been tested and observed numerous times by more than one group of scientists?</a:t>
            </a:r>
          </a:p>
          <a:p>
            <a:r>
              <a:rPr lang="en-US" dirty="0"/>
              <a:t>Is the study or data documented completely, and does it follow the scientific method?</a:t>
            </a:r>
          </a:p>
          <a:p>
            <a:r>
              <a:rPr lang="en-US" dirty="0"/>
              <a:t>Does the information contain just the facts and avoid mixing in opinion and assumption?</a:t>
            </a:r>
          </a:p>
          <a:p>
            <a:r>
              <a:rPr lang="en-US" dirty="0"/>
              <a:t>Is the information presented purely for public knowledge, avoiding being connected with a new product that is for sale?</a:t>
            </a:r>
          </a:p>
          <a:p>
            <a:r>
              <a:rPr lang="en-US" dirty="0"/>
              <a:t>Does the information come from a third party that is not profiting from the results of the study?</a:t>
            </a:r>
          </a:p>
          <a:p>
            <a:r>
              <a:rPr lang="en-US" dirty="0"/>
              <a:t>Has the study been retested by other scientists with the same results?</a:t>
            </a:r>
          </a:p>
          <a:p>
            <a:r>
              <a:rPr lang="en-US" dirty="0"/>
              <a:t>Are the results reported and published in a scientific journal?</a:t>
            </a:r>
          </a:p>
          <a:p>
            <a:endParaRPr lang="en-US" dirty="0"/>
          </a:p>
        </p:txBody>
      </p:sp>
    </p:spTree>
    <p:extLst>
      <p:ext uri="{BB962C8B-B14F-4D97-AF65-F5344CB8AC3E}">
        <p14:creationId xmlns:p14="http://schemas.microsoft.com/office/powerpoint/2010/main" val="125951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8375"/>
            <a:ext cx="8077200" cy="869950"/>
          </a:xfrm>
        </p:spPr>
        <p:txBody>
          <a:bodyPr>
            <a:normAutofit fontScale="90000"/>
          </a:bodyPr>
          <a:lstStyle/>
          <a:p>
            <a:r>
              <a:rPr lang="en-US" dirty="0" smtClean="0"/>
              <a:t>Scientifically </a:t>
            </a:r>
            <a:r>
              <a:rPr lang="en-US" dirty="0"/>
              <a:t>Reliable?</a:t>
            </a:r>
            <a:br>
              <a:rPr lang="en-US" dirty="0"/>
            </a:br>
            <a:r>
              <a:rPr lang="en-US" sz="4000" dirty="0" smtClean="0"/>
              <a:t>Self</a:t>
            </a:r>
            <a:r>
              <a:rPr lang="en-US" sz="4000" dirty="0"/>
              <a:t>-</a:t>
            </a:r>
            <a:r>
              <a:rPr lang="en-US" sz="4000" dirty="0" smtClean="0"/>
              <a:t>Check:</a:t>
            </a:r>
            <a:endParaRPr lang="en-US" sz="2200" dirty="0"/>
          </a:p>
        </p:txBody>
      </p:sp>
      <p:sp>
        <p:nvSpPr>
          <p:cNvPr id="4" name="Text Placeholder 3"/>
          <p:cNvSpPr>
            <a:spLocks noGrp="1"/>
          </p:cNvSpPr>
          <p:nvPr>
            <p:ph type="body" idx="2"/>
          </p:nvPr>
        </p:nvSpPr>
        <p:spPr>
          <a:xfrm>
            <a:off x="6593727" y="1479146"/>
            <a:ext cx="2169272" cy="4693478"/>
          </a:xfrm>
        </p:spPr>
        <p:txBody>
          <a:bodyPr>
            <a:normAutofit fontScale="62500" lnSpcReduction="20000"/>
          </a:bodyPr>
          <a:lstStyle/>
          <a:p>
            <a:r>
              <a:rPr lang="en-US" sz="1900" dirty="0"/>
              <a:t>Yes: Be careful. This commercial has not provided enough evidence to support its claims. For the results to be scientifically reliable, they should be tested by an unbiased group of scientists who are not paid employees of the company. Also, the results of all studies should be documented completely so others can evaluate the reliability.</a:t>
            </a:r>
          </a:p>
          <a:p>
            <a:r>
              <a:rPr lang="en-US" sz="1900" dirty="0"/>
              <a:t>No: You are right. This commercial does not present evidence to support its claims. For the results to be scientifically reliable, they should be tested by an unbiased group of scientists who are not paid employees of the company. Also, the results of all studies should be documented completely so others can evaluate the reliability.</a:t>
            </a:r>
          </a:p>
          <a:p>
            <a:endParaRPr lang="en-US" dirty="0"/>
          </a:p>
        </p:txBody>
      </p:sp>
      <p:sp>
        <p:nvSpPr>
          <p:cNvPr id="3" name="Content Placeholder 2"/>
          <p:cNvSpPr>
            <a:spLocks noGrp="1"/>
          </p:cNvSpPr>
          <p:nvPr>
            <p:ph sz="quarter" idx="1"/>
          </p:nvPr>
        </p:nvSpPr>
        <p:spPr>
          <a:xfrm>
            <a:off x="609600" y="1752600"/>
            <a:ext cx="5579681" cy="4419600"/>
          </a:xfrm>
        </p:spPr>
        <p:txBody>
          <a:bodyPr>
            <a:normAutofit fontScale="77500" lnSpcReduction="20000"/>
          </a:bodyPr>
          <a:lstStyle/>
          <a:p>
            <a:pPr marL="0" indent="0">
              <a:buNone/>
            </a:pPr>
            <a:r>
              <a:rPr lang="en-US" sz="3200" dirty="0" smtClean="0"/>
              <a:t>Based </a:t>
            </a:r>
            <a:r>
              <a:rPr lang="en-US" sz="3200" dirty="0"/>
              <a:t>on the information provided, decide if each statement seems scientifically reliable.</a:t>
            </a:r>
          </a:p>
          <a:p>
            <a:r>
              <a:rPr lang="en-US" sz="3200" dirty="0"/>
              <a:t> </a:t>
            </a:r>
            <a:r>
              <a:rPr lang="en-US" sz="3200" dirty="0" smtClean="0"/>
              <a:t>A </a:t>
            </a:r>
            <a:r>
              <a:rPr lang="en-US" sz="3200" dirty="0"/>
              <a:t>commercial advertising a diet pill says it is scientifically proven to help you lose weight. The doctor interviewed in the commercial is a paid employee of the company, and the fine print at the bottom of the screen says "results are not typical." Do the claims about this diet pill seem reliable?</a:t>
            </a:r>
          </a:p>
          <a:p>
            <a:r>
              <a:rPr lang="en-US" sz="3200" dirty="0"/>
              <a:t> </a:t>
            </a:r>
            <a:r>
              <a:rPr lang="en-US" sz="3200" dirty="0" smtClean="0"/>
              <a:t>Yes</a:t>
            </a:r>
            <a:endParaRPr lang="en-US" sz="3200" dirty="0"/>
          </a:p>
          <a:p>
            <a:r>
              <a:rPr lang="en-US" sz="3200" dirty="0" smtClean="0"/>
              <a:t> No</a:t>
            </a:r>
            <a:endParaRPr lang="en-US" sz="3200" dirty="0"/>
          </a:p>
          <a:p>
            <a:pPr marL="0" indent="0">
              <a:buNone/>
            </a:pPr>
            <a:endParaRPr lang="en-US" sz="3200" dirty="0" smtClean="0"/>
          </a:p>
          <a:p>
            <a:endParaRPr lang="en-US" dirty="0"/>
          </a:p>
        </p:txBody>
      </p:sp>
    </p:spTree>
    <p:extLst>
      <p:ext uri="{BB962C8B-B14F-4D97-AF65-F5344CB8AC3E}">
        <p14:creationId xmlns:p14="http://schemas.microsoft.com/office/powerpoint/2010/main" val="3229366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398790" y="1607925"/>
            <a:ext cx="2627812" cy="4343400"/>
          </a:xfrm>
        </p:spPr>
        <p:txBody>
          <a:bodyPr>
            <a:normAutofit fontScale="85000" lnSpcReduction="10000"/>
          </a:bodyPr>
          <a:lstStyle/>
          <a:p>
            <a:r>
              <a:rPr lang="en-US" dirty="0"/>
              <a:t>Yes: You’re right! Dominic and Eva can be confident in the reliability of their data because they each conducted the measurements independently, and they repeated the measurements in multiple trials, with fairly consistent results.</a:t>
            </a:r>
          </a:p>
          <a:p>
            <a:r>
              <a:rPr lang="en-US" dirty="0"/>
              <a:t>No: Actually, Dominic and Eva can be confident in the reliability of their data because they each conducted the measurements independently, and they repeated the measurements in multiple trials, with fairly consistent results.</a:t>
            </a:r>
          </a:p>
          <a:p>
            <a:endParaRPr lang="en-US" dirty="0"/>
          </a:p>
        </p:txBody>
      </p:sp>
      <p:sp>
        <p:nvSpPr>
          <p:cNvPr id="4" name="Content Placeholder 3"/>
          <p:cNvSpPr>
            <a:spLocks noGrp="1"/>
          </p:cNvSpPr>
          <p:nvPr>
            <p:ph sz="quarter" idx="1"/>
          </p:nvPr>
        </p:nvSpPr>
        <p:spPr>
          <a:xfrm>
            <a:off x="239988" y="1753024"/>
            <a:ext cx="6400800" cy="4419600"/>
          </a:xfrm>
        </p:spPr>
        <p:txBody>
          <a:bodyPr>
            <a:normAutofit fontScale="92500" lnSpcReduction="10000"/>
          </a:bodyPr>
          <a:lstStyle/>
          <a:p>
            <a:r>
              <a:rPr lang="en-US" dirty="0"/>
              <a:t>Dominic and Eva are using stopwatches to measure the time it takes for a chemical reaction to occur. They each use their own stopwatch to measure the </a:t>
            </a:r>
            <a:r>
              <a:rPr lang="en-US" dirty="0" smtClean="0"/>
              <a:t>time in seconds, </a:t>
            </a:r>
            <a:r>
              <a:rPr lang="en-US" dirty="0"/>
              <a:t>and they repeat the experiment three times. These are their results:</a:t>
            </a:r>
          </a:p>
          <a:p>
            <a:pPr marL="0" indent="0">
              <a:buNone/>
            </a:pPr>
            <a:r>
              <a:rPr lang="en-US" dirty="0"/>
              <a:t>Person	</a:t>
            </a:r>
            <a:r>
              <a:rPr lang="en-US" dirty="0" smtClean="0"/>
              <a:t>       Trial </a:t>
            </a:r>
            <a:r>
              <a:rPr lang="en-US" dirty="0"/>
              <a:t>1	</a:t>
            </a:r>
            <a:r>
              <a:rPr lang="en-US" dirty="0" smtClean="0"/>
              <a:t>       Trial </a:t>
            </a:r>
            <a:r>
              <a:rPr lang="en-US" dirty="0"/>
              <a:t>2	</a:t>
            </a:r>
            <a:r>
              <a:rPr lang="en-US" dirty="0" smtClean="0"/>
              <a:t>      Trial </a:t>
            </a:r>
            <a:r>
              <a:rPr lang="en-US" dirty="0"/>
              <a:t>3</a:t>
            </a:r>
          </a:p>
          <a:p>
            <a:pPr marL="0" indent="0">
              <a:buNone/>
            </a:pPr>
            <a:r>
              <a:rPr lang="en-US" dirty="0" smtClean="0"/>
              <a:t>Dominic       78 </a:t>
            </a:r>
            <a:r>
              <a:rPr lang="en-US" dirty="0"/>
              <a:t>	</a:t>
            </a:r>
            <a:r>
              <a:rPr lang="en-US" dirty="0" smtClean="0"/>
              <a:t>         82 </a:t>
            </a:r>
            <a:r>
              <a:rPr lang="en-US" dirty="0"/>
              <a:t>	</a:t>
            </a:r>
            <a:r>
              <a:rPr lang="en-US" dirty="0" smtClean="0"/>
              <a:t>       80 </a:t>
            </a:r>
            <a:endParaRPr lang="en-US" dirty="0"/>
          </a:p>
          <a:p>
            <a:pPr marL="0" indent="0">
              <a:buNone/>
            </a:pPr>
            <a:r>
              <a:rPr lang="en-US" dirty="0" smtClean="0"/>
              <a:t>Eva    </a:t>
            </a:r>
            <a:r>
              <a:rPr lang="en-US" dirty="0"/>
              <a:t>	</a:t>
            </a:r>
            <a:r>
              <a:rPr lang="en-US" dirty="0" smtClean="0"/>
              <a:t>        81 </a:t>
            </a:r>
            <a:r>
              <a:rPr lang="en-US" dirty="0"/>
              <a:t>	</a:t>
            </a:r>
            <a:r>
              <a:rPr lang="en-US" dirty="0" smtClean="0"/>
              <a:t>         83 </a:t>
            </a:r>
            <a:r>
              <a:rPr lang="en-US" dirty="0"/>
              <a:t>	</a:t>
            </a:r>
            <a:r>
              <a:rPr lang="en-US" dirty="0" smtClean="0"/>
              <a:t>       84 </a:t>
            </a:r>
            <a:endParaRPr lang="en-US" dirty="0"/>
          </a:p>
          <a:p>
            <a:r>
              <a:rPr lang="en-US" dirty="0"/>
              <a:t>Do these results seem reliable?</a:t>
            </a:r>
          </a:p>
          <a:p>
            <a:endParaRPr lang="en-US" dirty="0"/>
          </a:p>
        </p:txBody>
      </p:sp>
    </p:spTree>
    <p:extLst>
      <p:ext uri="{BB962C8B-B14F-4D97-AF65-F5344CB8AC3E}">
        <p14:creationId xmlns:p14="http://schemas.microsoft.com/office/powerpoint/2010/main" val="2179022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772400" cy="1257935"/>
          </a:xfrm>
        </p:spPr>
        <p:txBody>
          <a:bodyPr>
            <a:normAutofit fontScale="90000"/>
          </a:bodyPr>
          <a:lstStyle/>
          <a:p>
            <a:r>
              <a:rPr lang="en-US" sz="5300" b="1" dirty="0"/>
              <a:t>Bell </a:t>
            </a:r>
            <a:r>
              <a:rPr lang="en-US" sz="5300" b="1" dirty="0" smtClean="0"/>
              <a:t>Ringer 1.2</a:t>
            </a:r>
            <a:r>
              <a:rPr lang="en-US" sz="5300" dirty="0"/>
              <a:t/>
            </a:r>
            <a:br>
              <a:rPr lang="en-US" sz="5300" dirty="0"/>
            </a:br>
            <a:r>
              <a:rPr lang="en-US" sz="3200" dirty="0" smtClean="0"/>
              <a:t>8/20/14 </a:t>
            </a:r>
            <a:r>
              <a:rPr lang="en-US" dirty="0" smtClean="0"/>
              <a:t>– </a:t>
            </a:r>
            <a:r>
              <a:rPr lang="en-US" sz="3200" dirty="0" smtClean="0"/>
              <a:t>8/21/14</a:t>
            </a:r>
            <a:endParaRPr lang="en-US" sz="3200" dirty="0"/>
          </a:p>
        </p:txBody>
      </p:sp>
      <p:sp>
        <p:nvSpPr>
          <p:cNvPr id="3" name="Subtitle 2"/>
          <p:cNvSpPr>
            <a:spLocks noGrp="1"/>
          </p:cNvSpPr>
          <p:nvPr>
            <p:ph type="subTitle" idx="1"/>
          </p:nvPr>
        </p:nvSpPr>
        <p:spPr>
          <a:xfrm>
            <a:off x="1676400" y="1600200"/>
            <a:ext cx="7177088" cy="5181600"/>
          </a:xfrm>
        </p:spPr>
        <p:txBody>
          <a:bodyPr>
            <a:normAutofit fontScale="85000" lnSpcReduction="20000"/>
          </a:bodyPr>
          <a:lstStyle/>
          <a:p>
            <a:r>
              <a:rPr lang="en-US" b="1" dirty="0" smtClean="0">
                <a:solidFill>
                  <a:schemeClr val="tx1"/>
                </a:solidFill>
              </a:rPr>
              <a:t>   </a:t>
            </a:r>
          </a:p>
          <a:p>
            <a:r>
              <a:rPr lang="en-US" sz="4400" b="1" dirty="0" smtClean="0">
                <a:solidFill>
                  <a:schemeClr val="tx1"/>
                </a:solidFill>
              </a:rPr>
              <a:t>Chapter 1 Mystery Clue </a:t>
            </a:r>
          </a:p>
          <a:p>
            <a:r>
              <a:rPr lang="en-US" sz="4400" dirty="0" smtClean="0">
                <a:solidFill>
                  <a:schemeClr val="tx1"/>
                </a:solidFill>
              </a:rPr>
              <a:t>(Biology Textbook Page 8)</a:t>
            </a:r>
          </a:p>
          <a:p>
            <a:endParaRPr lang="en-US" dirty="0">
              <a:solidFill>
                <a:schemeClr val="tx1"/>
              </a:solidFill>
            </a:endParaRPr>
          </a:p>
          <a:p>
            <a:pPr marL="514350" indent="-514350" algn="l">
              <a:buFont typeface="+mj-lt"/>
              <a:buAutoNum type="arabicPeriod"/>
            </a:pPr>
            <a:r>
              <a:rPr lang="en-US" sz="3600" dirty="0" smtClean="0">
                <a:solidFill>
                  <a:schemeClr val="tx1"/>
                </a:solidFill>
              </a:rPr>
              <a:t>Describe a controlled experiment that can be design to test the hypothesis that extra HGH helps children grow taller.</a:t>
            </a:r>
          </a:p>
          <a:p>
            <a:pPr marL="514350" indent="-514350" algn="l">
              <a:buFont typeface="+mj-lt"/>
              <a:buAutoNum type="arabicPeriod"/>
            </a:pPr>
            <a:r>
              <a:rPr lang="en-US" sz="3600" dirty="0" smtClean="0">
                <a:solidFill>
                  <a:schemeClr val="tx1"/>
                </a:solidFill>
              </a:rPr>
              <a:t>What ethical concern scan you imagine in actually carrying out such study?</a:t>
            </a:r>
          </a:p>
          <a:p>
            <a:r>
              <a:rPr lang="en-US" sz="3600" dirty="0" smtClean="0">
                <a:solidFill>
                  <a:schemeClr val="tx1"/>
                </a:solidFill>
              </a:rPr>
              <a:t> </a:t>
            </a:r>
            <a:endParaRPr lang="en-US" sz="3600" dirty="0">
              <a:solidFill>
                <a:schemeClr val="tx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91400" y="228600"/>
            <a:ext cx="1374556"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https://encrypted-tbn0.gstatic.com/images?q=tbn:ANd9GcSFleOWekDvpY6yvDKYuE16oqK8pH-_vFd5AOEP30m_ukmhoQ3J">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2105025" cy="2515870"/>
          </a:xfrm>
          <a:prstGeom prst="rect">
            <a:avLst/>
          </a:prstGeom>
          <a:noFill/>
          <a:ln>
            <a:noFill/>
          </a:ln>
        </p:spPr>
      </p:pic>
    </p:spTree>
    <p:extLst>
      <p:ext uri="{BB962C8B-B14F-4D97-AF65-F5344CB8AC3E}">
        <p14:creationId xmlns:p14="http://schemas.microsoft.com/office/powerpoint/2010/main" val="37571298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Process</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a:t>You have probably seen the scientific method introduced as a series of steps in other science courses. These steps actually represent the format we follow for directed laboratory investigations in science classes and we use to write up the results of these studies.</a:t>
            </a:r>
          </a:p>
          <a:p>
            <a:r>
              <a:rPr lang="en-US" dirty="0"/>
              <a:t> </a:t>
            </a:r>
            <a:r>
              <a:rPr lang="en-US" dirty="0" smtClean="0"/>
              <a:t>However</a:t>
            </a:r>
            <a:r>
              <a:rPr lang="en-US" dirty="0"/>
              <a:t>, it is important to remember that the scientific method is an oversimplification of how most scientists conduct investigations. The process of science involves many different people, engaged in a variety of activities and investigations. It is usually not a linear process, and the steps are not the same from one investigation to the next.</a:t>
            </a:r>
          </a:p>
          <a:p>
            <a:r>
              <a:rPr lang="en-US" dirty="0"/>
              <a:t> </a:t>
            </a:r>
            <a:r>
              <a:rPr lang="en-US" dirty="0" smtClean="0"/>
              <a:t>There </a:t>
            </a:r>
            <a:r>
              <a:rPr lang="en-US" dirty="0"/>
              <a:t>is no one formula or series of steps that can be followed for all scientific investigations. However, all scientific investigations and methods are based on rational thinking, inquiry, and experimentation. Some or all of the following steps are likely to be included in the way most scientists perform investigations.</a:t>
            </a:r>
          </a:p>
          <a:p>
            <a:endParaRPr lang="en-US" dirty="0"/>
          </a:p>
        </p:txBody>
      </p:sp>
    </p:spTree>
    <p:extLst>
      <p:ext uri="{BB962C8B-B14F-4D97-AF65-F5344CB8AC3E}">
        <p14:creationId xmlns:p14="http://schemas.microsoft.com/office/powerpoint/2010/main" val="15540281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4" name="Text Placeholder 3"/>
          <p:cNvSpPr>
            <a:spLocks noGrp="1"/>
          </p:cNvSpPr>
          <p:nvPr>
            <p:ph type="body" idx="2"/>
          </p:nvPr>
        </p:nvSpPr>
        <p:spPr>
          <a:xfrm>
            <a:off x="269295" y="1752600"/>
            <a:ext cx="3315956" cy="4343400"/>
          </a:xfrm>
        </p:spPr>
        <p:txBody>
          <a:bodyPr>
            <a:normAutofit/>
          </a:bodyPr>
          <a:lstStyle/>
          <a:p>
            <a:endParaRPr lang="en-US" dirty="0" smtClean="0"/>
          </a:p>
          <a:p>
            <a:endParaRPr lang="en-US" dirty="0" smtClean="0"/>
          </a:p>
          <a:p>
            <a:endParaRPr lang="en-US" dirty="0" smtClean="0"/>
          </a:p>
          <a:p>
            <a:endParaRPr lang="en-US" sz="1050" dirty="0" smtClean="0"/>
          </a:p>
          <a:p>
            <a:r>
              <a:rPr lang="en-US" sz="1050" dirty="0" smtClean="0">
                <a:hlinkClick r:id="rId2"/>
              </a:rPr>
              <a:t>http://resources3.news.com.au/images/2010/12/24/1225975/969691-steve-marsh.jpg</a:t>
            </a:r>
            <a:endParaRPr lang="en-US" sz="1050" dirty="0" smtClean="0"/>
          </a:p>
          <a:p>
            <a:r>
              <a:rPr lang="en-US" dirty="0"/>
              <a:t>RUINED: Organic farmer Steve Marsh on his farm at </a:t>
            </a:r>
            <a:r>
              <a:rPr lang="en-US" dirty="0" err="1"/>
              <a:t>Kojonup</a:t>
            </a:r>
            <a:r>
              <a:rPr lang="en-US" dirty="0"/>
              <a:t>, about 300km southeast of Perth, which has been contaminated by GM canola seeds. Picture: </a:t>
            </a:r>
            <a:r>
              <a:rPr lang="en-US" b="1" dirty="0"/>
              <a:t>Marie </a:t>
            </a:r>
            <a:r>
              <a:rPr lang="en-US" b="1" dirty="0" err="1"/>
              <a:t>Nirme</a:t>
            </a:r>
            <a:endParaRPr lang="en-US" dirty="0"/>
          </a:p>
        </p:txBody>
      </p:sp>
      <p:sp>
        <p:nvSpPr>
          <p:cNvPr id="3" name="Content Placeholder 2"/>
          <p:cNvSpPr>
            <a:spLocks noGrp="1"/>
          </p:cNvSpPr>
          <p:nvPr>
            <p:ph sz="quarter" idx="1"/>
          </p:nvPr>
        </p:nvSpPr>
        <p:spPr>
          <a:xfrm>
            <a:off x="3778180" y="1752600"/>
            <a:ext cx="4984820" cy="4419600"/>
          </a:xfrm>
        </p:spPr>
        <p:txBody>
          <a:bodyPr>
            <a:normAutofit fontScale="85000" lnSpcReduction="10000"/>
          </a:bodyPr>
          <a:lstStyle/>
          <a:p>
            <a:r>
              <a:rPr lang="en-US" dirty="0"/>
              <a:t> </a:t>
            </a:r>
            <a:r>
              <a:rPr lang="en-US" dirty="0" smtClean="0"/>
              <a:t>The </a:t>
            </a:r>
            <a:r>
              <a:rPr lang="en-US" dirty="0"/>
              <a:t>purpose of a scientific investigation is what you are trying to find out or the question you are trying to answer. </a:t>
            </a:r>
            <a:endParaRPr lang="en-US" dirty="0" smtClean="0"/>
          </a:p>
          <a:p>
            <a:r>
              <a:rPr lang="en-US" dirty="0" smtClean="0"/>
              <a:t>An </a:t>
            </a:r>
            <a:r>
              <a:rPr lang="en-US" dirty="0"/>
              <a:t>initial observation (e.g., the sky is blue) will prompt an appropriate question (e.g., why is the sky blue?)</a:t>
            </a:r>
            <a:r>
              <a:rPr lang="en-US" dirty="0" smtClean="0"/>
              <a:t>.</a:t>
            </a:r>
          </a:p>
          <a:p>
            <a:r>
              <a:rPr lang="en-US" dirty="0" smtClean="0"/>
              <a:t> </a:t>
            </a:r>
            <a:r>
              <a:rPr lang="en-US" dirty="0"/>
              <a:t>For example, in </a:t>
            </a:r>
            <a:r>
              <a:rPr lang="en-US" dirty="0" smtClean="0"/>
              <a:t>this picture you can see a </a:t>
            </a:r>
            <a:r>
              <a:rPr lang="en-US" dirty="0"/>
              <a:t>farmer make observations about a dying crop. His question would be “What factors caused these plants to die?”</a:t>
            </a:r>
          </a:p>
          <a:p>
            <a:endParaRPr lang="en-US" dirty="0"/>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295" y="1624000"/>
            <a:ext cx="3315956" cy="1941172"/>
          </a:xfrm>
          <a:prstGeom prst="rect">
            <a:avLst/>
          </a:prstGeom>
          <a:noFill/>
          <a:ln>
            <a:noFill/>
          </a:ln>
        </p:spPr>
      </p:pic>
    </p:spTree>
    <p:extLst>
      <p:ext uri="{BB962C8B-B14F-4D97-AF65-F5344CB8AC3E}">
        <p14:creationId xmlns:p14="http://schemas.microsoft.com/office/powerpoint/2010/main" val="3958235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4" name="Content Placeholder 3"/>
          <p:cNvSpPr>
            <a:spLocks noGrp="1"/>
          </p:cNvSpPr>
          <p:nvPr>
            <p:ph sz="quarter" idx="1"/>
          </p:nvPr>
        </p:nvSpPr>
        <p:spPr/>
        <p:txBody>
          <a:bodyPr>
            <a:normAutofit fontScale="92500"/>
          </a:bodyPr>
          <a:lstStyle/>
          <a:p>
            <a:r>
              <a:rPr lang="en-US" dirty="0"/>
              <a:t>You have learned that science is a body of knowledge. </a:t>
            </a:r>
            <a:endParaRPr lang="en-US" dirty="0" smtClean="0"/>
          </a:p>
          <a:p>
            <a:r>
              <a:rPr lang="en-US" dirty="0" smtClean="0"/>
              <a:t>It </a:t>
            </a:r>
            <a:r>
              <a:rPr lang="en-US" dirty="0"/>
              <a:t>is important that you research what other scientists have already observed and discovered. It’s possible that someone has previously tested your observation or something related to it. If the farmer wishes to know why his plants are dying, he would research reasons why that type of plant might not grow. </a:t>
            </a:r>
            <a:endParaRPr lang="en-US" dirty="0" smtClean="0"/>
          </a:p>
          <a:p>
            <a:r>
              <a:rPr lang="en-US" dirty="0" smtClean="0"/>
              <a:t>The </a:t>
            </a:r>
            <a:r>
              <a:rPr lang="en-US" dirty="0"/>
              <a:t>farmer might conduct this research at the library or a local garden center or on the Internet.</a:t>
            </a:r>
          </a:p>
          <a:p>
            <a:endParaRPr lang="en-US" dirty="0"/>
          </a:p>
        </p:txBody>
      </p:sp>
    </p:spTree>
    <p:extLst>
      <p:ext uri="{BB962C8B-B14F-4D97-AF65-F5344CB8AC3E}">
        <p14:creationId xmlns:p14="http://schemas.microsoft.com/office/powerpoint/2010/main" val="17434091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95734" y="1491872"/>
            <a:ext cx="3993847" cy="1828800"/>
          </a:xfrm>
        </p:spPr>
        <p:txBody>
          <a:bodyPr>
            <a:normAutofit/>
          </a:bodyPr>
          <a:lstStyle/>
          <a:p>
            <a:r>
              <a:rPr lang="en-US" sz="6000" dirty="0" smtClean="0"/>
              <a:t>Chapter </a:t>
            </a:r>
            <a:r>
              <a:rPr lang="en-US" sz="6000" dirty="0" smtClean="0"/>
              <a:t>1 </a:t>
            </a:r>
            <a:endParaRPr lang="en-US" sz="6000" dirty="0"/>
          </a:p>
        </p:txBody>
      </p:sp>
      <p:sp>
        <p:nvSpPr>
          <p:cNvPr id="2" name="Subtitle 1"/>
          <p:cNvSpPr>
            <a:spLocks noGrp="1"/>
          </p:cNvSpPr>
          <p:nvPr>
            <p:ph type="subTitle" idx="1"/>
          </p:nvPr>
        </p:nvSpPr>
        <p:spPr>
          <a:xfrm>
            <a:off x="1868714" y="3549272"/>
            <a:ext cx="6876143" cy="685800"/>
          </a:xfrm>
        </p:spPr>
        <p:txBody>
          <a:bodyPr>
            <a:noAutofit/>
          </a:bodyPr>
          <a:lstStyle/>
          <a:p>
            <a:r>
              <a:rPr lang="en-US" sz="4400" dirty="0" smtClean="0"/>
              <a:t>The Science of Biology</a:t>
            </a:r>
            <a:endParaRPr lang="en-US" sz="4400" dirty="0"/>
          </a:p>
        </p:txBody>
      </p:sp>
      <p:sp>
        <p:nvSpPr>
          <p:cNvPr id="5" name="Subtitle 1"/>
          <p:cNvSpPr txBox="1">
            <a:spLocks/>
          </p:cNvSpPr>
          <p:nvPr/>
        </p:nvSpPr>
        <p:spPr>
          <a:xfrm>
            <a:off x="2213429" y="6027057"/>
            <a:ext cx="6930571" cy="6858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4400" dirty="0" smtClean="0">
                <a:solidFill>
                  <a:srgbClr val="FF6600"/>
                </a:solidFill>
              </a:rPr>
              <a:t>Lesson 1 The Scientific Method</a:t>
            </a:r>
            <a:endParaRPr lang="en-US" sz="4400" dirty="0">
              <a:solidFill>
                <a:srgbClr val="FF6600"/>
              </a:solidFill>
            </a:endParaRPr>
          </a:p>
        </p:txBody>
      </p:sp>
    </p:spTree>
    <p:extLst>
      <p:ext uri="{BB962C8B-B14F-4D97-AF65-F5344CB8AC3E}">
        <p14:creationId xmlns:p14="http://schemas.microsoft.com/office/powerpoint/2010/main" val="3430916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Bias</a:t>
            </a:r>
            <a:endParaRPr lang="en-US" dirty="0"/>
          </a:p>
        </p:txBody>
      </p:sp>
      <p:sp>
        <p:nvSpPr>
          <p:cNvPr id="3" name="Content Placeholder 2"/>
          <p:cNvSpPr>
            <a:spLocks noGrp="1"/>
          </p:cNvSpPr>
          <p:nvPr>
            <p:ph sz="quarter" idx="1"/>
          </p:nvPr>
        </p:nvSpPr>
        <p:spPr/>
        <p:txBody>
          <a:bodyPr/>
          <a:lstStyle/>
          <a:p>
            <a:r>
              <a:rPr lang="en-US" dirty="0"/>
              <a:t>Bias is a preconceived opinion or partiality that can influence the results of a test. </a:t>
            </a:r>
            <a:endParaRPr lang="en-US" dirty="0" smtClean="0"/>
          </a:p>
          <a:p>
            <a:r>
              <a:rPr lang="en-US" dirty="0" smtClean="0"/>
              <a:t>No </a:t>
            </a:r>
            <a:r>
              <a:rPr lang="en-US" dirty="0"/>
              <a:t>matter how hard we try to be objective, bias can sneak into our research, observations, and judgments</a:t>
            </a:r>
            <a:r>
              <a:rPr lang="en-US" dirty="0" smtClean="0"/>
              <a:t>.</a:t>
            </a:r>
          </a:p>
          <a:p>
            <a:r>
              <a:rPr lang="en-US" dirty="0" smtClean="0"/>
              <a:t> </a:t>
            </a:r>
            <a:r>
              <a:rPr lang="en-US" dirty="0"/>
              <a:t>It is important that scientists do everything possible to avoid bias in their investigations.</a:t>
            </a:r>
          </a:p>
          <a:p>
            <a:endParaRPr lang="en-US" dirty="0"/>
          </a:p>
        </p:txBody>
      </p:sp>
    </p:spTree>
    <p:extLst>
      <p:ext uri="{BB962C8B-B14F-4D97-AF65-F5344CB8AC3E}">
        <p14:creationId xmlns:p14="http://schemas.microsoft.com/office/powerpoint/2010/main" val="35200336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After researching what other scientists already know, the farmer will need to hypothesize about what he thinks will happen. </a:t>
            </a:r>
            <a:endParaRPr lang="en-US" dirty="0" smtClean="0"/>
          </a:p>
          <a:p>
            <a:r>
              <a:rPr lang="en-US" dirty="0" smtClean="0"/>
              <a:t>Forming </a:t>
            </a:r>
            <a:r>
              <a:rPr lang="en-US" dirty="0"/>
              <a:t>a hypothesis involves an understanding of current scientific knowledge and creativity to look at the problem or question in a way that will lead to the predicted outcome. </a:t>
            </a:r>
            <a:endParaRPr lang="en-US" dirty="0" smtClean="0"/>
          </a:p>
          <a:p>
            <a:r>
              <a:rPr lang="en-US" dirty="0" smtClean="0"/>
              <a:t>For </a:t>
            </a:r>
            <a:r>
              <a:rPr lang="en-US" dirty="0"/>
              <a:t>instance, the farmer notices that the dying plants seem to be yellow and brown, so he could conclude that there are not enough nutrients in the soil. He would form the hypothesis, “The lack of nutrients in the soil is causing the plants to die.”</a:t>
            </a:r>
          </a:p>
          <a:p>
            <a:endParaRPr lang="en-US" dirty="0"/>
          </a:p>
        </p:txBody>
      </p:sp>
    </p:spTree>
    <p:extLst>
      <p:ext uri="{BB962C8B-B14F-4D97-AF65-F5344CB8AC3E}">
        <p14:creationId xmlns:p14="http://schemas.microsoft.com/office/powerpoint/2010/main" val="10595835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The farmer would then design and carry out a test to try to get an answer to the original question and observation. </a:t>
            </a:r>
            <a:endParaRPr lang="en-US" dirty="0" smtClean="0"/>
          </a:p>
          <a:p>
            <a:r>
              <a:rPr lang="en-US" dirty="0" smtClean="0"/>
              <a:t>The </a:t>
            </a:r>
            <a:r>
              <a:rPr lang="en-US" dirty="0"/>
              <a:t>farmer would record the data on a data sheet</a:t>
            </a:r>
            <a:r>
              <a:rPr lang="en-US" dirty="0" smtClean="0"/>
              <a:t>.</a:t>
            </a:r>
          </a:p>
          <a:p>
            <a:r>
              <a:rPr lang="en-US" dirty="0" smtClean="0"/>
              <a:t> </a:t>
            </a:r>
            <a:r>
              <a:rPr lang="en-US" dirty="0"/>
              <a:t>He will also want to write down the steps he used to carry out his experiment in case it needs to be repeated. This is called the procedure. </a:t>
            </a:r>
            <a:endParaRPr lang="en-US" dirty="0" smtClean="0"/>
          </a:p>
          <a:p>
            <a:r>
              <a:rPr lang="en-US" dirty="0" smtClean="0"/>
              <a:t>The </a:t>
            </a:r>
            <a:r>
              <a:rPr lang="en-US" dirty="0"/>
              <a:t>farmer would make sure his procedure and data are accurately reported so that he could share the information with others or repeat the procedure at a later time.</a:t>
            </a:r>
          </a:p>
          <a:p>
            <a:endParaRPr lang="en-US" dirty="0"/>
          </a:p>
          <a:p>
            <a:endParaRPr lang="en-US" dirty="0"/>
          </a:p>
        </p:txBody>
      </p:sp>
    </p:spTree>
    <p:extLst>
      <p:ext uri="{BB962C8B-B14F-4D97-AF65-F5344CB8AC3E}">
        <p14:creationId xmlns:p14="http://schemas.microsoft.com/office/powerpoint/2010/main" val="17082936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525463"/>
            <a:ext cx="8534400" cy="503237"/>
          </a:xfrm>
        </p:spPr>
        <p:txBody>
          <a:bodyPr>
            <a:normAutofit fontScale="90000"/>
          </a:bodyPr>
          <a:lstStyle/>
          <a:p>
            <a:pPr eaLnBrk="1" hangingPunct="1"/>
            <a:r>
              <a:rPr lang="en-US" altLang="en-US" i="1" smtClean="0"/>
              <a:t>Types of Data</a:t>
            </a:r>
          </a:p>
        </p:txBody>
      </p:sp>
      <p:sp>
        <p:nvSpPr>
          <p:cNvPr id="79875" name="Rectangle 3"/>
          <p:cNvSpPr>
            <a:spLocks noGrp="1" noChangeArrowheads="1"/>
          </p:cNvSpPr>
          <p:nvPr>
            <p:ph type="body" idx="1"/>
          </p:nvPr>
        </p:nvSpPr>
        <p:spPr>
          <a:xfrm>
            <a:off x="533400" y="1385888"/>
            <a:ext cx="8153400" cy="4329112"/>
          </a:xfrm>
        </p:spPr>
        <p:txBody>
          <a:bodyPr/>
          <a:lstStyle/>
          <a:p>
            <a:pPr eaLnBrk="1" hangingPunct="1"/>
            <a:r>
              <a:rPr lang="en-US" altLang="en-US" sz="2800" b="1" dirty="0" smtClean="0"/>
              <a:t>Data </a:t>
            </a:r>
            <a:r>
              <a:rPr lang="en-US" altLang="en-US" sz="2800" dirty="0" smtClean="0"/>
              <a:t>are recorded observations or items of information; these fall into two categories</a:t>
            </a:r>
          </a:p>
          <a:p>
            <a:pPr marL="971550" lvl="1" eaLnBrk="1" hangingPunct="1"/>
            <a:r>
              <a:rPr lang="en-US" altLang="en-US" sz="2600" b="1" dirty="0" smtClean="0"/>
              <a:t>Qualitative data</a:t>
            </a:r>
            <a:r>
              <a:rPr lang="en-US" altLang="en-US" sz="2600" dirty="0" smtClean="0"/>
              <a:t>, or descriptions rather than measurements</a:t>
            </a:r>
          </a:p>
          <a:p>
            <a:pPr marL="1314450" lvl="2" eaLnBrk="1" hangingPunct="1"/>
            <a:r>
              <a:rPr lang="en-US" altLang="en-US" dirty="0" smtClean="0"/>
              <a:t>For example, Jane Goodall’s observations of chimpanzee behavior</a:t>
            </a:r>
            <a:endParaRPr lang="en-US" altLang="en-US" sz="2200" dirty="0" smtClean="0"/>
          </a:p>
          <a:p>
            <a:pPr marL="971550" lvl="1" eaLnBrk="1" hangingPunct="1"/>
            <a:r>
              <a:rPr lang="en-US" altLang="en-US" sz="2600" b="1" dirty="0" smtClean="0"/>
              <a:t>Quantitative data</a:t>
            </a:r>
            <a:r>
              <a:rPr lang="en-US" altLang="en-US" sz="2600" dirty="0" smtClean="0"/>
              <a:t>, or recorded measurements, which are sometimes organized into tables and graphs</a:t>
            </a:r>
            <a:endParaRPr lang="en-US" altLang="en-US" dirty="0" smtClean="0"/>
          </a:p>
        </p:txBody>
      </p:sp>
      <p:sp>
        <p:nvSpPr>
          <p:cNvPr id="79876" name="Rectangle 10"/>
          <p:cNvSpPr>
            <a:spLocks noChangeArrowheads="1"/>
          </p:cNvSpPr>
          <p:nvPr/>
        </p:nvSpPr>
        <p:spPr bwMode="auto">
          <a:xfrm>
            <a:off x="0" y="0"/>
            <a:ext cx="9144000" cy="304800"/>
          </a:xfrm>
          <a:prstGeom prst="rect">
            <a:avLst/>
          </a:prstGeom>
          <a:solidFill>
            <a:srgbClr val="00478B"/>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a:p>
        </p:txBody>
      </p:sp>
      <p:grpSp>
        <p:nvGrpSpPr>
          <p:cNvPr id="79877" name="Group 11"/>
          <p:cNvGrpSpPr>
            <a:grpSpLocks/>
          </p:cNvGrpSpPr>
          <p:nvPr/>
        </p:nvGrpSpPr>
        <p:grpSpPr bwMode="auto">
          <a:xfrm>
            <a:off x="0" y="6553200"/>
            <a:ext cx="9144000" cy="304800"/>
            <a:chOff x="0" y="4128"/>
            <a:chExt cx="5760" cy="192"/>
          </a:xfrm>
        </p:grpSpPr>
        <p:sp>
          <p:nvSpPr>
            <p:cNvPr id="79878" name="Rectangle 12"/>
            <p:cNvSpPr>
              <a:spLocks noChangeArrowheads="1"/>
            </p:cNvSpPr>
            <p:nvPr/>
          </p:nvSpPr>
          <p:spPr bwMode="auto">
            <a:xfrm>
              <a:off x="0" y="4128"/>
              <a:ext cx="5760" cy="192"/>
            </a:xfrm>
            <a:prstGeom prst="rect">
              <a:avLst/>
            </a:prstGeom>
            <a:solidFill>
              <a:srgbClr val="FFBA2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endParaRPr lang="en-US" altLang="en-US"/>
            </a:p>
          </p:txBody>
        </p:sp>
        <p:sp>
          <p:nvSpPr>
            <p:cNvPr id="79879" name="Date Placeholder 3"/>
            <p:cNvSpPr>
              <a:spLocks/>
            </p:cNvSpPr>
            <p:nvPr/>
          </p:nvSpPr>
          <p:spPr bwMode="auto">
            <a:xfrm>
              <a:off x="96" y="4160"/>
              <a:ext cx="14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1300D"/>
                </a:buClr>
                <a:buFont typeface="Times" charset="0"/>
                <a:buChar char="•"/>
                <a:defRPr sz="3200">
                  <a:solidFill>
                    <a:schemeClr val="tx1"/>
                  </a:solidFill>
                  <a:latin typeface="Arial" pitchFamily="34" charset="0"/>
                  <a:ea typeface="ヒラギノ角ゴ Pro W3" pitchFamily="84" charset="-128"/>
                </a:defRPr>
              </a:lvl1pPr>
              <a:lvl2pPr marL="742950" indent="-285750">
                <a:spcBef>
                  <a:spcPct val="20000"/>
                </a:spcBef>
                <a:buChar char="–"/>
                <a:defRPr sz="2800">
                  <a:solidFill>
                    <a:schemeClr val="tx1"/>
                  </a:solidFill>
                  <a:latin typeface="Arial" pitchFamily="34" charset="0"/>
                  <a:ea typeface="ヒラギノ角ゴ Pro W3" pitchFamily="84" charset="-128"/>
                </a:defRPr>
              </a:lvl2pPr>
              <a:lvl3pPr marL="1143000" indent="-228600">
                <a:spcBef>
                  <a:spcPct val="20000"/>
                </a:spcBef>
                <a:buChar char="•"/>
                <a:defRPr sz="2400">
                  <a:solidFill>
                    <a:schemeClr val="tx1"/>
                  </a:solidFill>
                  <a:latin typeface="Arial" pitchFamily="34" charset="0"/>
                  <a:ea typeface="ヒラギノ角ゴ Pro W3" pitchFamily="84" charset="-128"/>
                </a:defRPr>
              </a:lvl3pPr>
              <a:lvl4pPr marL="1600200" indent="-228600">
                <a:spcBef>
                  <a:spcPct val="20000"/>
                </a:spcBef>
                <a:buChar char="–"/>
                <a:defRPr sz="2000">
                  <a:solidFill>
                    <a:schemeClr val="tx1"/>
                  </a:solidFill>
                  <a:latin typeface="Arial" pitchFamily="34" charset="0"/>
                  <a:ea typeface="ヒラギノ角ゴ Pro W3" pitchFamily="84" charset="-128"/>
                </a:defRPr>
              </a:lvl4pPr>
              <a:lvl5pPr marL="2057400" indent="-228600">
                <a:spcBef>
                  <a:spcPct val="20000"/>
                </a:spcBef>
                <a:buChar char="»"/>
                <a:defRPr sz="2000">
                  <a:solidFill>
                    <a:schemeClr val="tx1"/>
                  </a:solidFill>
                  <a:latin typeface="Arial" pitchFamily="34"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84" charset="-128"/>
                </a:defRPr>
              </a:lvl9pPr>
            </a:lstStyle>
            <a:p>
              <a:pPr eaLnBrk="1" hangingPunct="1">
                <a:spcBef>
                  <a:spcPct val="0"/>
                </a:spcBef>
                <a:buClrTx/>
                <a:buFontTx/>
                <a:buNone/>
              </a:pPr>
              <a:r>
                <a:rPr lang="en-US" altLang="en-US" sz="1200">
                  <a:latin typeface="Times New Roman" pitchFamily="18" charset="0"/>
                  <a:cs typeface="Times New Roman" pitchFamily="18" charset="0"/>
                </a:rPr>
                <a:t>© 2011 Pearson Education, Inc.</a:t>
              </a:r>
            </a:p>
          </p:txBody>
        </p:sp>
      </p:grpSp>
    </p:spTree>
    <p:extLst>
      <p:ext uri="{BB962C8B-B14F-4D97-AF65-F5344CB8AC3E}">
        <p14:creationId xmlns:p14="http://schemas.microsoft.com/office/powerpoint/2010/main" val="39012587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878"/>
            <a:ext cx="8077200" cy="869950"/>
          </a:xfrm>
        </p:spPr>
        <p:txBody>
          <a:bodyPr>
            <a:normAutofit/>
          </a:bodyPr>
          <a:lstStyle/>
          <a:p>
            <a:r>
              <a:rPr lang="en-US" altLang="en-US" b="1" dirty="0"/>
              <a:t>Qualitative data</a:t>
            </a:r>
            <a:endParaRPr lang="en-US" dirty="0"/>
          </a:p>
        </p:txBody>
      </p:sp>
      <p:sp>
        <p:nvSpPr>
          <p:cNvPr id="3" name="Content Placeholder 2"/>
          <p:cNvSpPr>
            <a:spLocks noGrp="1"/>
          </p:cNvSpPr>
          <p:nvPr>
            <p:ph sz="quarter" idx="1"/>
          </p:nvPr>
        </p:nvSpPr>
        <p:spPr>
          <a:xfrm>
            <a:off x="277792" y="1780572"/>
            <a:ext cx="3090440" cy="4419600"/>
          </a:xfrm>
        </p:spPr>
        <p:txBody>
          <a:bodyPr/>
          <a:lstStyle/>
          <a:p>
            <a:r>
              <a:rPr lang="en-US" altLang="en-US" dirty="0">
                <a:latin typeface="Times New Roman" pitchFamily="18" charset="0"/>
              </a:rPr>
              <a:t>Jane Goodall collecting qualitative data on chimpanzee behavior.</a:t>
            </a:r>
            <a:endParaRPr lang="en-US" dirty="0"/>
          </a:p>
        </p:txBody>
      </p:sp>
      <p:pic>
        <p:nvPicPr>
          <p:cNvPr id="4" name="Picture 4" descr="01_23_JaneGoodall-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39873" y="902825"/>
            <a:ext cx="5120712" cy="567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334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Scientists use experiments to search for relationships in nature and find answers to their questions. In other words, they design experiments to test if a change in one quantity or factor will affect another factor in the way their hypothesis predicted. </a:t>
            </a:r>
            <a:endParaRPr lang="en-US" dirty="0" smtClean="0"/>
          </a:p>
          <a:p>
            <a:r>
              <a:rPr lang="en-US" dirty="0" smtClean="0"/>
              <a:t>These </a:t>
            </a:r>
            <a:r>
              <a:rPr lang="en-US" dirty="0"/>
              <a:t>changing quantities are called variables</a:t>
            </a:r>
            <a:r>
              <a:rPr lang="en-US" dirty="0" smtClean="0"/>
              <a:t>.</a:t>
            </a:r>
            <a:endParaRPr lang="en-US" dirty="0"/>
          </a:p>
          <a:p>
            <a:r>
              <a:rPr lang="en-US" dirty="0" smtClean="0"/>
              <a:t> </a:t>
            </a:r>
            <a:r>
              <a:rPr lang="en-US" dirty="0"/>
              <a:t>A variable is any factor or condition that can exist in differing amounts or types. An experiment usually has three kinds of variables: independent, dependent, and controlled. </a:t>
            </a:r>
            <a:endParaRPr lang="en-US" dirty="0" smtClean="0"/>
          </a:p>
          <a:p>
            <a:r>
              <a:rPr lang="en-US" dirty="0" smtClean="0"/>
              <a:t>The </a:t>
            </a:r>
            <a:r>
              <a:rPr lang="en-US" dirty="0"/>
              <a:t>farmer would want to list all of the variables in his experiment, such as the amount of sunlight the plants receive, the temperature, the nutrients in the soil, the amount of water in the soil, and the type of plants.</a:t>
            </a:r>
          </a:p>
          <a:p>
            <a:endParaRPr lang="en-US" dirty="0"/>
          </a:p>
        </p:txBody>
      </p:sp>
    </p:spTree>
    <p:extLst>
      <p:ext uri="{BB962C8B-B14F-4D97-AF65-F5344CB8AC3E}">
        <p14:creationId xmlns:p14="http://schemas.microsoft.com/office/powerpoint/2010/main" val="19198735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Variable</a:t>
            </a:r>
            <a:endParaRPr lang="en-US" dirty="0"/>
          </a:p>
        </p:txBody>
      </p:sp>
      <p:sp>
        <p:nvSpPr>
          <p:cNvPr id="3" name="Content Placeholder 2"/>
          <p:cNvSpPr>
            <a:spLocks noGrp="1"/>
          </p:cNvSpPr>
          <p:nvPr>
            <p:ph sz="quarter" idx="1"/>
          </p:nvPr>
        </p:nvSpPr>
        <p:spPr/>
        <p:txBody>
          <a:bodyPr>
            <a:normAutofit lnSpcReduction="10000"/>
          </a:bodyPr>
          <a:lstStyle/>
          <a:p>
            <a:r>
              <a:rPr lang="en-US" dirty="0"/>
              <a:t>I</a:t>
            </a:r>
            <a:r>
              <a:rPr lang="en-US" dirty="0" smtClean="0"/>
              <a:t>s </a:t>
            </a:r>
            <a:r>
              <a:rPr lang="en-US" dirty="0"/>
              <a:t>the one that the scientist has chosen to change within an experiment in order to test the hypothesis</a:t>
            </a:r>
            <a:r>
              <a:rPr lang="en-US" dirty="0" smtClean="0"/>
              <a:t>.</a:t>
            </a:r>
          </a:p>
          <a:p>
            <a:r>
              <a:rPr lang="en-US" dirty="0" smtClean="0"/>
              <a:t> </a:t>
            </a:r>
            <a:r>
              <a:rPr lang="en-US" dirty="0"/>
              <a:t>A good experiment should test, or vary, only one variable so the scientist can be confident that the observations made are a result of the changes made to the independent variable. </a:t>
            </a:r>
            <a:endParaRPr lang="en-US" dirty="0" smtClean="0"/>
          </a:p>
          <a:p>
            <a:r>
              <a:rPr lang="en-US" dirty="0" smtClean="0"/>
              <a:t>The </a:t>
            </a:r>
            <a:r>
              <a:rPr lang="en-US" dirty="0"/>
              <a:t>farmer would change only the amount of nutrients in the soil. If he changed more than this variable, he would not know if the answer to his original question was correct</a:t>
            </a:r>
            <a:r>
              <a:rPr lang="en-US" dirty="0" smtClean="0"/>
              <a:t>.</a:t>
            </a:r>
            <a:endParaRPr lang="en-US" dirty="0"/>
          </a:p>
        </p:txBody>
      </p:sp>
    </p:spTree>
    <p:extLst>
      <p:ext uri="{BB962C8B-B14F-4D97-AF65-F5344CB8AC3E}">
        <p14:creationId xmlns:p14="http://schemas.microsoft.com/office/powerpoint/2010/main" val="38589407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Variable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The </a:t>
            </a:r>
            <a:r>
              <a:rPr lang="en-US" dirty="0"/>
              <a:t>scientist will observe what happens to the dependent variable over the course of the experiment to see how it responds to the change made to the independent variable. </a:t>
            </a:r>
            <a:endParaRPr lang="en-US" dirty="0" smtClean="0"/>
          </a:p>
          <a:p>
            <a:r>
              <a:rPr lang="en-US" dirty="0" smtClean="0"/>
              <a:t>The </a:t>
            </a:r>
            <a:r>
              <a:rPr lang="en-US" dirty="0"/>
              <a:t>observations made and data collected regarding the dependent variable are caused by, and depend on, the changes made to the independent variable. </a:t>
            </a:r>
            <a:endParaRPr lang="en-US" dirty="0" smtClean="0"/>
          </a:p>
          <a:p>
            <a:r>
              <a:rPr lang="en-US" dirty="0" smtClean="0"/>
              <a:t>By </a:t>
            </a:r>
            <a:r>
              <a:rPr lang="en-US" dirty="0"/>
              <a:t>changing the amount of one nutrient in the soil, the farmer can see the results in the growth of his plants. The rate of plant growth or the health of the plant is the dependent variable. The change in the dependent variable “depends” on what is done with the independent variable.</a:t>
            </a:r>
          </a:p>
          <a:p>
            <a:endParaRPr lang="en-US" dirty="0"/>
          </a:p>
        </p:txBody>
      </p:sp>
    </p:spTree>
    <p:extLst>
      <p:ext uri="{BB962C8B-B14F-4D97-AF65-F5344CB8AC3E}">
        <p14:creationId xmlns:p14="http://schemas.microsoft.com/office/powerpoint/2010/main" val="39013523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Variables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Experiments also have controlled variables</a:t>
            </a:r>
            <a:r>
              <a:rPr lang="en-US" dirty="0" smtClean="0"/>
              <a:t>.</a:t>
            </a:r>
          </a:p>
          <a:p>
            <a:r>
              <a:rPr lang="en-US" dirty="0" smtClean="0"/>
              <a:t> </a:t>
            </a:r>
            <a:r>
              <a:rPr lang="en-US" dirty="0"/>
              <a:t>Controlled variables are the factors a scientist chooses to keep constant over the course of the experiment to make sure that anything that happens to the dependent variable is caused only by the independent variable</a:t>
            </a:r>
            <a:r>
              <a:rPr lang="en-US" dirty="0" smtClean="0"/>
              <a:t>.</a:t>
            </a:r>
          </a:p>
          <a:p>
            <a:r>
              <a:rPr lang="en-US" dirty="0" smtClean="0"/>
              <a:t> </a:t>
            </a:r>
            <a:r>
              <a:rPr lang="en-US" dirty="0"/>
              <a:t>In the example experiment, factors like temperature, water, and exposure to sunlight must be kept constant (controlled variables) in the soil to make sure any changes to the plant growth (dependent variable) are actually caused by the changes to the amount of nutrients in the soil (independent variable).</a:t>
            </a:r>
          </a:p>
          <a:p>
            <a:endParaRPr lang="en-US" dirty="0"/>
          </a:p>
        </p:txBody>
      </p:sp>
    </p:spTree>
    <p:extLst>
      <p:ext uri="{BB962C8B-B14F-4D97-AF65-F5344CB8AC3E}">
        <p14:creationId xmlns:p14="http://schemas.microsoft.com/office/powerpoint/2010/main" val="35154547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endParaRPr lang="en-US" dirty="0"/>
          </a:p>
        </p:txBody>
      </p:sp>
      <p:sp>
        <p:nvSpPr>
          <p:cNvPr id="3" name="Content Placeholder 2"/>
          <p:cNvSpPr>
            <a:spLocks noGrp="1"/>
          </p:cNvSpPr>
          <p:nvPr>
            <p:ph sz="quarter" idx="1"/>
          </p:nvPr>
        </p:nvSpPr>
        <p:spPr/>
        <p:txBody>
          <a:bodyPr>
            <a:normAutofit lnSpcReduction="10000"/>
          </a:bodyPr>
          <a:lstStyle/>
          <a:p>
            <a:r>
              <a:rPr lang="en-US" dirty="0"/>
              <a:t>The analysis of data from an experiment compares known and unknown values in the data. </a:t>
            </a:r>
            <a:endParaRPr lang="en-US" dirty="0" smtClean="0"/>
          </a:p>
          <a:p>
            <a:r>
              <a:rPr lang="en-US" dirty="0" smtClean="0"/>
              <a:t>The </a:t>
            </a:r>
            <a:r>
              <a:rPr lang="en-US" dirty="0"/>
              <a:t>experiments are always repeated several times to make sure the results are valid. When an experiment is valid, it means the results are consistent over time and reproducible by you or by another scientist following the same procedure.</a:t>
            </a:r>
          </a:p>
          <a:p>
            <a:r>
              <a:rPr lang="en-US" dirty="0"/>
              <a:t> </a:t>
            </a:r>
            <a:r>
              <a:rPr lang="en-US" dirty="0" smtClean="0"/>
              <a:t>Based </a:t>
            </a:r>
            <a:r>
              <a:rPr lang="en-US" dirty="0"/>
              <a:t>on the results of the farmer’s experiment, he would analyze the data by creating charts or graphs of the growth of the plants over time.</a:t>
            </a:r>
          </a:p>
          <a:p>
            <a:endParaRPr lang="en-US" dirty="0"/>
          </a:p>
        </p:txBody>
      </p:sp>
    </p:spTree>
    <p:extLst>
      <p:ext uri="{BB962C8B-B14F-4D97-AF65-F5344CB8AC3E}">
        <p14:creationId xmlns:p14="http://schemas.microsoft.com/office/powerpoint/2010/main" val="4227472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Summary</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Science is our knowledge of the natural world, and applications of that scientific knowledge are found in the various forms of technology that we use every day. It is important to remember that science is also a process used to acquire information about our natural world through observation, inquiry, rational thinking, and questioning.</a:t>
            </a:r>
          </a:p>
          <a:p>
            <a:pPr marL="0" indent="0">
              <a:buNone/>
            </a:pPr>
            <a:r>
              <a:rPr lang="en-US" dirty="0"/>
              <a:t> </a:t>
            </a:r>
            <a:r>
              <a:rPr lang="en-US" dirty="0" smtClean="0"/>
              <a:t>When </a:t>
            </a:r>
            <a:r>
              <a:rPr lang="en-US" dirty="0"/>
              <a:t>you have completed this lesson, you should be able to:</a:t>
            </a:r>
          </a:p>
          <a:p>
            <a:pPr marL="0" indent="0">
              <a:buNone/>
            </a:pPr>
            <a:endParaRPr lang="en-US" dirty="0"/>
          </a:p>
          <a:p>
            <a:r>
              <a:rPr lang="en-US" dirty="0"/>
              <a:t>Explain what can be considered science and how science is practiced</a:t>
            </a:r>
          </a:p>
          <a:p>
            <a:r>
              <a:rPr lang="en-US" dirty="0"/>
              <a:t>Identify science vs. pseudoscience</a:t>
            </a:r>
          </a:p>
          <a:p>
            <a:r>
              <a:rPr lang="en-US" dirty="0"/>
              <a:t>Identify what types of questions can be answered by science</a:t>
            </a:r>
          </a:p>
          <a:p>
            <a:r>
              <a:rPr lang="en-US" dirty="0"/>
              <a:t>Apply the scientific method to a variety of scenarios</a:t>
            </a:r>
          </a:p>
          <a:p>
            <a:r>
              <a:rPr lang="en-US" dirty="0"/>
              <a:t>Design an experiment based on testable scientific </a:t>
            </a:r>
            <a:r>
              <a:rPr lang="en-US" dirty="0" smtClean="0"/>
              <a:t>questions</a:t>
            </a:r>
          </a:p>
          <a:p>
            <a:r>
              <a:rPr lang="en-US" dirty="0" smtClean="0"/>
              <a:t>Distinguish between hypothesis, theories, and laws</a:t>
            </a:r>
            <a:endParaRPr lang="en-US" dirty="0"/>
          </a:p>
          <a:p>
            <a:endParaRPr lang="en-US" dirty="0"/>
          </a:p>
        </p:txBody>
      </p:sp>
    </p:spTree>
    <p:extLst>
      <p:ext uri="{BB962C8B-B14F-4D97-AF65-F5344CB8AC3E}">
        <p14:creationId xmlns:p14="http://schemas.microsoft.com/office/powerpoint/2010/main" val="35112406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sz="quarter" idx="1"/>
          </p:nvPr>
        </p:nvSpPr>
        <p:spPr>
          <a:xfrm>
            <a:off x="612648" y="1600200"/>
            <a:ext cx="8153400" cy="5070928"/>
          </a:xfrm>
        </p:spPr>
        <p:txBody>
          <a:bodyPr>
            <a:normAutofit fontScale="62500" lnSpcReduction="20000"/>
          </a:bodyPr>
          <a:lstStyle/>
          <a:p>
            <a:r>
              <a:rPr lang="en-US" sz="3400" dirty="0"/>
              <a:t>Based on the analysis of the collected data, a scientist will refer back to the original hypothesis and ask: Was the original hypothesis correct or incorrect? </a:t>
            </a:r>
            <a:endParaRPr lang="en-US" sz="3400" dirty="0" smtClean="0"/>
          </a:p>
          <a:p>
            <a:r>
              <a:rPr lang="en-US" sz="3400" dirty="0" smtClean="0"/>
              <a:t>Sometimes </a:t>
            </a:r>
            <a:r>
              <a:rPr lang="en-US" sz="3400" dirty="0"/>
              <a:t>this is very simple and the conclusion is obvious. On occasion, finding that the hypothesis is incorrect leads to new discoveries. </a:t>
            </a:r>
            <a:endParaRPr lang="en-US" sz="3400" dirty="0" smtClean="0"/>
          </a:p>
          <a:p>
            <a:r>
              <a:rPr lang="en-US" sz="3400" dirty="0" smtClean="0"/>
              <a:t>Sometimes</a:t>
            </a:r>
            <a:r>
              <a:rPr lang="en-US" sz="3400" dirty="0"/>
              <a:t>, the results are inconclusive, and the scientist must design a new experiment or complete further research. </a:t>
            </a:r>
            <a:endParaRPr lang="en-US" sz="3400" dirty="0" smtClean="0"/>
          </a:p>
          <a:p>
            <a:r>
              <a:rPr lang="en-US" sz="3400" dirty="0" smtClean="0"/>
              <a:t>If </a:t>
            </a:r>
            <a:r>
              <a:rPr lang="en-US" sz="3400" dirty="0"/>
              <a:t>the farmer finds that the data supports the original hypothesis, he </a:t>
            </a:r>
            <a:r>
              <a:rPr lang="en-US" sz="3400" dirty="0" smtClean="0"/>
              <a:t>may conclude </a:t>
            </a:r>
            <a:r>
              <a:rPr lang="en-US" sz="3400" dirty="0"/>
              <a:t>that the lack of soil nutrients caused the plants to grow poorly (i.e., analysis shows that changing the amount of nutrient causes the plants to grow faster).</a:t>
            </a:r>
          </a:p>
          <a:p>
            <a:r>
              <a:rPr lang="en-US" sz="3400" dirty="0"/>
              <a:t> </a:t>
            </a:r>
            <a:r>
              <a:rPr lang="en-US" sz="3400" dirty="0" smtClean="0"/>
              <a:t>On </a:t>
            </a:r>
            <a:r>
              <a:rPr lang="en-US" sz="3400" dirty="0"/>
              <a:t>the other hand, the data might not support the original hypothesis (i.e., analysis shows that changing the amount of nutrient does not keep the plants from dying). In this case, he would try to change a different variable in the experiment, such as the amount of water, to retest his hypothesis.</a:t>
            </a:r>
          </a:p>
          <a:p>
            <a:endParaRPr lang="en-US" dirty="0"/>
          </a:p>
        </p:txBody>
      </p:sp>
    </p:spTree>
    <p:extLst>
      <p:ext uri="{BB962C8B-B14F-4D97-AF65-F5344CB8AC3E}">
        <p14:creationId xmlns:p14="http://schemas.microsoft.com/office/powerpoint/2010/main" val="39179801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rcRect t="10481" b="10481"/>
          <a:stretch>
            <a:fillRect/>
          </a:stretch>
        </p:blipFill>
        <p:spPr/>
      </p:pic>
    </p:spTree>
    <p:extLst>
      <p:ext uri="{BB962C8B-B14F-4D97-AF65-F5344CB8AC3E}">
        <p14:creationId xmlns:p14="http://schemas.microsoft.com/office/powerpoint/2010/main" val="9152084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Results </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92500" lnSpcReduction="20000"/>
          </a:bodyPr>
          <a:lstStyle/>
          <a:p>
            <a:r>
              <a:rPr lang="en-US" dirty="0" smtClean="0"/>
              <a:t>The most important step in any scientific investigation.</a:t>
            </a:r>
          </a:p>
          <a:p>
            <a:r>
              <a:rPr lang="en-US" dirty="0" smtClean="0"/>
              <a:t>Publishing peer-reviewed articles in science journals allows researchers to share ideas and to test and evaluate each other’s work. This is conducted by anonymous, independent experts.</a:t>
            </a:r>
          </a:p>
          <a:p>
            <a:r>
              <a:rPr lang="en-US" dirty="0" smtClean="0"/>
              <a:t>Peer-review does not guarantee that a piece of work is correct, but it does certify that the work meets standards set by the scientific community.</a:t>
            </a:r>
          </a:p>
          <a:p>
            <a:r>
              <a:rPr lang="en-US" dirty="0" smtClean="0"/>
              <a:t>Science </a:t>
            </a:r>
            <a:r>
              <a:rPr lang="en-US" dirty="0"/>
              <a:t>can change the world, but only if it is communicated effectively to the public and policy makers.</a:t>
            </a:r>
          </a:p>
          <a:p>
            <a:r>
              <a:rPr lang="en-US" dirty="0"/>
              <a:t>“Communication is not something you add on to science, it is of the essence of science.” </a:t>
            </a:r>
          </a:p>
          <a:p>
            <a:endParaRPr lang="en-US" dirty="0"/>
          </a:p>
        </p:txBody>
      </p:sp>
    </p:spTree>
    <p:extLst>
      <p:ext uri="{BB962C8B-B14F-4D97-AF65-F5344CB8AC3E}">
        <p14:creationId xmlns:p14="http://schemas.microsoft.com/office/powerpoint/2010/main" val="32191182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 </a:t>
            </a:r>
            <a:endParaRPr lang="en-US" dirty="0"/>
          </a:p>
        </p:txBody>
      </p:sp>
      <p:sp>
        <p:nvSpPr>
          <p:cNvPr id="3" name="Content Placeholder 2"/>
          <p:cNvSpPr>
            <a:spLocks noGrp="1"/>
          </p:cNvSpPr>
          <p:nvPr>
            <p:ph idx="1"/>
          </p:nvPr>
        </p:nvSpPr>
        <p:spPr/>
        <p:txBody>
          <a:bodyPr/>
          <a:lstStyle/>
          <a:p>
            <a:r>
              <a:rPr lang="en-US" dirty="0"/>
              <a:t>Which of the following questions can be answered through scientific investigation?</a:t>
            </a:r>
          </a:p>
          <a:p>
            <a:pPr marL="0" indent="0">
              <a:buNone/>
            </a:pPr>
            <a:r>
              <a:rPr lang="en-US" dirty="0" smtClean="0"/>
              <a:t>a. </a:t>
            </a:r>
            <a:r>
              <a:rPr lang="en-US" dirty="0" smtClean="0"/>
              <a:t>How does water </a:t>
            </a:r>
            <a:r>
              <a:rPr lang="en-US" dirty="0" smtClean="0"/>
              <a:t>pollution caused by drilling </a:t>
            </a:r>
            <a:r>
              <a:rPr lang="en-US" dirty="0"/>
              <a:t>for oil in the </a:t>
            </a:r>
            <a:r>
              <a:rPr lang="en-US" dirty="0" smtClean="0"/>
              <a:t>ocean affect the marine ecosystems?</a:t>
            </a:r>
            <a:endParaRPr lang="en-US" dirty="0"/>
          </a:p>
          <a:p>
            <a:pPr marL="0" indent="0">
              <a:buNone/>
            </a:pPr>
            <a:r>
              <a:rPr lang="en-US" dirty="0" smtClean="0"/>
              <a:t>b. Why </a:t>
            </a:r>
            <a:r>
              <a:rPr lang="en-US" dirty="0"/>
              <a:t>is the sky blue?</a:t>
            </a:r>
          </a:p>
          <a:p>
            <a:pPr marL="0" indent="0">
              <a:buNone/>
            </a:pPr>
            <a:r>
              <a:rPr lang="en-US" dirty="0" smtClean="0"/>
              <a:t>c. Should </a:t>
            </a:r>
            <a:r>
              <a:rPr lang="en-US" dirty="0"/>
              <a:t>pesticides be banned?</a:t>
            </a:r>
          </a:p>
          <a:p>
            <a:endParaRPr lang="en-US" dirty="0"/>
          </a:p>
        </p:txBody>
      </p:sp>
    </p:spTree>
    <p:extLst>
      <p:ext uri="{BB962C8B-B14F-4D97-AF65-F5344CB8AC3E}">
        <p14:creationId xmlns:p14="http://schemas.microsoft.com/office/powerpoint/2010/main" val="1417289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Factors that a scientist chooses to keep constant over the course of the experiment are called</a:t>
            </a:r>
          </a:p>
          <a:p>
            <a:pPr marL="0" indent="0">
              <a:buNone/>
            </a:pPr>
            <a:r>
              <a:rPr lang="en-US" sz="3200" dirty="0" smtClean="0"/>
              <a:t>a. independent </a:t>
            </a:r>
            <a:r>
              <a:rPr lang="en-US" sz="3200" dirty="0"/>
              <a:t>variables</a:t>
            </a:r>
          </a:p>
          <a:p>
            <a:pPr marL="0" indent="0">
              <a:buNone/>
            </a:pPr>
            <a:r>
              <a:rPr lang="en-US" sz="3200" dirty="0" smtClean="0"/>
              <a:t>b. dependent </a:t>
            </a:r>
            <a:r>
              <a:rPr lang="en-US" sz="3200" dirty="0"/>
              <a:t>variables</a:t>
            </a:r>
          </a:p>
          <a:p>
            <a:pPr marL="0" indent="0">
              <a:buNone/>
            </a:pPr>
            <a:r>
              <a:rPr lang="en-US" sz="3200" dirty="0" smtClean="0"/>
              <a:t>c. controls </a:t>
            </a:r>
            <a:endParaRPr lang="en-US" sz="3200" dirty="0"/>
          </a:p>
        </p:txBody>
      </p:sp>
    </p:spTree>
    <p:extLst>
      <p:ext uri="{BB962C8B-B14F-4D97-AF65-F5344CB8AC3E}">
        <p14:creationId xmlns:p14="http://schemas.microsoft.com/office/powerpoint/2010/main" val="2360000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Researchers at a local plant nursery want to know if watering in the morning will help plants grow taller than watering at other times of the day. They water 20 tomato plants every day in the morning, 20 in the middle of the day, and 20 are the evening. What is the dependent variable?</a:t>
            </a:r>
          </a:p>
          <a:p>
            <a:r>
              <a:rPr lang="en-US" dirty="0" smtClean="0"/>
              <a:t>A. Time </a:t>
            </a:r>
            <a:r>
              <a:rPr lang="en-US" dirty="0"/>
              <a:t>of day when the plants are watered</a:t>
            </a:r>
          </a:p>
          <a:p>
            <a:r>
              <a:rPr lang="en-US" dirty="0" smtClean="0"/>
              <a:t>B. The </a:t>
            </a:r>
            <a:r>
              <a:rPr lang="en-US" dirty="0"/>
              <a:t>measured height of the plants</a:t>
            </a:r>
          </a:p>
          <a:p>
            <a:r>
              <a:rPr lang="en-US" dirty="0" smtClean="0"/>
              <a:t>C. Amount </a:t>
            </a:r>
            <a:r>
              <a:rPr lang="en-US" dirty="0"/>
              <a:t>of water </a:t>
            </a:r>
          </a:p>
        </p:txBody>
      </p:sp>
    </p:spTree>
    <p:extLst>
      <p:ext uri="{BB962C8B-B14F-4D97-AF65-F5344CB8AC3E}">
        <p14:creationId xmlns:p14="http://schemas.microsoft.com/office/powerpoint/2010/main" val="1660278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Researchers at a local plant nursery want to know if watering in the morning will help plants grow taller than watering at other times of the day. They water 20 tomato plants every day in the morning, 20 in the middle of the day, and 20 in the evening. What is a variable that should be controlled?</a:t>
            </a:r>
          </a:p>
          <a:p>
            <a:r>
              <a:rPr lang="en-US" dirty="0" smtClean="0"/>
              <a:t>A. Time </a:t>
            </a:r>
            <a:r>
              <a:rPr lang="en-US" dirty="0"/>
              <a:t>of day when the plants are watered</a:t>
            </a:r>
          </a:p>
          <a:p>
            <a:r>
              <a:rPr lang="en-US" dirty="0" smtClean="0"/>
              <a:t>TB. he </a:t>
            </a:r>
            <a:r>
              <a:rPr lang="en-US" dirty="0"/>
              <a:t>measured height of the plants</a:t>
            </a:r>
          </a:p>
          <a:p>
            <a:r>
              <a:rPr lang="en-US" dirty="0" smtClean="0"/>
              <a:t>C. Amount </a:t>
            </a:r>
            <a:r>
              <a:rPr lang="en-US" dirty="0"/>
              <a:t>of water</a:t>
            </a:r>
          </a:p>
          <a:p>
            <a:endParaRPr lang="en-US" dirty="0"/>
          </a:p>
        </p:txBody>
      </p:sp>
    </p:spTree>
    <p:extLst>
      <p:ext uri="{BB962C8B-B14F-4D97-AF65-F5344CB8AC3E}">
        <p14:creationId xmlns:p14="http://schemas.microsoft.com/office/powerpoint/2010/main" val="3338793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Katherine and Ruben wanted to determine what feature of a paper airplane would cause it to fly the farthest. Katherine’s airplane is short and wide with long wings, while Ruben’s is long and narrow with short wings. After testing the two airplanes three times, the results show that Katherine’s airplane flew farther through the air than Ruben’s airplane. They conclude that paper airplanes with long wings fly farther than paper airplanes with short wings. Is this a valid test and conclusion?</a:t>
            </a:r>
          </a:p>
          <a:p>
            <a:r>
              <a:rPr lang="en-US" dirty="0"/>
              <a:t>Yes</a:t>
            </a:r>
          </a:p>
          <a:p>
            <a:r>
              <a:rPr lang="en-US" dirty="0"/>
              <a:t>No </a:t>
            </a:r>
          </a:p>
        </p:txBody>
      </p:sp>
    </p:spTree>
    <p:extLst>
      <p:ext uri="{BB962C8B-B14F-4D97-AF65-F5344CB8AC3E}">
        <p14:creationId xmlns:p14="http://schemas.microsoft.com/office/powerpoint/2010/main" val="2916303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dirty="0"/>
              <a:t>Katherine and Ruben wanted to determine what feature of a paper airplane would cause it to fly the farthest. Katherine’s airplane is short and wide with long wings, while Ruben’s is long and narrow with short wings. After testing the two airplanes three times, the results show that Katherine’s airplane flew farther through the air than Ruben’s airplane. Why isn’t this a valid test and conclusion?</a:t>
            </a:r>
          </a:p>
          <a:p>
            <a:r>
              <a:rPr lang="en-US" dirty="0" smtClean="0"/>
              <a:t>A. The </a:t>
            </a:r>
            <a:r>
              <a:rPr lang="en-US" dirty="0"/>
              <a:t>airplanes had more than one difference between them.</a:t>
            </a:r>
          </a:p>
          <a:p>
            <a:r>
              <a:rPr lang="en-US" dirty="0" smtClean="0"/>
              <a:t>B. Factors </a:t>
            </a:r>
            <a:r>
              <a:rPr lang="en-US" dirty="0"/>
              <a:t>such as force and height at release were not held constant.</a:t>
            </a:r>
          </a:p>
          <a:p>
            <a:r>
              <a:rPr lang="en-US" dirty="0" smtClean="0"/>
              <a:t>C. Both </a:t>
            </a:r>
            <a:r>
              <a:rPr lang="en-US" dirty="0"/>
              <a:t>A and B</a:t>
            </a:r>
          </a:p>
          <a:p>
            <a:endParaRPr lang="en-US" dirty="0"/>
          </a:p>
        </p:txBody>
      </p:sp>
    </p:spTree>
    <p:extLst>
      <p:ext uri="{BB962C8B-B14F-4D97-AF65-F5344CB8AC3E}">
        <p14:creationId xmlns:p14="http://schemas.microsoft.com/office/powerpoint/2010/main" val="3099533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2" name="Rectangle 42"/>
          <p:cNvSpPr>
            <a:spLocks noChangeArrowheads="1"/>
          </p:cNvSpPr>
          <p:nvPr/>
        </p:nvSpPr>
        <p:spPr bwMode="auto">
          <a:xfrm>
            <a:off x="284163" y="1658938"/>
            <a:ext cx="6245225" cy="4667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Rectangle 5"/>
          <p:cNvSpPr>
            <a:spLocks noChangeArrowheads="1"/>
          </p:cNvSpPr>
          <p:nvPr/>
        </p:nvSpPr>
        <p:spPr bwMode="auto">
          <a:xfrm>
            <a:off x="292100" y="2143125"/>
            <a:ext cx="6248400" cy="319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126" name="Line 6"/>
          <p:cNvSpPr>
            <a:spLocks noChangeShapeType="1"/>
          </p:cNvSpPr>
          <p:nvPr/>
        </p:nvSpPr>
        <p:spPr bwMode="auto">
          <a:xfrm>
            <a:off x="292100" y="25908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Line 7"/>
          <p:cNvSpPr>
            <a:spLocks noChangeShapeType="1"/>
          </p:cNvSpPr>
          <p:nvPr/>
        </p:nvSpPr>
        <p:spPr bwMode="auto">
          <a:xfrm>
            <a:off x="292100" y="21336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Line 8"/>
          <p:cNvSpPr>
            <a:spLocks noChangeShapeType="1"/>
          </p:cNvSpPr>
          <p:nvPr/>
        </p:nvSpPr>
        <p:spPr bwMode="auto">
          <a:xfrm>
            <a:off x="292100" y="30480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Line 9"/>
          <p:cNvSpPr>
            <a:spLocks noChangeShapeType="1"/>
          </p:cNvSpPr>
          <p:nvPr/>
        </p:nvSpPr>
        <p:spPr bwMode="auto">
          <a:xfrm>
            <a:off x="292100" y="35052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292100" y="39624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Line 11"/>
          <p:cNvSpPr>
            <a:spLocks noChangeShapeType="1"/>
          </p:cNvSpPr>
          <p:nvPr/>
        </p:nvSpPr>
        <p:spPr bwMode="auto">
          <a:xfrm>
            <a:off x="292100" y="44196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Line 12"/>
          <p:cNvSpPr>
            <a:spLocks noChangeShapeType="1"/>
          </p:cNvSpPr>
          <p:nvPr/>
        </p:nvSpPr>
        <p:spPr bwMode="auto">
          <a:xfrm>
            <a:off x="292100" y="48768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Line 13"/>
          <p:cNvSpPr>
            <a:spLocks noChangeShapeType="1"/>
          </p:cNvSpPr>
          <p:nvPr/>
        </p:nvSpPr>
        <p:spPr bwMode="auto">
          <a:xfrm>
            <a:off x="3949700" y="16764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Line 14"/>
          <p:cNvSpPr>
            <a:spLocks noChangeShapeType="1"/>
          </p:cNvSpPr>
          <p:nvPr/>
        </p:nvSpPr>
        <p:spPr bwMode="auto">
          <a:xfrm>
            <a:off x="5321300" y="16764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Rectangle 16"/>
          <p:cNvSpPr>
            <a:spLocks noChangeArrowheads="1"/>
          </p:cNvSpPr>
          <p:nvPr/>
        </p:nvSpPr>
        <p:spPr bwMode="auto">
          <a:xfrm>
            <a:off x="292100" y="1752600"/>
            <a:ext cx="621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a:latin typeface="Arial" pitchFamily="34" charset="0"/>
              </a:rPr>
              <a:t>Statement			Observation   Inference</a:t>
            </a:r>
          </a:p>
        </p:txBody>
      </p:sp>
      <p:sp>
        <p:nvSpPr>
          <p:cNvPr id="5137" name="Text Box 17"/>
          <p:cNvSpPr txBox="1">
            <a:spLocks noChangeArrowheads="1"/>
          </p:cNvSpPr>
          <p:nvPr/>
        </p:nvSpPr>
        <p:spPr bwMode="auto">
          <a:xfrm>
            <a:off x="292100" y="2209800"/>
            <a:ext cx="2884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itchFamily="34" charset="0"/>
              </a:rPr>
              <a:t>Object A is round and orange.</a:t>
            </a:r>
            <a:endParaRPr lang="en-US" altLang="en-US"/>
          </a:p>
        </p:txBody>
      </p:sp>
      <p:sp>
        <p:nvSpPr>
          <p:cNvPr id="5138" name="Text Box 18"/>
          <p:cNvSpPr txBox="1">
            <a:spLocks noChangeArrowheads="1"/>
          </p:cNvSpPr>
          <p:nvPr/>
        </p:nvSpPr>
        <p:spPr bwMode="auto">
          <a:xfrm>
            <a:off x="292100" y="2667000"/>
            <a:ext cx="2363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itchFamily="34" charset="0"/>
              </a:rPr>
              <a:t>Object A is a basketball.</a:t>
            </a:r>
            <a:endParaRPr lang="en-US" altLang="en-US"/>
          </a:p>
        </p:txBody>
      </p:sp>
      <p:sp>
        <p:nvSpPr>
          <p:cNvPr id="5139" name="Text Box 19"/>
          <p:cNvSpPr txBox="1">
            <a:spLocks noChangeArrowheads="1"/>
          </p:cNvSpPr>
          <p:nvPr/>
        </p:nvSpPr>
        <p:spPr bwMode="auto">
          <a:xfrm>
            <a:off x="292100" y="3124200"/>
            <a:ext cx="3662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itchFamily="34" charset="0"/>
              </a:rPr>
              <a:t>Object C is round and black and white.</a:t>
            </a:r>
            <a:endParaRPr lang="en-US" altLang="en-US"/>
          </a:p>
        </p:txBody>
      </p:sp>
      <p:sp>
        <p:nvSpPr>
          <p:cNvPr id="5140" name="Text Box 20"/>
          <p:cNvSpPr txBox="1">
            <a:spLocks noChangeArrowheads="1"/>
          </p:cNvSpPr>
          <p:nvPr/>
        </p:nvSpPr>
        <p:spPr bwMode="auto">
          <a:xfrm>
            <a:off x="292100" y="3581400"/>
            <a:ext cx="3100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itchFamily="34" charset="0"/>
              </a:rPr>
              <a:t>Object C is larger than Object B.</a:t>
            </a:r>
            <a:endParaRPr lang="en-US" altLang="en-US"/>
          </a:p>
        </p:txBody>
      </p:sp>
      <p:sp>
        <p:nvSpPr>
          <p:cNvPr id="5141" name="Text Box 21"/>
          <p:cNvSpPr txBox="1">
            <a:spLocks noChangeArrowheads="1"/>
          </p:cNvSpPr>
          <p:nvPr/>
        </p:nvSpPr>
        <p:spPr bwMode="auto">
          <a:xfrm>
            <a:off x="292100" y="4038600"/>
            <a:ext cx="1947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itchFamily="34" charset="0"/>
              </a:rPr>
              <a:t>Object B is smooth.</a:t>
            </a:r>
            <a:endParaRPr lang="en-US" altLang="en-US"/>
          </a:p>
        </p:txBody>
      </p:sp>
      <p:sp>
        <p:nvSpPr>
          <p:cNvPr id="5142" name="Text Box 22"/>
          <p:cNvSpPr txBox="1">
            <a:spLocks noChangeArrowheads="1"/>
          </p:cNvSpPr>
          <p:nvPr/>
        </p:nvSpPr>
        <p:spPr bwMode="auto">
          <a:xfrm>
            <a:off x="292100" y="4495800"/>
            <a:ext cx="2871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itchFamily="34" charset="0"/>
              </a:rPr>
              <a:t>Object B is a table-tennis ball.</a:t>
            </a:r>
            <a:endParaRPr lang="en-US" altLang="en-US"/>
          </a:p>
        </p:txBody>
      </p:sp>
      <p:sp>
        <p:nvSpPr>
          <p:cNvPr id="5143" name="Text Box 23"/>
          <p:cNvSpPr txBox="1">
            <a:spLocks noChangeArrowheads="1"/>
          </p:cNvSpPr>
          <p:nvPr/>
        </p:nvSpPr>
        <p:spPr bwMode="auto">
          <a:xfrm>
            <a:off x="292100" y="4953000"/>
            <a:ext cx="3687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latin typeface="Arial" pitchFamily="34" charset="0"/>
              </a:rPr>
              <a:t>Each object is used in a different sport.</a:t>
            </a:r>
            <a:endParaRPr lang="en-US" altLang="en-US"/>
          </a:p>
        </p:txBody>
      </p:sp>
      <p:grpSp>
        <p:nvGrpSpPr>
          <p:cNvPr id="5166" name="Group 46"/>
          <p:cNvGrpSpPr>
            <a:grpSpLocks/>
          </p:cNvGrpSpPr>
          <p:nvPr/>
        </p:nvGrpSpPr>
        <p:grpSpPr bwMode="auto">
          <a:xfrm>
            <a:off x="4483100" y="2160588"/>
            <a:ext cx="1600200" cy="3113087"/>
            <a:chOff x="2824" y="1361"/>
            <a:chExt cx="1008" cy="1961"/>
          </a:xfrm>
        </p:grpSpPr>
        <p:sp>
          <p:nvSpPr>
            <p:cNvPr id="5144" name="Text Box 24"/>
            <p:cNvSpPr txBox="1">
              <a:spLocks noChangeArrowheads="1"/>
            </p:cNvSpPr>
            <p:nvPr/>
          </p:nvSpPr>
          <p:spPr bwMode="auto">
            <a:xfrm>
              <a:off x="2824" y="1361"/>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latin typeface="Arial" pitchFamily="34" charset="0"/>
                </a:rPr>
                <a:t>X</a:t>
              </a:r>
              <a:endParaRPr lang="en-US" altLang="en-US"/>
            </a:p>
          </p:txBody>
        </p:sp>
        <p:sp>
          <p:nvSpPr>
            <p:cNvPr id="5150" name="Text Box 30"/>
            <p:cNvSpPr txBox="1">
              <a:spLocks noChangeArrowheads="1"/>
            </p:cNvSpPr>
            <p:nvPr/>
          </p:nvSpPr>
          <p:spPr bwMode="auto">
            <a:xfrm>
              <a:off x="3609" y="3072"/>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latin typeface="Arial" pitchFamily="34" charset="0"/>
                </a:rPr>
                <a:t>X</a:t>
              </a:r>
              <a:endParaRPr lang="en-US" altLang="en-US"/>
            </a:p>
          </p:txBody>
        </p:sp>
        <p:sp>
          <p:nvSpPr>
            <p:cNvPr id="5151" name="Text Box 31"/>
            <p:cNvSpPr txBox="1">
              <a:spLocks noChangeArrowheads="1"/>
            </p:cNvSpPr>
            <p:nvPr/>
          </p:nvSpPr>
          <p:spPr bwMode="auto">
            <a:xfrm>
              <a:off x="3609" y="2784"/>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latin typeface="Arial" pitchFamily="34" charset="0"/>
                </a:rPr>
                <a:t>X</a:t>
              </a:r>
              <a:endParaRPr lang="en-US" altLang="en-US"/>
            </a:p>
          </p:txBody>
        </p:sp>
        <p:sp>
          <p:nvSpPr>
            <p:cNvPr id="5152" name="Text Box 32"/>
            <p:cNvSpPr txBox="1">
              <a:spLocks noChangeArrowheads="1"/>
            </p:cNvSpPr>
            <p:nvPr/>
          </p:nvSpPr>
          <p:spPr bwMode="auto">
            <a:xfrm>
              <a:off x="3609" y="1632"/>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latin typeface="Arial" pitchFamily="34" charset="0"/>
                </a:rPr>
                <a:t>X</a:t>
              </a:r>
              <a:endParaRPr lang="en-US" altLang="en-US"/>
            </a:p>
          </p:txBody>
        </p:sp>
        <p:sp>
          <p:nvSpPr>
            <p:cNvPr id="5153" name="Text Box 33"/>
            <p:cNvSpPr txBox="1">
              <a:spLocks noChangeArrowheads="1"/>
            </p:cNvSpPr>
            <p:nvPr/>
          </p:nvSpPr>
          <p:spPr bwMode="auto">
            <a:xfrm>
              <a:off x="2824" y="3072"/>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latin typeface="Arial" pitchFamily="34" charset="0"/>
                </a:rPr>
                <a:t>X</a:t>
              </a:r>
              <a:endParaRPr lang="en-US" altLang="en-US"/>
            </a:p>
          </p:txBody>
        </p:sp>
        <p:sp>
          <p:nvSpPr>
            <p:cNvPr id="5154" name="Text Box 34"/>
            <p:cNvSpPr txBox="1">
              <a:spLocks noChangeArrowheads="1"/>
            </p:cNvSpPr>
            <p:nvPr/>
          </p:nvSpPr>
          <p:spPr bwMode="auto">
            <a:xfrm>
              <a:off x="2824" y="2496"/>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latin typeface="Arial" pitchFamily="34" charset="0"/>
                </a:rPr>
                <a:t>X</a:t>
              </a:r>
              <a:endParaRPr lang="en-US" altLang="en-US"/>
            </a:p>
          </p:txBody>
        </p:sp>
        <p:sp>
          <p:nvSpPr>
            <p:cNvPr id="5155" name="Text Box 35"/>
            <p:cNvSpPr txBox="1">
              <a:spLocks noChangeArrowheads="1"/>
            </p:cNvSpPr>
            <p:nvPr/>
          </p:nvSpPr>
          <p:spPr bwMode="auto">
            <a:xfrm>
              <a:off x="2824" y="220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latin typeface="Arial" pitchFamily="34" charset="0"/>
                </a:rPr>
                <a:t>X</a:t>
              </a:r>
              <a:endParaRPr lang="en-US" altLang="en-US"/>
            </a:p>
          </p:txBody>
        </p:sp>
        <p:sp>
          <p:nvSpPr>
            <p:cNvPr id="5156" name="Text Box 36"/>
            <p:cNvSpPr txBox="1">
              <a:spLocks noChangeArrowheads="1"/>
            </p:cNvSpPr>
            <p:nvPr/>
          </p:nvSpPr>
          <p:spPr bwMode="auto">
            <a:xfrm>
              <a:off x="2824" y="1920"/>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latin typeface="Arial" pitchFamily="34" charset="0"/>
                </a:rPr>
                <a:t>X</a:t>
              </a:r>
              <a:endParaRPr lang="en-US" altLang="en-US"/>
            </a:p>
          </p:txBody>
        </p:sp>
      </p:grpSp>
      <p:sp>
        <p:nvSpPr>
          <p:cNvPr id="5159" name="Rectangle 39"/>
          <p:cNvSpPr>
            <a:spLocks noGrp="1" noChangeArrowheads="1"/>
          </p:cNvSpPr>
          <p:nvPr>
            <p:ph type="body" idx="1"/>
          </p:nvPr>
        </p:nvSpPr>
        <p:spPr>
          <a:xfrm>
            <a:off x="6629400" y="2971800"/>
            <a:ext cx="2387600" cy="1066800"/>
          </a:xfrm>
        </p:spPr>
        <p:txBody>
          <a:bodyPr>
            <a:normAutofit fontScale="92500" lnSpcReduction="20000"/>
          </a:bodyPr>
          <a:lstStyle/>
          <a:p>
            <a:r>
              <a:rPr lang="en-US" altLang="en-US" sz="1400"/>
              <a:t>Object A is a basketball.</a:t>
            </a:r>
          </a:p>
          <a:p>
            <a:r>
              <a:rPr lang="en-US" altLang="en-US" sz="1400"/>
              <a:t>Object B is a table-tennis</a:t>
            </a:r>
          </a:p>
          <a:p>
            <a:r>
              <a:rPr lang="en-US" altLang="en-US" sz="1400"/>
              <a:t>               ball.</a:t>
            </a:r>
          </a:p>
          <a:p>
            <a:r>
              <a:rPr lang="en-US" altLang="en-US" sz="1400"/>
              <a:t>Object C is a soccer ball.</a:t>
            </a:r>
          </a:p>
          <a:p>
            <a:endParaRPr lang="en-US" altLang="en-US" sz="1200"/>
          </a:p>
        </p:txBody>
      </p:sp>
      <p:sp>
        <p:nvSpPr>
          <p:cNvPr id="5160" name="Text Box 40"/>
          <p:cNvSpPr txBox="1">
            <a:spLocks noChangeArrowheads="1"/>
          </p:cNvSpPr>
          <p:nvPr/>
        </p:nvSpPr>
        <p:spPr bwMode="auto">
          <a:xfrm>
            <a:off x="474662" y="539552"/>
            <a:ext cx="68580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dirty="0" smtClean="0">
                <a:latin typeface="Arial" pitchFamily="34" charset="0"/>
              </a:rPr>
              <a:t>Observation vs. Inference</a:t>
            </a:r>
            <a:endParaRPr lang="en-US" altLang="en-US" sz="3600" b="1" dirty="0">
              <a:solidFill>
                <a:schemeClr val="bg1"/>
              </a:solidFill>
              <a:latin typeface="Arial" pitchFamily="34" charset="0"/>
            </a:endParaRPr>
          </a:p>
        </p:txBody>
      </p:sp>
      <p:pic>
        <p:nvPicPr>
          <p:cNvPr id="5171" name="Picture 51" descr="forward arrow">
            <a:hlinkClick r:id="" action="ppaction://hlinkshowjump?jump=nextslide"/>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43863" y="6010275"/>
            <a:ext cx="703262" cy="673100"/>
          </a:xfrm>
          <a:prstGeom prst="rect">
            <a:avLst/>
          </a:prstGeom>
          <a:noFill/>
          <a:extLst>
            <a:ext uri="{909E8E84-426E-40dd-AFC4-6F175D3DCCD1}">
              <a14:hiddenFill xmlns:a14="http://schemas.microsoft.com/office/drawing/2010/main">
                <a:solidFill>
                  <a:srgbClr val="FFFFFF"/>
                </a:solidFill>
              </a14:hiddenFill>
            </a:ext>
          </a:extLst>
        </p:spPr>
      </p:pic>
      <p:pic>
        <p:nvPicPr>
          <p:cNvPr id="5172" name="Picture 52" descr="back-arrow">
            <a:hlinkClick r:id="" action="ppaction://hlinkshowjump?jump=previousslid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32663" y="6010275"/>
            <a:ext cx="703262"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6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66"/>
                                        </p:tgtEl>
                                        <p:attrNameLst>
                                          <p:attrName>style.visibility</p:attrName>
                                        </p:attrNameLst>
                                      </p:cBhvr>
                                      <p:to>
                                        <p:strVal val="visible"/>
                                      </p:to>
                                    </p:set>
                                    <p:animEffect transition="in" filter="dissolve">
                                      <p:cBhvr>
                                        <p:cTn id="7" dur="500"/>
                                        <p:tgtEl>
                                          <p:spTgt spid="5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Did you know?</a:t>
            </a:r>
            <a:br>
              <a:rPr lang="en-US" dirty="0"/>
            </a:b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Science involves creativity. </a:t>
            </a:r>
            <a:endParaRPr lang="en-US" dirty="0" smtClean="0"/>
          </a:p>
          <a:p>
            <a:r>
              <a:rPr lang="en-US" dirty="0" smtClean="0"/>
              <a:t>Many </a:t>
            </a:r>
            <a:r>
              <a:rPr lang="en-US" dirty="0"/>
              <a:t>people think that science just involves following a series of steps, with no room for creativity and inspiration. </a:t>
            </a:r>
            <a:endParaRPr lang="en-US" dirty="0" smtClean="0"/>
          </a:p>
          <a:p>
            <a:r>
              <a:rPr lang="en-US" dirty="0" smtClean="0"/>
              <a:t>To </a:t>
            </a:r>
            <a:r>
              <a:rPr lang="en-US" dirty="0"/>
              <a:t>the contrary, most scientists describe creative thinking as one of the more important skills they have. </a:t>
            </a:r>
            <a:endParaRPr lang="en-US" dirty="0" smtClean="0"/>
          </a:p>
          <a:p>
            <a:r>
              <a:rPr lang="en-US" dirty="0" smtClean="0"/>
              <a:t>That </a:t>
            </a:r>
            <a:r>
              <a:rPr lang="en-US" dirty="0"/>
              <a:t>creativity is used to develop an alternative hypothesis, devise a new way of testing an idea, or to look at old data in a new light. </a:t>
            </a:r>
            <a:endParaRPr lang="en-US" dirty="0" smtClean="0"/>
          </a:p>
          <a:p>
            <a:r>
              <a:rPr lang="en-US" dirty="0" smtClean="0"/>
              <a:t>Creativity </a:t>
            </a:r>
            <a:r>
              <a:rPr lang="en-US" dirty="0"/>
              <a:t>is very important to the scientific process!</a:t>
            </a:r>
          </a:p>
          <a:p>
            <a:endParaRPr lang="en-US" dirty="0"/>
          </a:p>
        </p:txBody>
      </p:sp>
    </p:spTree>
    <p:extLst>
      <p:ext uri="{BB962C8B-B14F-4D97-AF65-F5344CB8AC3E}">
        <p14:creationId xmlns:p14="http://schemas.microsoft.com/office/powerpoint/2010/main" val="39979225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Science Checklist </a:t>
            </a:r>
            <a:br>
              <a:rPr lang="en-US" dirty="0"/>
            </a:b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Science…..</a:t>
            </a:r>
          </a:p>
          <a:p>
            <a:r>
              <a:rPr lang="en-US" dirty="0" smtClean="0"/>
              <a:t> </a:t>
            </a:r>
            <a:r>
              <a:rPr lang="en-US" dirty="0"/>
              <a:t>focuses on and attempts to explain the natural world, </a:t>
            </a:r>
            <a:endParaRPr lang="en-US" dirty="0" smtClean="0"/>
          </a:p>
          <a:p>
            <a:r>
              <a:rPr lang="en-US" dirty="0" smtClean="0"/>
              <a:t>supports </a:t>
            </a:r>
            <a:r>
              <a:rPr lang="en-US" dirty="0"/>
              <a:t>its ideas with evidence</a:t>
            </a:r>
            <a:r>
              <a:rPr lang="en-US" dirty="0" smtClean="0"/>
              <a:t>,</a:t>
            </a:r>
          </a:p>
          <a:p>
            <a:r>
              <a:rPr lang="en-US" dirty="0" smtClean="0"/>
              <a:t> </a:t>
            </a:r>
            <a:r>
              <a:rPr lang="en-US" dirty="0"/>
              <a:t>involves scientists and other members of the scientific community, </a:t>
            </a:r>
            <a:endParaRPr lang="en-US" dirty="0" smtClean="0"/>
          </a:p>
          <a:p>
            <a:r>
              <a:rPr lang="en-US" dirty="0" smtClean="0"/>
              <a:t>furthers </a:t>
            </a:r>
            <a:r>
              <a:rPr lang="en-US" dirty="0"/>
              <a:t>existing research and leads to new research, </a:t>
            </a:r>
            <a:endParaRPr lang="en-US" dirty="0" smtClean="0"/>
          </a:p>
          <a:p>
            <a:r>
              <a:rPr lang="en-US" dirty="0" smtClean="0"/>
              <a:t>and </a:t>
            </a:r>
            <a:r>
              <a:rPr lang="en-US" dirty="0"/>
              <a:t>asks testable questions.</a:t>
            </a:r>
          </a:p>
          <a:p>
            <a:endParaRPr lang="en-US" dirty="0"/>
          </a:p>
        </p:txBody>
      </p:sp>
    </p:spTree>
    <p:extLst>
      <p:ext uri="{BB962C8B-B14F-4D97-AF65-F5344CB8AC3E}">
        <p14:creationId xmlns:p14="http://schemas.microsoft.com/office/powerpoint/2010/main" val="8016669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it Testable?</a:t>
            </a:r>
            <a:br>
              <a:rPr lang="en-US" dirty="0" smtClean="0"/>
            </a:br>
            <a:endParaRPr lang="en-US" dirty="0"/>
          </a:p>
        </p:txBody>
      </p:sp>
      <p:sp>
        <p:nvSpPr>
          <p:cNvPr id="3" name="Content Placeholder 2"/>
          <p:cNvSpPr>
            <a:spLocks noGrp="1"/>
          </p:cNvSpPr>
          <p:nvPr>
            <p:ph sz="quarter" idx="1"/>
          </p:nvPr>
        </p:nvSpPr>
        <p:spPr>
          <a:xfrm>
            <a:off x="612648" y="1600200"/>
            <a:ext cx="8153400" cy="4749092"/>
          </a:xfrm>
        </p:spPr>
        <p:txBody>
          <a:bodyPr>
            <a:normAutofit/>
          </a:bodyPr>
          <a:lstStyle/>
          <a:p>
            <a:r>
              <a:rPr lang="en-US" dirty="0"/>
              <a:t>Let's examine the final characteristic from the science checklist more closely. Before you can begin a scientific investigation, you have to ask testable questions that have observable answers. See if you can identify the sample questions that can be tested by science.</a:t>
            </a:r>
          </a:p>
          <a:p>
            <a:endParaRPr lang="en-US" dirty="0"/>
          </a:p>
        </p:txBody>
      </p:sp>
    </p:spTree>
    <p:extLst>
      <p:ext uri="{BB962C8B-B14F-4D97-AF65-F5344CB8AC3E}">
        <p14:creationId xmlns:p14="http://schemas.microsoft.com/office/powerpoint/2010/main" val="7241022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Testable?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Categorize each of the list items as testable or non-testable. (two-column)</a:t>
            </a:r>
          </a:p>
          <a:p>
            <a:pPr marL="0" indent="0">
              <a:buNone/>
            </a:pPr>
            <a:endParaRPr lang="en-US" dirty="0"/>
          </a:p>
          <a:p>
            <a:pPr lvl="1"/>
            <a:r>
              <a:rPr lang="en-US" dirty="0"/>
              <a:t>What gives a person's life meaning?</a:t>
            </a:r>
          </a:p>
          <a:p>
            <a:pPr lvl="1"/>
            <a:r>
              <a:rPr lang="en-US" dirty="0"/>
              <a:t>How long does it take water to freeze?</a:t>
            </a:r>
          </a:p>
          <a:p>
            <a:pPr lvl="1"/>
            <a:r>
              <a:rPr lang="en-US" dirty="0"/>
              <a:t>Why should we value the environment?</a:t>
            </a:r>
          </a:p>
          <a:p>
            <a:pPr lvl="1"/>
            <a:r>
              <a:rPr lang="en-US" dirty="0"/>
              <a:t>Should mining for phosphates be stopped?</a:t>
            </a:r>
          </a:p>
          <a:p>
            <a:pPr lvl="1"/>
            <a:r>
              <a:rPr lang="en-US" dirty="0"/>
              <a:t>What career should I pursue after I graduate?</a:t>
            </a:r>
          </a:p>
          <a:p>
            <a:pPr lvl="1"/>
            <a:r>
              <a:rPr lang="en-US" dirty="0"/>
              <a:t>What gases make up the atmosphere of Earth?</a:t>
            </a:r>
          </a:p>
          <a:p>
            <a:pPr lvl="1"/>
            <a:r>
              <a:rPr lang="en-US" dirty="0"/>
              <a:t>What are the effects of high winds during a hurricane?</a:t>
            </a:r>
          </a:p>
          <a:p>
            <a:pPr lvl="1"/>
            <a:r>
              <a:rPr lang="en-US" dirty="0"/>
              <a:t>How many people live in an area prone to earthquake?</a:t>
            </a:r>
          </a:p>
          <a:p>
            <a:pPr lvl="1"/>
            <a:r>
              <a:rPr lang="en-US" dirty="0"/>
              <a:t>Should the use of coal and other fossil fuels be banned?</a:t>
            </a:r>
          </a:p>
          <a:p>
            <a:pPr lvl="1"/>
            <a:r>
              <a:rPr lang="en-US" dirty="0"/>
              <a:t>To what extent has climate changed over the past 100 years?</a:t>
            </a:r>
          </a:p>
          <a:p>
            <a:endParaRPr lang="en-US" dirty="0"/>
          </a:p>
        </p:txBody>
      </p:sp>
    </p:spTree>
    <p:extLst>
      <p:ext uri="{BB962C8B-B14F-4D97-AF65-F5344CB8AC3E}">
        <p14:creationId xmlns:p14="http://schemas.microsoft.com/office/powerpoint/2010/main" val="17442904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2"/>
          </p:nvPr>
        </p:nvSpPr>
        <p:spPr/>
        <p:txBody>
          <a:bodyPr>
            <a:normAutofit fontScale="70000" lnSpcReduction="20000"/>
          </a:bodyPr>
          <a:lstStyle/>
          <a:p>
            <a:pPr marL="0" indent="0">
              <a:buNone/>
            </a:pPr>
            <a:r>
              <a:rPr lang="en-US" dirty="0"/>
              <a:t> </a:t>
            </a:r>
          </a:p>
          <a:p>
            <a:r>
              <a:rPr lang="en-US" dirty="0"/>
              <a:t>What gases make up the atmosphere of Earth?</a:t>
            </a:r>
          </a:p>
          <a:p>
            <a:r>
              <a:rPr lang="en-US" dirty="0"/>
              <a:t>To what extent has climate changed over the past 100 years?</a:t>
            </a:r>
          </a:p>
          <a:p>
            <a:r>
              <a:rPr lang="en-US" dirty="0"/>
              <a:t>How long does it take water to freeze?</a:t>
            </a:r>
          </a:p>
          <a:p>
            <a:r>
              <a:rPr lang="en-US" dirty="0"/>
              <a:t>What are the effects of high winds during a hurricane?</a:t>
            </a:r>
          </a:p>
          <a:p>
            <a:r>
              <a:rPr lang="en-US" dirty="0"/>
              <a:t>How many people live in an area prone to earthquake?</a:t>
            </a:r>
          </a:p>
          <a:p>
            <a:pPr marL="0" indent="0">
              <a:buNone/>
            </a:pPr>
            <a:endParaRPr lang="en-US" dirty="0"/>
          </a:p>
          <a:p>
            <a:endParaRPr lang="en-US" dirty="0"/>
          </a:p>
        </p:txBody>
      </p:sp>
      <p:sp>
        <p:nvSpPr>
          <p:cNvPr id="6" name="Content Placeholder 5"/>
          <p:cNvSpPr>
            <a:spLocks noGrp="1"/>
          </p:cNvSpPr>
          <p:nvPr>
            <p:ph sz="quarter" idx="4"/>
          </p:nvPr>
        </p:nvSpPr>
        <p:spPr/>
        <p:txBody>
          <a:bodyPr>
            <a:normAutofit fontScale="77500" lnSpcReduction="20000"/>
          </a:bodyPr>
          <a:lstStyle/>
          <a:p>
            <a:pPr marL="0" indent="0">
              <a:buNone/>
            </a:pPr>
            <a:endParaRPr lang="en-US" dirty="0" smtClean="0"/>
          </a:p>
          <a:p>
            <a:r>
              <a:rPr lang="en-US" dirty="0"/>
              <a:t>What gives a person's life meaning?</a:t>
            </a:r>
          </a:p>
          <a:p>
            <a:r>
              <a:rPr lang="en-US" dirty="0"/>
              <a:t>What career should I pursue after I graduate?</a:t>
            </a:r>
          </a:p>
          <a:p>
            <a:r>
              <a:rPr lang="en-US" dirty="0"/>
              <a:t>Why should we value the environment?</a:t>
            </a:r>
          </a:p>
          <a:p>
            <a:r>
              <a:rPr lang="en-US" dirty="0"/>
              <a:t>Should the use of coal and other fossil fuels be banned?</a:t>
            </a:r>
          </a:p>
          <a:p>
            <a:r>
              <a:rPr lang="en-US" dirty="0"/>
              <a:t>Should mining for phosphates be stopped?</a:t>
            </a:r>
          </a:p>
          <a:p>
            <a:endParaRPr lang="en-US" dirty="0"/>
          </a:p>
        </p:txBody>
      </p:sp>
      <p:sp>
        <p:nvSpPr>
          <p:cNvPr id="4" name="Text Placeholder 3"/>
          <p:cNvSpPr>
            <a:spLocks noGrp="1"/>
          </p:cNvSpPr>
          <p:nvPr>
            <p:ph type="body" sz="quarter" idx="1"/>
          </p:nvPr>
        </p:nvSpPr>
        <p:spPr/>
        <p:txBody>
          <a:bodyPr/>
          <a:lstStyle/>
          <a:p>
            <a:r>
              <a:rPr lang="en-US" dirty="0" smtClean="0"/>
              <a:t>Testable </a:t>
            </a:r>
            <a:endParaRPr lang="en-US" dirty="0"/>
          </a:p>
        </p:txBody>
      </p:sp>
      <p:sp>
        <p:nvSpPr>
          <p:cNvPr id="5" name="Text Placeholder 4"/>
          <p:cNvSpPr>
            <a:spLocks noGrp="1"/>
          </p:cNvSpPr>
          <p:nvPr>
            <p:ph type="body" sz="quarter" idx="3"/>
          </p:nvPr>
        </p:nvSpPr>
        <p:spPr/>
        <p:txBody>
          <a:bodyPr/>
          <a:lstStyle/>
          <a:p>
            <a:r>
              <a:rPr lang="en-US" dirty="0" smtClean="0"/>
              <a:t>Non-testable</a:t>
            </a:r>
            <a:endParaRPr lang="en-US" dirty="0"/>
          </a:p>
        </p:txBody>
      </p:sp>
    </p:spTree>
    <p:extLst>
      <p:ext uri="{BB962C8B-B14F-4D97-AF65-F5344CB8AC3E}">
        <p14:creationId xmlns:p14="http://schemas.microsoft.com/office/powerpoint/2010/main" val="38801440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1834</TotalTime>
  <Words>2887</Words>
  <Application>Microsoft Macintosh PowerPoint</Application>
  <PresentationFormat>On-screen Show (4:3)</PresentationFormat>
  <Paragraphs>233</Paragraphs>
  <Slides>38</Slides>
  <Notes>1</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Median</vt:lpstr>
      <vt:lpstr>Office Theme</vt:lpstr>
      <vt:lpstr>1_Office Theme</vt:lpstr>
      <vt:lpstr>Bell Ringer 1 8/18/14 - 8/19/14</vt:lpstr>
      <vt:lpstr>Chapter 1 </vt:lpstr>
      <vt:lpstr>Lesson 1 Summary</vt:lpstr>
      <vt:lpstr>PowerPoint Presentation</vt:lpstr>
      <vt:lpstr>Did you know? </vt:lpstr>
      <vt:lpstr>Science Checklist  </vt:lpstr>
      <vt:lpstr>Is it Testable? </vt:lpstr>
      <vt:lpstr>Is it Testable?</vt:lpstr>
      <vt:lpstr>Answers</vt:lpstr>
      <vt:lpstr>What is NOT Science </vt:lpstr>
      <vt:lpstr>Pseudoscience</vt:lpstr>
      <vt:lpstr>Pseudoscience </vt:lpstr>
      <vt:lpstr>Scientifically Reliable? </vt:lpstr>
      <vt:lpstr>Scientifically Reliable? Self-Check:</vt:lpstr>
      <vt:lpstr>PowerPoint Presentation</vt:lpstr>
      <vt:lpstr>Bell Ringer 1.2 8/20/14 – 8/21/14</vt:lpstr>
      <vt:lpstr>Scientific Process</vt:lpstr>
      <vt:lpstr>Purpose</vt:lpstr>
      <vt:lpstr>Research</vt:lpstr>
      <vt:lpstr>Avoiding Bias</vt:lpstr>
      <vt:lpstr>Hypothesis </vt:lpstr>
      <vt:lpstr>Experimentation</vt:lpstr>
      <vt:lpstr>Types of Data</vt:lpstr>
      <vt:lpstr>Qualitative data</vt:lpstr>
      <vt:lpstr>Variables</vt:lpstr>
      <vt:lpstr>Independent Variable</vt:lpstr>
      <vt:lpstr>Dependent Variable </vt:lpstr>
      <vt:lpstr>Controlled Variables </vt:lpstr>
      <vt:lpstr>Analysis </vt:lpstr>
      <vt:lpstr>Conclusions </vt:lpstr>
      <vt:lpstr>PowerPoint Presentation</vt:lpstr>
      <vt:lpstr>Communicating Results </vt:lpstr>
      <vt:lpstr>Let’s Practice </vt:lpstr>
      <vt:lpstr>PowerPoint Presentation</vt:lpstr>
      <vt:lpstr>PowerPoint Presentation</vt:lpstr>
      <vt:lpstr>PowerPoint Presentation</vt:lpstr>
      <vt:lpstr>PowerPoint Presentation</vt:lpstr>
      <vt:lpstr>PowerPoint Presentation</vt:lpstr>
    </vt:vector>
  </TitlesOfParts>
  <Company>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a s</dc:creator>
  <cp:lastModifiedBy>alay soto</cp:lastModifiedBy>
  <cp:revision>34</cp:revision>
  <dcterms:created xsi:type="dcterms:W3CDTF">2014-08-13T00:46:26Z</dcterms:created>
  <dcterms:modified xsi:type="dcterms:W3CDTF">2015-08-31T23:59:10Z</dcterms:modified>
</cp:coreProperties>
</file>