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8" r:id="rId5"/>
    <p:sldId id="269" r:id="rId6"/>
    <p:sldId id="265" r:id="rId7"/>
    <p:sldId id="267" r:id="rId8"/>
    <p:sldId id="272" r:id="rId9"/>
    <p:sldId id="274" r:id="rId10"/>
    <p:sldId id="275" r:id="rId11"/>
    <p:sldId id="276" r:id="rId12"/>
    <p:sldId id="273" r:id="rId13"/>
    <p:sldId id="277" r:id="rId14"/>
    <p:sldId id="278" r:id="rId15"/>
    <p:sldId id="279" r:id="rId16"/>
    <p:sldId id="280" r:id="rId17"/>
    <p:sldId id="281" r:id="rId18"/>
    <p:sldId id="270" r:id="rId19"/>
    <p:sldId id="26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ED3C0-CEC5-4359-9567-5C36635159FC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CB04F-D87D-496B-8CC1-3A09694ED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106DF10D-15CA-475F-97AD-B87460F7C51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Figure 1.4 Exploring: Levels of Biological Organization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64885031-FFD9-4B96-A53F-0DF020AF33BC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Figure 1.3 Some properties of life.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0E2307-1E40-4E12-8716-25BFDA8E7013}" type="datetime1">
              <a:rPr lang="en-US" smtClean="0"/>
              <a:pPr/>
              <a:t>8/19/2014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14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775F55"/>
                </a:solidFill>
              </a:rPr>
              <a:pPr/>
              <a:t>8/19/2014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775F55"/>
                </a:solidFill>
              </a:rPr>
              <a:pPr/>
              <a:t>8/19/2014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29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775F55"/>
                </a:solidFill>
              </a:rPr>
              <a:pPr/>
              <a:t>8/19/2014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056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775F55"/>
                </a:solidFill>
              </a:rPr>
              <a:pPr/>
              <a:t>8/19/2014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78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E80666-FB37-4B36-9149-507F3B0178E3}" type="datetimeFigureOut">
              <a:rPr lang="en-US" smtClean="0">
                <a:solidFill>
                  <a:srgbClr val="775F55"/>
                </a:solidFill>
              </a:rPr>
              <a:pPr/>
              <a:t>8/19/2014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8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E80666-FB37-4B36-9149-507F3B0178E3}" type="datetimeFigureOut">
              <a:rPr lang="en-US" smtClean="0">
                <a:solidFill>
                  <a:srgbClr val="775F55"/>
                </a:solidFill>
              </a:rPr>
              <a:pPr/>
              <a:t>8/19/2014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95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775F55"/>
                </a:solidFill>
              </a:rPr>
              <a:pPr/>
              <a:t>8/19/2014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775F55"/>
                </a:solidFill>
              </a:rPr>
              <a:pPr/>
              <a:t>8/19/2014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2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775F55"/>
                </a:solidFill>
              </a:rPr>
              <a:pPr/>
              <a:t>8/19/2014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810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8E80666-FB37-4B36-9149-507F3B0178E3}" type="datetimeFigureOut">
              <a:rPr lang="en-US" smtClean="0">
                <a:solidFill>
                  <a:srgbClr val="775F55"/>
                </a:solidFill>
              </a:rPr>
              <a:pPr/>
              <a:t>8/19/2014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73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srgbClr val="775F55"/>
                </a:solidFill>
              </a:rPr>
              <a:pPr/>
              <a:t>8/19/2014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docid=hqLR9XraEsg-RM&amp;tbnid=Dnns8D_S764z9M:&amp;ved=0CAUQjRw&amp;url=http://os-visnjevac.skole.hr/&amp;ei=QBfuU6WYDZCmyASBx4DIAQ&amp;psig=AFQjCNEkl0cg6q_whimUjuqt8iKnRQcNhA&amp;ust=14081978288224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docid=hqLR9XraEsg-RM&amp;tbnid=Dnns8D_S764z9M:&amp;ved=0CAUQjRw&amp;url=http://os-visnjevac.skole.hr/&amp;ei=QBfuU6WYDZCmyASBx4DIAQ&amp;psig=AFQjCNEkl0cg6q_whimUjuqt8iKnRQcNhA&amp;ust=14081978288224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3429000"/>
            <a:ext cx="70104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 </a:t>
            </a:r>
            <a:br>
              <a:rPr lang="en-US" dirty="0" smtClean="0"/>
            </a:br>
            <a:r>
              <a:rPr lang="en-US" dirty="0" smtClean="0"/>
              <a:t>The science of biology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2438400" y="6019800"/>
            <a:ext cx="6705600" cy="762000"/>
          </a:xfrm>
        </p:spPr>
        <p:txBody>
          <a:bodyPr>
            <a:normAutofit fontScale="55000" lnSpcReduction="20000"/>
          </a:bodyPr>
          <a:lstStyle/>
          <a:p>
            <a:endParaRPr lang="en-US" sz="2800" b="1" dirty="0" smtClean="0">
              <a:solidFill>
                <a:schemeClr val="bg2"/>
              </a:solidFill>
            </a:endParaRPr>
          </a:p>
          <a:p>
            <a:r>
              <a:rPr lang="en-US" sz="5800" b="1" dirty="0" smtClean="0">
                <a:solidFill>
                  <a:schemeClr val="bg2"/>
                </a:solidFill>
              </a:rPr>
              <a:t>Lesson 2 Characteristics </a:t>
            </a:r>
            <a:r>
              <a:rPr lang="en-US" sz="5800" b="1" dirty="0">
                <a:solidFill>
                  <a:schemeClr val="bg2"/>
                </a:solidFill>
              </a:rPr>
              <a:t>of Life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000" dirty="0" smtClean="0">
                <a:latin typeface="Arial" pitchFamily="34" charset="0"/>
              </a:rPr>
              <a:t>1. Living </a:t>
            </a:r>
            <a:r>
              <a:rPr lang="en-US" altLang="en-US" sz="3000" dirty="0">
                <a:latin typeface="Arial" pitchFamily="34" charset="0"/>
              </a:rPr>
              <a:t>things are made up of units called cells.</a:t>
            </a:r>
            <a:br>
              <a:rPr lang="en-US" altLang="en-US" sz="3000" dirty="0">
                <a:latin typeface="Arial" pitchFamily="34" charset="0"/>
              </a:rPr>
            </a:br>
            <a:endParaRPr lang="en-US" sz="3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386" y="2057400"/>
            <a:ext cx="3886200" cy="392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494386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9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</a:t>
            </a:r>
            <a:r>
              <a:rPr lang="en-US" altLang="en-US" dirty="0">
                <a:latin typeface="Arial" pitchFamily="34" charset="0"/>
              </a:rPr>
              <a:t> Living things reproduce.</a:t>
            </a:r>
            <a:br>
              <a:rPr lang="en-US" altLang="en-US" dirty="0">
                <a:latin typeface="Arial" pitchFamily="34" charset="0"/>
              </a:rPr>
            </a:b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704150" cy="36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6741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Living things are based on universal genetic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8177" y="1828800"/>
            <a:ext cx="30449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dirty="0"/>
              <a:t>Chromosomes contain most of a cell’s genetic material in the form of </a:t>
            </a:r>
            <a:r>
              <a:rPr lang="en-US" altLang="en-US" sz="3200" b="1" dirty="0"/>
              <a:t>DNA </a:t>
            </a:r>
            <a:r>
              <a:rPr lang="en-US" altLang="en-US" sz="3200" dirty="0"/>
              <a:t>(deoxyribonucleic acid)</a:t>
            </a:r>
          </a:p>
          <a:p>
            <a:r>
              <a:rPr lang="en-US" altLang="en-US" sz="3200" dirty="0" smtClean="0"/>
              <a:t>DNA is the substance of genes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33" y="652041"/>
            <a:ext cx="565569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24201" y="5105400"/>
            <a:ext cx="5638800" cy="16002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/>
              <a:t>Genes </a:t>
            </a:r>
            <a:r>
              <a:rPr lang="en-US" altLang="en-US" sz="3200" dirty="0" smtClean="0"/>
              <a:t>are the units of inheritance that transmit information from parents to offspring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Arial" pitchFamily="34" charset="0"/>
              </a:rPr>
              <a:t>4. Living </a:t>
            </a:r>
            <a:r>
              <a:rPr lang="en-US" altLang="en-US" dirty="0">
                <a:latin typeface="Arial" pitchFamily="34" charset="0"/>
              </a:rPr>
              <a:t>things grow and develop</a:t>
            </a:r>
            <a:br>
              <a:rPr lang="en-US" altLang="en-US" dirty="0">
                <a:latin typeface="Arial" pitchFamily="34" charset="0"/>
              </a:rPr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98689"/>
            <a:ext cx="4764088" cy="60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6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32" y="609600"/>
            <a:ext cx="87630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5. </a:t>
            </a:r>
            <a:r>
              <a:rPr lang="en-US" altLang="en-US" sz="4000" dirty="0">
                <a:latin typeface="Arial" pitchFamily="34" charset="0"/>
              </a:rPr>
              <a:t>Living things obtain and use materials and </a:t>
            </a:r>
            <a:r>
              <a:rPr lang="en-US" altLang="en-US" sz="4000" dirty="0" smtClean="0">
                <a:latin typeface="Arial" pitchFamily="34" charset="0"/>
              </a:rPr>
              <a:t>energy</a:t>
            </a:r>
            <a:r>
              <a:rPr lang="en-US" altLang="en-US" sz="5400" dirty="0">
                <a:latin typeface="Arial" pitchFamily="34" charset="0"/>
              </a:rPr>
              <a:t/>
            </a:r>
            <a:br>
              <a:rPr lang="en-US" altLang="en-US" sz="5400" dirty="0">
                <a:latin typeface="Arial" pitchFamily="34" charset="0"/>
              </a:rPr>
            </a:br>
            <a:endParaRPr lang="en-US" sz="5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721919" cy="579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7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14478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Arial" pitchFamily="34" charset="0"/>
              </a:rPr>
              <a:t>6. Living </a:t>
            </a:r>
            <a:r>
              <a:rPr lang="en-US" altLang="en-US" sz="4000" dirty="0">
                <a:latin typeface="Arial" pitchFamily="34" charset="0"/>
              </a:rPr>
              <a:t>things respond to their </a:t>
            </a:r>
            <a:r>
              <a:rPr lang="en-US" altLang="en-US" sz="4000" dirty="0" smtClean="0">
                <a:latin typeface="Arial" pitchFamily="34" charset="0"/>
              </a:rPr>
              <a:t>environment</a:t>
            </a:r>
            <a:endParaRPr lang="en-US" sz="4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4659774" cy="349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7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900" dirty="0" smtClean="0"/>
              <a:t>7.</a:t>
            </a:r>
            <a:r>
              <a:rPr lang="en-US" altLang="en-US" sz="3900" dirty="0">
                <a:latin typeface="Arial" pitchFamily="34" charset="0"/>
              </a:rPr>
              <a:t> Living things maintain a stable internal environment</a:t>
            </a:r>
            <a:r>
              <a:rPr lang="en-US" altLang="en-US" sz="3900" dirty="0" smtClean="0">
                <a:latin typeface="Arial" pitchFamily="34" charset="0"/>
              </a:rPr>
              <a:t>. (Homeostasis)</a:t>
            </a:r>
            <a:r>
              <a:rPr lang="en-US" altLang="en-US" sz="3900" dirty="0"/>
              <a:t/>
            </a:r>
            <a:br>
              <a:rPr lang="en-US" altLang="en-US" sz="3900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Ex: Regulation of body temperature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08299"/>
            <a:ext cx="2895600" cy="27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03" y="2819400"/>
            <a:ext cx="2397125" cy="248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</a:t>
            </a:r>
            <a:r>
              <a:rPr lang="en-US" altLang="en-US" dirty="0">
                <a:latin typeface="Arial" pitchFamily="34" charset="0"/>
              </a:rPr>
              <a:t>Taken as a group, living things change over time</a:t>
            </a:r>
            <a:r>
              <a:rPr lang="en-US" altLang="en-US" dirty="0" smtClean="0">
                <a:latin typeface="Arial" pitchFamily="34" charset="0"/>
              </a:rPr>
              <a:t>.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58200" cy="577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altLang="en-US" sz="1200" b="0" smtClean="0">
                <a:latin typeface="Arial" pitchFamily="34" charset="0"/>
              </a:rPr>
              <a:t>Figure 1.3</a:t>
            </a:r>
          </a:p>
        </p:txBody>
      </p:sp>
      <p:pic>
        <p:nvPicPr>
          <p:cNvPr id="6147" name="Picture 23" descr="01_03_PropertiesOf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36525"/>
            <a:ext cx="64198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749425" y="890588"/>
            <a:ext cx="4333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1"/>
              <a:t>Order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044950" y="2495550"/>
            <a:ext cx="1430338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1"/>
              <a:t>Evolutionary adaptation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5776913" y="1579563"/>
            <a:ext cx="10747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 b="1"/>
              <a:t>Response to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 b="1"/>
              <a:t>the environment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167313" y="3730625"/>
            <a:ext cx="8255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1"/>
              <a:t>Reproduction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372225" y="5894388"/>
            <a:ext cx="9540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 b="1"/>
              <a:t>Growth and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 b="1"/>
              <a:t>development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2720975" y="5518150"/>
            <a:ext cx="1309688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1"/>
              <a:t>Energy processing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1552575" y="4821238"/>
            <a:ext cx="88423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1"/>
              <a:t>Regulation</a:t>
            </a:r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 rot="-5400000">
            <a:off x="5051425" y="3770313"/>
            <a:ext cx="92075" cy="92075"/>
          </a:xfrm>
          <a:prstGeom prst="flowChartMerge">
            <a:avLst/>
          </a:prstGeom>
          <a:solidFill>
            <a:srgbClr val="0072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6156" name="AutoShape 16"/>
          <p:cNvSpPr>
            <a:spLocks noChangeArrowheads="1"/>
          </p:cNvSpPr>
          <p:nvPr/>
        </p:nvSpPr>
        <p:spPr bwMode="auto">
          <a:xfrm rot="10800000">
            <a:off x="3908425" y="2525713"/>
            <a:ext cx="92075" cy="92075"/>
          </a:xfrm>
          <a:prstGeom prst="flowChartMerge">
            <a:avLst/>
          </a:prstGeom>
          <a:solidFill>
            <a:srgbClr val="0072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6157" name="AutoShape 17"/>
          <p:cNvSpPr>
            <a:spLocks noChangeArrowheads="1"/>
          </p:cNvSpPr>
          <p:nvPr/>
        </p:nvSpPr>
        <p:spPr bwMode="auto">
          <a:xfrm>
            <a:off x="1622425" y="925513"/>
            <a:ext cx="92075" cy="92075"/>
          </a:xfrm>
          <a:prstGeom prst="flowChartMerge">
            <a:avLst/>
          </a:prstGeom>
          <a:solidFill>
            <a:srgbClr val="0072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6158" name="AutoShape 18"/>
          <p:cNvSpPr>
            <a:spLocks noChangeArrowheads="1"/>
          </p:cNvSpPr>
          <p:nvPr/>
        </p:nvSpPr>
        <p:spPr bwMode="auto">
          <a:xfrm rot="10800000">
            <a:off x="5635625" y="1593850"/>
            <a:ext cx="92075" cy="92075"/>
          </a:xfrm>
          <a:prstGeom prst="flowChartMerge">
            <a:avLst/>
          </a:prstGeom>
          <a:solidFill>
            <a:srgbClr val="0072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6159" name="AutoShape 20"/>
          <p:cNvSpPr>
            <a:spLocks noChangeArrowheads="1"/>
          </p:cNvSpPr>
          <p:nvPr/>
        </p:nvSpPr>
        <p:spPr bwMode="auto">
          <a:xfrm rot="10800000">
            <a:off x="1412875" y="4846638"/>
            <a:ext cx="92075" cy="92075"/>
          </a:xfrm>
          <a:prstGeom prst="flowChartMerge">
            <a:avLst/>
          </a:prstGeom>
          <a:solidFill>
            <a:srgbClr val="0072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6160" name="AutoShape 21"/>
          <p:cNvSpPr>
            <a:spLocks noChangeArrowheads="1"/>
          </p:cNvSpPr>
          <p:nvPr/>
        </p:nvSpPr>
        <p:spPr bwMode="auto">
          <a:xfrm rot="10800000">
            <a:off x="2587625" y="5545138"/>
            <a:ext cx="92075" cy="92075"/>
          </a:xfrm>
          <a:prstGeom prst="flowChartMerge">
            <a:avLst/>
          </a:prstGeom>
          <a:solidFill>
            <a:srgbClr val="0072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6161" name="AutoShape 22"/>
          <p:cNvSpPr>
            <a:spLocks noChangeArrowheads="1"/>
          </p:cNvSpPr>
          <p:nvPr/>
        </p:nvSpPr>
        <p:spPr bwMode="auto">
          <a:xfrm rot="5400000">
            <a:off x="6245225" y="5916613"/>
            <a:ext cx="92075" cy="92075"/>
          </a:xfrm>
          <a:prstGeom prst="flowChartMerge">
            <a:avLst/>
          </a:prstGeom>
          <a:solidFill>
            <a:srgbClr val="0072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63538" y="1554163"/>
            <a:ext cx="8461375" cy="29845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68300" y="1847850"/>
            <a:ext cx="8458200" cy="377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68300" y="1854200"/>
            <a:ext cx="847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68300" y="2311400"/>
            <a:ext cx="847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68300" y="2730500"/>
            <a:ext cx="847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68300" y="3162300"/>
            <a:ext cx="847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81000" y="3619500"/>
            <a:ext cx="844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68300" y="4089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68300" y="4445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81000" y="5156200"/>
            <a:ext cx="847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4152900" y="1549400"/>
            <a:ext cx="0" cy="407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79425" y="1522413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Arial" pitchFamily="34" charset="0"/>
              </a:rPr>
              <a:t>Characteristic</a:t>
            </a:r>
            <a:endParaRPr lang="en-US" altLang="en-US" sz="1800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289425" y="152241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>
                <a:latin typeface="Arial" pitchFamily="34" charset="0"/>
              </a:rPr>
              <a:t>Examples</a:t>
            </a:r>
            <a:endParaRPr lang="en-US" altLang="en-US" sz="1800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79425" y="1814513"/>
            <a:ext cx="3541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dirty="0">
                <a:latin typeface="Arial" pitchFamily="34" charset="0"/>
              </a:rPr>
              <a:t>Living things are made up of units called cells.</a:t>
            </a:r>
            <a:endParaRPr lang="en-US" altLang="en-US" sz="1800" dirty="0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79425" y="2271713"/>
            <a:ext cx="354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dirty="0">
                <a:latin typeface="Arial" pitchFamily="34" charset="0"/>
              </a:rPr>
              <a:t>Living things reproduce.</a:t>
            </a:r>
            <a:endParaRPr lang="en-US" altLang="en-US" sz="1800" dirty="0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79425" y="2678113"/>
            <a:ext cx="3541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dirty="0">
                <a:latin typeface="Arial" pitchFamily="34" charset="0"/>
              </a:rPr>
              <a:t>Living things are based on a universal genetic code.</a:t>
            </a:r>
            <a:endParaRPr lang="en-US" altLang="en-US" sz="1800" dirty="0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79425" y="3148013"/>
            <a:ext cx="354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dirty="0">
                <a:latin typeface="Arial" pitchFamily="34" charset="0"/>
              </a:rPr>
              <a:t>Living things grow and develop.</a:t>
            </a:r>
            <a:endParaRPr lang="en-US" altLang="en-US" sz="1800" dirty="0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79425" y="3605213"/>
            <a:ext cx="3541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dirty="0">
                <a:latin typeface="Arial" pitchFamily="34" charset="0"/>
              </a:rPr>
              <a:t>Living things obtain and use materials and energy.</a:t>
            </a:r>
            <a:endParaRPr lang="en-US" altLang="en-US" sz="1800" dirty="0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79425" y="4138613"/>
            <a:ext cx="354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dirty="0">
                <a:latin typeface="Arial" pitchFamily="34" charset="0"/>
              </a:rPr>
              <a:t>Living things respond to their environment.</a:t>
            </a:r>
            <a:endParaRPr lang="en-US" altLang="en-US" sz="1800" dirty="0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79425" y="4443413"/>
            <a:ext cx="3541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dirty="0">
                <a:latin typeface="Arial" pitchFamily="34" charset="0"/>
              </a:rPr>
              <a:t>Living things maintain a stable internal environment.</a:t>
            </a:r>
            <a:endParaRPr lang="en-US" altLang="en-US" sz="1800" dirty="0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66725" y="5116513"/>
            <a:ext cx="3541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dirty="0">
                <a:latin typeface="Arial" pitchFamily="34" charset="0"/>
              </a:rPr>
              <a:t>Taken as a group, living things change over </a:t>
            </a:r>
            <a:r>
              <a:rPr lang="en-US" altLang="en-US" sz="1400" dirty="0" smtClean="0">
                <a:latin typeface="Arial" pitchFamily="34" charset="0"/>
              </a:rPr>
              <a:t>time, or evolve.</a:t>
            </a:r>
            <a:endParaRPr lang="en-US" altLang="en-US" sz="1800" dirty="0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251325" y="1839913"/>
            <a:ext cx="45196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>
                <a:latin typeface="Arial" pitchFamily="34" charset="0"/>
              </a:rPr>
              <a:t>Many microorganisms consist of only a single cell.  Animals and trees are multicellular.</a:t>
            </a:r>
            <a:endParaRPr lang="en-US" altLang="en-US" sz="1800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4251325" y="2271713"/>
            <a:ext cx="45196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>
                <a:latin typeface="Arial" pitchFamily="34" charset="0"/>
              </a:rPr>
              <a:t>Maple trees reproduce sexually.  A hydra can reproduce asexually by budding.</a:t>
            </a:r>
            <a:endParaRPr lang="en-US" altLang="en-US" sz="180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4251325" y="2690813"/>
            <a:ext cx="45196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>
                <a:latin typeface="Arial" pitchFamily="34" charset="0"/>
              </a:rPr>
              <a:t>Flies produce flies.  Dogs produce dogs.  Seeds from maple trees produce maple trees.</a:t>
            </a:r>
            <a:endParaRPr lang="en-US" altLang="en-US" sz="1800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251325" y="3148013"/>
            <a:ext cx="45196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>
                <a:latin typeface="Arial" pitchFamily="34" charset="0"/>
              </a:rPr>
              <a:t>Flies begin life as eggs, then become maggots, and then become adult flies.</a:t>
            </a:r>
            <a:endParaRPr lang="en-US" altLang="en-US" sz="1800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4251325" y="3605213"/>
            <a:ext cx="45196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>
                <a:latin typeface="Arial" pitchFamily="34" charset="0"/>
              </a:rPr>
              <a:t>Plants obtain their energy from sunlight.  Animals obtain their energy from the food they eat.</a:t>
            </a:r>
            <a:endParaRPr lang="en-US" altLang="en-US" sz="1800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4251325" y="4100513"/>
            <a:ext cx="4519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>
                <a:latin typeface="Arial" pitchFamily="34" charset="0"/>
              </a:rPr>
              <a:t>Leaves and stems of plants grow toward light.</a:t>
            </a:r>
            <a:endParaRPr lang="en-US" altLang="en-US" sz="1800"/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4251325" y="4430713"/>
            <a:ext cx="45196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>
                <a:latin typeface="Arial" pitchFamily="34" charset="0"/>
              </a:rPr>
              <a:t>Despite changes in the temperature of the environment, a robin maintains a constant body temperature.</a:t>
            </a:r>
            <a:endParaRPr lang="en-US" altLang="en-US" sz="1800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4251325" y="5129213"/>
            <a:ext cx="45196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dirty="0">
                <a:latin typeface="Arial" pitchFamily="34" charset="0"/>
              </a:rPr>
              <a:t>Plants that live in the desert survive because they have become adapted to the conditions of the desert.</a:t>
            </a:r>
            <a:endParaRPr lang="en-US" altLang="en-US" sz="1800" dirty="0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pitchFamily="34" charset="0"/>
              </a:rPr>
              <a:t>Section 1-3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  <a:t>Characteristics  of Living Things</a:t>
            </a:r>
          </a:p>
        </p:txBody>
      </p:sp>
      <p:pic>
        <p:nvPicPr>
          <p:cNvPr id="16423" name="Picture 39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4" name="Picture 40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utoUpdateAnimBg="0"/>
      <p:bldP spid="16407" grpId="0" autoUpdateAnimBg="0"/>
      <p:bldP spid="16408" grpId="0" autoUpdateAnimBg="0"/>
      <p:bldP spid="16409" grpId="0" autoUpdateAnimBg="0"/>
      <p:bldP spid="16410" grpId="0" autoUpdateAnimBg="0"/>
      <p:bldP spid="16411" grpId="0" autoUpdateAnimBg="0"/>
      <p:bldP spid="16412" grpId="0" autoUpdateAnimBg="0"/>
      <p:bldP spid="1641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5146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smtClean="0"/>
              <a:t>What is biology?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smtClean="0"/>
              <a:t>What characteristics </a:t>
            </a:r>
            <a:r>
              <a:rPr lang="en-US" sz="4400" dirty="0"/>
              <a:t>do all living things share?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Questions: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762000"/>
          </a:xfrm>
        </p:spPr>
        <p:txBody>
          <a:bodyPr>
            <a:noAutofit/>
          </a:bodyPr>
          <a:lstStyle/>
          <a:p>
            <a:r>
              <a:rPr lang="en-US" sz="4800" b="1" dirty="0"/>
              <a:t>Bell </a:t>
            </a:r>
            <a:r>
              <a:rPr lang="en-US" sz="4800" b="1" dirty="0" smtClean="0"/>
              <a:t>Ringer: </a:t>
            </a:r>
            <a:r>
              <a:rPr lang="en-US" sz="4800" dirty="0" smtClean="0"/>
              <a:t>Is </a:t>
            </a:r>
            <a:r>
              <a:rPr lang="en-US" sz="4800" dirty="0"/>
              <a:t>It Living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6689" y="1663437"/>
            <a:ext cx="8305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 smtClean="0"/>
              <a:t>Now revise your selection and reasoning </a:t>
            </a:r>
            <a:endParaRPr lang="en-US" sz="3800" b="1" dirty="0" smtClean="0"/>
          </a:p>
          <a:p>
            <a:r>
              <a:rPr lang="en-US" dirty="0" smtClean="0"/>
              <a:t>__x_ tree</a:t>
            </a:r>
            <a:endParaRPr lang="en-US" dirty="0"/>
          </a:p>
          <a:p>
            <a:r>
              <a:rPr lang="en-US" dirty="0"/>
              <a:t>___ </a:t>
            </a:r>
            <a:r>
              <a:rPr lang="en-US" dirty="0" smtClean="0"/>
              <a:t>rock (non-living)</a:t>
            </a:r>
            <a:endParaRPr lang="en-US" dirty="0"/>
          </a:p>
          <a:p>
            <a:r>
              <a:rPr lang="en-US" dirty="0"/>
              <a:t>___ </a:t>
            </a:r>
            <a:r>
              <a:rPr lang="en-US" dirty="0"/>
              <a:t>fire(non-living)</a:t>
            </a:r>
          </a:p>
          <a:p>
            <a:r>
              <a:rPr lang="en-US" dirty="0" smtClean="0"/>
              <a:t>__</a:t>
            </a:r>
            <a:r>
              <a:rPr lang="en-US" dirty="0" smtClean="0"/>
              <a:t>x_ </a:t>
            </a:r>
            <a:r>
              <a:rPr lang="en-US" dirty="0"/>
              <a:t>boy</a:t>
            </a:r>
          </a:p>
          <a:p>
            <a:r>
              <a:rPr lang="en-US" dirty="0"/>
              <a:t>___ </a:t>
            </a:r>
            <a:r>
              <a:rPr lang="en-US" dirty="0"/>
              <a:t>wind(non-living)</a:t>
            </a:r>
          </a:p>
          <a:p>
            <a:r>
              <a:rPr lang="en-US" dirty="0" smtClean="0"/>
              <a:t>__</a:t>
            </a:r>
            <a:r>
              <a:rPr lang="en-US" dirty="0" smtClean="0"/>
              <a:t>x_ </a:t>
            </a:r>
            <a:r>
              <a:rPr lang="en-US" dirty="0"/>
              <a:t>rabbit</a:t>
            </a:r>
          </a:p>
          <a:p>
            <a:r>
              <a:rPr lang="en-US" dirty="0"/>
              <a:t>___ </a:t>
            </a:r>
            <a:r>
              <a:rPr lang="en-US" dirty="0"/>
              <a:t>cloud(non-living)</a:t>
            </a:r>
          </a:p>
          <a:p>
            <a:r>
              <a:rPr lang="en-US" dirty="0"/>
              <a:t>___ feather (</a:t>
            </a:r>
            <a:r>
              <a:rPr lang="en-US" dirty="0" smtClean="0"/>
              <a:t>non-living)</a:t>
            </a:r>
            <a:endParaRPr lang="en-US" dirty="0"/>
          </a:p>
          <a:p>
            <a:r>
              <a:rPr lang="en-US" dirty="0" smtClean="0"/>
              <a:t>__</a:t>
            </a:r>
            <a:r>
              <a:rPr lang="en-US" dirty="0" smtClean="0"/>
              <a:t>x_ </a:t>
            </a:r>
            <a:r>
              <a:rPr lang="en-US" dirty="0"/>
              <a:t>grass</a:t>
            </a:r>
          </a:p>
          <a:p>
            <a:r>
              <a:rPr lang="en-US" dirty="0" smtClean="0"/>
              <a:t>__x_ seed</a:t>
            </a:r>
          </a:p>
          <a:p>
            <a:r>
              <a:rPr lang="en-US" dirty="0" smtClean="0"/>
              <a:t>__x_ </a:t>
            </a:r>
            <a:r>
              <a:rPr lang="en-US" dirty="0" smtClean="0"/>
              <a:t>egg (Once living)</a:t>
            </a:r>
            <a:endParaRPr lang="en-US" dirty="0"/>
          </a:p>
          <a:p>
            <a:r>
              <a:rPr lang="en-US" dirty="0" smtClean="0"/>
              <a:t>__x_ </a:t>
            </a:r>
            <a:r>
              <a:rPr lang="en-US" dirty="0"/>
              <a:t>bacteria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2133600"/>
            <a:ext cx="4038600" cy="43805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__x_ </a:t>
            </a:r>
            <a:r>
              <a:rPr lang="en-US" sz="2000" dirty="0"/>
              <a:t>cell</a:t>
            </a:r>
          </a:p>
          <a:p>
            <a:r>
              <a:rPr lang="en-US" sz="2000" dirty="0"/>
              <a:t>___ molecule</a:t>
            </a:r>
          </a:p>
          <a:p>
            <a:r>
              <a:rPr lang="en-US" sz="2000" dirty="0"/>
              <a:t>___ </a:t>
            </a:r>
            <a:r>
              <a:rPr lang="en-US" sz="2000" dirty="0"/>
              <a:t>Sun (non-living)</a:t>
            </a:r>
          </a:p>
          <a:p>
            <a:r>
              <a:rPr lang="en-US" sz="2000" dirty="0" smtClean="0"/>
              <a:t>__</a:t>
            </a:r>
            <a:r>
              <a:rPr lang="en-US" sz="2000" dirty="0" smtClean="0"/>
              <a:t>x_ </a:t>
            </a:r>
            <a:r>
              <a:rPr lang="en-US" sz="2000" dirty="0"/>
              <a:t>mushroom</a:t>
            </a:r>
          </a:p>
          <a:p>
            <a:r>
              <a:rPr lang="en-US" sz="2000" dirty="0" smtClean="0"/>
              <a:t>__x_ potato (parts of plant)</a:t>
            </a:r>
            <a:endParaRPr lang="en-US" sz="2000" dirty="0"/>
          </a:p>
          <a:p>
            <a:r>
              <a:rPr lang="en-US" sz="2000" dirty="0" smtClean="0"/>
              <a:t>__x_ leaf(parts of plant)</a:t>
            </a:r>
          </a:p>
          <a:p>
            <a:r>
              <a:rPr lang="en-US" sz="2000" dirty="0" smtClean="0"/>
              <a:t>__x_ butterfly </a:t>
            </a:r>
          </a:p>
          <a:p>
            <a:r>
              <a:rPr lang="en-US" sz="2000" dirty="0" smtClean="0"/>
              <a:t>_x__ pupae (developmental stage)</a:t>
            </a:r>
          </a:p>
          <a:p>
            <a:r>
              <a:rPr lang="en-US" sz="2000" dirty="0" smtClean="0"/>
              <a:t>__x_ fossil (depends, bones for ex</a:t>
            </a:r>
            <a:r>
              <a:rPr lang="en-US" sz="2000" dirty="0" smtClean="0"/>
              <a:t>. </a:t>
            </a:r>
            <a:r>
              <a:rPr lang="en-US" sz="2000" dirty="0"/>
              <a:t>a</a:t>
            </a:r>
            <a:r>
              <a:rPr lang="en-US" sz="2000" dirty="0" smtClean="0"/>
              <a:t>re once-living)</a:t>
            </a:r>
            <a:endParaRPr lang="en-US" sz="2000" dirty="0" smtClean="0"/>
          </a:p>
          <a:p>
            <a:r>
              <a:rPr lang="en-US" sz="2000" dirty="0" smtClean="0"/>
              <a:t>_x_ hibernating bear</a:t>
            </a:r>
          </a:p>
          <a:p>
            <a:r>
              <a:rPr lang="en-US" sz="2000" dirty="0" smtClean="0"/>
              <a:t>___ mitochondria (</a:t>
            </a:r>
            <a:r>
              <a:rPr lang="en-US" sz="2000" dirty="0"/>
              <a:t>N</a:t>
            </a:r>
            <a:r>
              <a:rPr lang="en-US" sz="2000" dirty="0" smtClean="0"/>
              <a:t>o! it’s part of a cell)  </a:t>
            </a:r>
          </a:p>
          <a:p>
            <a:r>
              <a:rPr lang="en-US" sz="2000" dirty="0" smtClean="0"/>
              <a:t>___ river </a:t>
            </a:r>
            <a:r>
              <a:rPr lang="en-US" sz="2000" dirty="0"/>
              <a:t>(non-living)</a:t>
            </a:r>
          </a:p>
          <a:p>
            <a:endParaRPr lang="en-US" dirty="0"/>
          </a:p>
        </p:txBody>
      </p:sp>
      <p:pic>
        <p:nvPicPr>
          <p:cNvPr id="6" name="Picture 5" descr="https://encrypted-tbn0.gstatic.com/images?q=tbn:ANd9GcSFleOWekDvpY6yvDKYuE16oqK8pH-_vFd5AOEP30m_ukmhoQ3J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371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2209800" cy="168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762000"/>
          </a:xfrm>
        </p:spPr>
        <p:txBody>
          <a:bodyPr>
            <a:noAutofit/>
          </a:bodyPr>
          <a:lstStyle/>
          <a:p>
            <a:r>
              <a:rPr lang="en-US" sz="4800" b="1" dirty="0"/>
              <a:t>Bell </a:t>
            </a:r>
            <a:r>
              <a:rPr lang="en-US" sz="4800" b="1" dirty="0" smtClean="0"/>
              <a:t>Ringer: </a:t>
            </a:r>
            <a:r>
              <a:rPr lang="en-US" sz="4800" dirty="0" smtClean="0"/>
              <a:t>Is </a:t>
            </a:r>
            <a:r>
              <a:rPr lang="en-US" sz="4800" dirty="0"/>
              <a:t>It Living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Listed </a:t>
            </a:r>
            <a:r>
              <a:rPr lang="en-US" sz="3800" dirty="0"/>
              <a:t>below are examples of living (which includes once-living) and nonliving </a:t>
            </a:r>
            <a:r>
              <a:rPr lang="en-US" sz="3800" dirty="0" smtClean="0"/>
              <a:t>things. </a:t>
            </a:r>
            <a:r>
              <a:rPr lang="en-US" sz="3800" b="1" dirty="0" smtClean="0"/>
              <a:t>Put </a:t>
            </a:r>
            <a:r>
              <a:rPr lang="en-US" sz="3800" b="1" dirty="0"/>
              <a:t>an X next to </a:t>
            </a:r>
            <a:r>
              <a:rPr lang="en-US" sz="3800" b="1" dirty="0" smtClean="0"/>
              <a:t>the </a:t>
            </a:r>
            <a:r>
              <a:rPr lang="en-US" sz="3800" b="1" dirty="0"/>
              <a:t>things that could be considered living</a:t>
            </a:r>
            <a:r>
              <a:rPr lang="en-US" sz="3800" b="1" dirty="0" smtClean="0"/>
              <a:t>.</a:t>
            </a:r>
          </a:p>
          <a:p>
            <a:r>
              <a:rPr lang="en-US" dirty="0"/>
              <a:t>___ </a:t>
            </a:r>
            <a:r>
              <a:rPr lang="en-US" dirty="0" smtClean="0"/>
              <a:t>tree</a:t>
            </a:r>
            <a:endParaRPr lang="en-US" dirty="0"/>
          </a:p>
          <a:p>
            <a:r>
              <a:rPr lang="en-US" dirty="0"/>
              <a:t>___ rock</a:t>
            </a:r>
          </a:p>
          <a:p>
            <a:r>
              <a:rPr lang="en-US" dirty="0"/>
              <a:t>___ fire</a:t>
            </a:r>
          </a:p>
          <a:p>
            <a:r>
              <a:rPr lang="en-US" dirty="0"/>
              <a:t>___ boy</a:t>
            </a:r>
          </a:p>
          <a:p>
            <a:r>
              <a:rPr lang="en-US" dirty="0"/>
              <a:t>___ wind</a:t>
            </a:r>
          </a:p>
          <a:p>
            <a:r>
              <a:rPr lang="en-US" dirty="0"/>
              <a:t>___ rabbit</a:t>
            </a:r>
          </a:p>
          <a:p>
            <a:r>
              <a:rPr lang="en-US" dirty="0"/>
              <a:t>___ cloud</a:t>
            </a:r>
          </a:p>
          <a:p>
            <a:r>
              <a:rPr lang="en-US" dirty="0"/>
              <a:t>___ feather</a:t>
            </a:r>
          </a:p>
          <a:p>
            <a:r>
              <a:rPr lang="en-US" dirty="0"/>
              <a:t>___ grass</a:t>
            </a:r>
          </a:p>
          <a:p>
            <a:r>
              <a:rPr lang="en-US" dirty="0"/>
              <a:t>___ </a:t>
            </a:r>
            <a:r>
              <a:rPr lang="en-US" dirty="0" smtClean="0"/>
              <a:t>seed</a:t>
            </a:r>
          </a:p>
          <a:p>
            <a:r>
              <a:rPr lang="en-US" dirty="0"/>
              <a:t>___ egg</a:t>
            </a:r>
          </a:p>
          <a:p>
            <a:r>
              <a:rPr lang="en-US" dirty="0"/>
              <a:t>___ bacteria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2551794"/>
            <a:ext cx="2438400" cy="3962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___ </a:t>
            </a:r>
            <a:r>
              <a:rPr lang="en-US" sz="2000" dirty="0"/>
              <a:t>cell</a:t>
            </a:r>
          </a:p>
          <a:p>
            <a:r>
              <a:rPr lang="en-US" sz="2000" dirty="0"/>
              <a:t>___ molecule</a:t>
            </a:r>
          </a:p>
          <a:p>
            <a:r>
              <a:rPr lang="en-US" sz="2000" dirty="0"/>
              <a:t>___ Sun</a:t>
            </a:r>
          </a:p>
          <a:p>
            <a:r>
              <a:rPr lang="en-US" sz="2000" dirty="0"/>
              <a:t>___ mushroom</a:t>
            </a:r>
          </a:p>
          <a:p>
            <a:r>
              <a:rPr lang="en-US" sz="2000" dirty="0"/>
              <a:t>___ potato</a:t>
            </a:r>
          </a:p>
          <a:p>
            <a:r>
              <a:rPr lang="en-US" sz="2000" dirty="0"/>
              <a:t>___ leaf</a:t>
            </a:r>
          </a:p>
          <a:p>
            <a:r>
              <a:rPr lang="en-US" sz="2000" dirty="0"/>
              <a:t>___ butterfly</a:t>
            </a:r>
          </a:p>
          <a:p>
            <a:r>
              <a:rPr lang="en-US" sz="2000" dirty="0"/>
              <a:t>___ </a:t>
            </a:r>
            <a:r>
              <a:rPr lang="en-US" sz="2000" dirty="0" smtClean="0"/>
              <a:t>pupae</a:t>
            </a:r>
          </a:p>
          <a:p>
            <a:r>
              <a:rPr lang="en-US" sz="2000" dirty="0" smtClean="0"/>
              <a:t>___ fossil</a:t>
            </a:r>
          </a:p>
          <a:p>
            <a:r>
              <a:rPr lang="en-US" sz="2000" dirty="0" smtClean="0"/>
              <a:t>___ hibernating bear</a:t>
            </a:r>
          </a:p>
          <a:p>
            <a:r>
              <a:rPr lang="en-US" sz="2000" dirty="0" smtClean="0"/>
              <a:t>___ mitochondria</a:t>
            </a:r>
          </a:p>
          <a:p>
            <a:r>
              <a:rPr lang="en-US" sz="2000" dirty="0" smtClean="0"/>
              <a:t>___ river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4517137"/>
            <a:ext cx="4114800" cy="2096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Explain your thinking. </a:t>
            </a:r>
            <a:endParaRPr lang="en-US" sz="2400" b="1" dirty="0" smtClean="0"/>
          </a:p>
          <a:p>
            <a:r>
              <a:rPr lang="en-US" sz="2300" dirty="0" smtClean="0"/>
              <a:t>What </a:t>
            </a:r>
            <a:r>
              <a:rPr lang="en-US" sz="2300" dirty="0"/>
              <a:t>“rule” or reasoning did you use to decide if something</a:t>
            </a:r>
          </a:p>
          <a:p>
            <a:r>
              <a:rPr lang="en-US" sz="2300" dirty="0"/>
              <a:t>could be considered living?</a:t>
            </a:r>
          </a:p>
        </p:txBody>
      </p:sp>
      <p:pic>
        <p:nvPicPr>
          <p:cNvPr id="6" name="Picture 5" descr="https://encrypted-tbn0.gstatic.com/images?q=tbn:ANd9GcSFleOWekDvpY6yvDKYuE16oqK8pH-_vFd5AOEP30m_ukmhoQ3J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371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321264"/>
            <a:ext cx="2743200" cy="209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2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2800" b="1" dirty="0"/>
              <a:t>Biology </a:t>
            </a:r>
            <a:r>
              <a:rPr lang="en-US" altLang="en-US" sz="2800" dirty="0"/>
              <a:t>is the scientific study of life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z="2800" dirty="0"/>
              <a:t>Biologists ask questions such as</a:t>
            </a:r>
            <a:endParaRPr lang="en-US" altLang="en-US" sz="2800" dirty="0">
              <a:latin typeface="Times" charset="0"/>
            </a:endParaRP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 dirty="0"/>
              <a:t>How does a single cell develop into an organism?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 dirty="0"/>
              <a:t>How does the human mind work? 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 dirty="0"/>
              <a:t>How do living things interact in communities?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Life defies a simple, one-sentence definition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Life is recognized by what living things do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kern="0" dirty="0">
                <a:solidFill>
                  <a:srgbClr val="000000"/>
                </a:solidFill>
                <a:latin typeface="Times New Roman"/>
              </a:rPr>
              <a:t>Level in the Biological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3200" dirty="0"/>
              <a:t>Life can be studied at different levels, from molecules to the entire living planet</a:t>
            </a:r>
          </a:p>
          <a:p>
            <a:r>
              <a:rPr lang="en-US" altLang="en-US" sz="3200" dirty="0"/>
              <a:t>The study of life can be divided into different levels of biological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4" name="Picture 10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2"/>
          <a:stretch>
            <a:fillRect/>
          </a:stretch>
        </p:blipFill>
        <p:spPr bwMode="auto">
          <a:xfrm>
            <a:off x="1398588" y="1470025"/>
            <a:ext cx="6783387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1851025" y="1595438"/>
            <a:ext cx="866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Biosphere</a:t>
            </a:r>
            <a:endParaRPr lang="en-US" altLang="en-US" sz="1200"/>
          </a:p>
        </p:txBody>
      </p:sp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1851025" y="2573338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Ecosystem</a:t>
            </a:r>
            <a:endParaRPr lang="en-US" altLang="en-US" sz="1400"/>
          </a:p>
        </p:txBody>
      </p:sp>
      <p:sp>
        <p:nvSpPr>
          <p:cNvPr id="26629" name="Text Box 1029"/>
          <p:cNvSpPr txBox="1">
            <a:spLocks noChangeArrowheads="1"/>
          </p:cNvSpPr>
          <p:nvPr/>
        </p:nvSpPr>
        <p:spPr bwMode="auto">
          <a:xfrm>
            <a:off x="1851025" y="3602038"/>
            <a:ext cx="952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Community</a:t>
            </a:r>
            <a:endParaRPr lang="en-US" altLang="en-US" sz="1200"/>
          </a:p>
        </p:txBody>
      </p:sp>
      <p:sp>
        <p:nvSpPr>
          <p:cNvPr id="26630" name="Text Box 1030"/>
          <p:cNvSpPr txBox="1">
            <a:spLocks noChangeArrowheads="1"/>
          </p:cNvSpPr>
          <p:nvPr/>
        </p:nvSpPr>
        <p:spPr bwMode="auto">
          <a:xfrm>
            <a:off x="1851025" y="4618038"/>
            <a:ext cx="900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Population</a:t>
            </a:r>
            <a:endParaRPr lang="en-US" altLang="en-US" sz="1200"/>
          </a:p>
        </p:txBody>
      </p:sp>
      <p:sp>
        <p:nvSpPr>
          <p:cNvPr id="26631" name="Text Box 1031"/>
          <p:cNvSpPr txBox="1">
            <a:spLocks noChangeArrowheads="1"/>
          </p:cNvSpPr>
          <p:nvPr/>
        </p:nvSpPr>
        <p:spPr bwMode="auto">
          <a:xfrm>
            <a:off x="2727325" y="1595438"/>
            <a:ext cx="13271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The part of Earth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that contains all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ecosystems</a:t>
            </a:r>
            <a:endParaRPr lang="en-US" altLang="en-US" sz="1200"/>
          </a:p>
        </p:txBody>
      </p:sp>
      <p:sp>
        <p:nvSpPr>
          <p:cNvPr id="26632" name="Text Box 1032"/>
          <p:cNvSpPr txBox="1">
            <a:spLocks noChangeArrowheads="1"/>
          </p:cNvSpPr>
          <p:nvPr/>
        </p:nvSpPr>
        <p:spPr bwMode="auto">
          <a:xfrm>
            <a:off x="2727325" y="2573338"/>
            <a:ext cx="12906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Community and 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its nonliving 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surroundings</a:t>
            </a:r>
            <a:endParaRPr lang="en-US" altLang="en-US" sz="1200"/>
          </a:p>
        </p:txBody>
      </p:sp>
      <p:sp>
        <p:nvSpPr>
          <p:cNvPr id="26633" name="Text Box 1033"/>
          <p:cNvSpPr txBox="1">
            <a:spLocks noChangeArrowheads="1"/>
          </p:cNvSpPr>
          <p:nvPr/>
        </p:nvSpPr>
        <p:spPr bwMode="auto">
          <a:xfrm>
            <a:off x="2727325" y="3602038"/>
            <a:ext cx="13414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Populations that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live together in a 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defined area</a:t>
            </a:r>
            <a:endParaRPr lang="en-US" altLang="en-US"/>
          </a:p>
        </p:txBody>
      </p:sp>
      <p:sp>
        <p:nvSpPr>
          <p:cNvPr id="26634" name="Text Box 1034"/>
          <p:cNvSpPr txBox="1">
            <a:spLocks noChangeArrowheads="1"/>
          </p:cNvSpPr>
          <p:nvPr/>
        </p:nvSpPr>
        <p:spPr bwMode="auto">
          <a:xfrm>
            <a:off x="2727325" y="4618038"/>
            <a:ext cx="1349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Group of 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organisms of one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type that live in 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the same area</a:t>
            </a:r>
            <a:endParaRPr lang="en-US" altLang="en-US" sz="1200"/>
          </a:p>
        </p:txBody>
      </p:sp>
      <p:sp>
        <p:nvSpPr>
          <p:cNvPr id="26635" name="Text Box 1035"/>
          <p:cNvSpPr txBox="1">
            <a:spLocks noChangeArrowheads="1"/>
          </p:cNvSpPr>
          <p:nvPr/>
        </p:nvSpPr>
        <p:spPr bwMode="auto">
          <a:xfrm>
            <a:off x="4098925" y="2246313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>
                <a:latin typeface="Arial" pitchFamily="34" charset="0"/>
              </a:rPr>
              <a:t>Biosphere</a:t>
            </a:r>
            <a:endParaRPr lang="en-US" altLang="en-US"/>
          </a:p>
        </p:txBody>
      </p:sp>
      <p:sp>
        <p:nvSpPr>
          <p:cNvPr id="26636" name="Text Box 1036"/>
          <p:cNvSpPr txBox="1">
            <a:spLocks noChangeArrowheads="1"/>
          </p:cNvSpPr>
          <p:nvPr/>
        </p:nvSpPr>
        <p:spPr bwMode="auto">
          <a:xfrm>
            <a:off x="4111625" y="3360738"/>
            <a:ext cx="359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00" b="1">
                <a:latin typeface="Arial" pitchFamily="34" charset="0"/>
              </a:rPr>
              <a:t>Hawk, snake, bison, prairie dog, grass, stream, rocks, air</a:t>
            </a:r>
            <a:endParaRPr lang="en-US" altLang="en-US" sz="1000"/>
          </a:p>
        </p:txBody>
      </p:sp>
      <p:sp>
        <p:nvSpPr>
          <p:cNvPr id="26637" name="Text Box 1037"/>
          <p:cNvSpPr txBox="1">
            <a:spLocks noChangeArrowheads="1"/>
          </p:cNvSpPr>
          <p:nvPr/>
        </p:nvSpPr>
        <p:spPr bwMode="auto">
          <a:xfrm>
            <a:off x="4810125" y="4402138"/>
            <a:ext cx="2479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00" b="1">
                <a:latin typeface="Arial" pitchFamily="34" charset="0"/>
              </a:rPr>
              <a:t>Hawk, snake, bison, prairie dog, grass</a:t>
            </a:r>
            <a:endParaRPr lang="en-US" altLang="en-US" sz="1000" b="1"/>
          </a:p>
        </p:txBody>
      </p:sp>
      <p:sp>
        <p:nvSpPr>
          <p:cNvPr id="26638" name="Text Box 1038"/>
          <p:cNvSpPr txBox="1">
            <a:spLocks noChangeArrowheads="1"/>
          </p:cNvSpPr>
          <p:nvPr/>
        </p:nvSpPr>
        <p:spPr bwMode="auto">
          <a:xfrm>
            <a:off x="5368925" y="5367338"/>
            <a:ext cx="981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>
                <a:latin typeface="Arial" pitchFamily="34" charset="0"/>
              </a:rPr>
              <a:t>Bison herd</a:t>
            </a:r>
            <a:endParaRPr lang="en-US" altLang="en-US" sz="1200" b="1"/>
          </a:p>
        </p:txBody>
      </p:sp>
      <p:sp>
        <p:nvSpPr>
          <p:cNvPr id="26639" name="Text Box 1039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pitchFamily="34" charset="0"/>
              </a:rPr>
              <a:t>Section 1-3</a:t>
            </a:r>
          </a:p>
        </p:txBody>
      </p:sp>
      <p:sp>
        <p:nvSpPr>
          <p:cNvPr id="26640" name="Text Box 1040"/>
          <p:cNvSpPr txBox="1">
            <a:spLocks noChangeArrowheads="1"/>
          </p:cNvSpPr>
          <p:nvPr/>
        </p:nvSpPr>
        <p:spPr bwMode="auto">
          <a:xfrm>
            <a:off x="2590800" y="231775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  <a:t>Figure 1-21  Levels of Organization</a:t>
            </a:r>
          </a:p>
        </p:txBody>
      </p:sp>
      <p:pic>
        <p:nvPicPr>
          <p:cNvPr id="26646" name="Picture 1046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7" name="Picture 1047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1150"/>
            <a:ext cx="63627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0825" y="1624013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>
                <a:latin typeface="Arial" pitchFamily="34" charset="0"/>
              </a:rPr>
              <a:t>Organism</a:t>
            </a:r>
            <a:endParaRPr lang="en-US" altLang="en-US" sz="14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0825" y="2805113"/>
            <a:ext cx="962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>
                <a:latin typeface="Arial" pitchFamily="34" charset="0"/>
              </a:rPr>
              <a:t>Groups of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Cells</a:t>
            </a:r>
            <a:endParaRPr lang="en-US" altLang="en-US" sz="14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08125" y="3846513"/>
            <a:ext cx="579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>
                <a:latin typeface="Arial" pitchFamily="34" charset="0"/>
              </a:rPr>
              <a:t>Cells</a:t>
            </a:r>
            <a:endParaRPr lang="en-US" altLang="en-US" sz="14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0825" y="4824413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>
                <a:latin typeface="Arial" pitchFamily="34" charset="0"/>
              </a:rPr>
              <a:t>Molecules</a:t>
            </a:r>
            <a:endParaRPr lang="en-US" altLang="en-US" sz="14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47925" y="1633538"/>
            <a:ext cx="1211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Individual living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thing</a:t>
            </a:r>
            <a:endParaRPr lang="en-US" altLang="en-US" sz="12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422525" y="2713038"/>
            <a:ext cx="146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Tissues, organs,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and organ systems</a:t>
            </a:r>
            <a:endParaRPr lang="en-US" alt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422525" y="3665538"/>
            <a:ext cx="1458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Smallest functional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unit of life</a:t>
            </a:r>
            <a:endParaRPr lang="en-US" alt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409825" y="4554538"/>
            <a:ext cx="1352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latin typeface="Arial" pitchFamily="34" charset="0"/>
              </a:rPr>
              <a:t>Groups of atoms;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smallest unit of 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most chemical</a:t>
            </a:r>
          </a:p>
          <a:p>
            <a:pPr algn="l"/>
            <a:r>
              <a:rPr lang="en-US" altLang="en-US" sz="1200">
                <a:latin typeface="Arial" pitchFamily="34" charset="0"/>
              </a:rPr>
              <a:t>compounds</a:t>
            </a:r>
            <a:endParaRPr lang="en-US" altLang="en-US" sz="120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508625" y="2408238"/>
            <a:ext cx="60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>
                <a:latin typeface="Arial" pitchFamily="34" charset="0"/>
              </a:rPr>
              <a:t>Bison</a:t>
            </a:r>
            <a:endParaRPr lang="en-US" altLang="en-US" sz="1200" b="1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959225" y="3348038"/>
            <a:ext cx="1274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>
                <a:latin typeface="Arial" pitchFamily="34" charset="0"/>
              </a:rPr>
              <a:t>Nervous tissue</a:t>
            </a:r>
            <a:endParaRPr lang="en-US" altLang="en-US" sz="1200" b="1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499225" y="3309938"/>
            <a:ext cx="1357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>
                <a:latin typeface="Arial" pitchFamily="34" charset="0"/>
              </a:rPr>
              <a:t>Nervous system</a:t>
            </a:r>
            <a:endParaRPr lang="en-US" altLang="en-US" sz="1200" b="1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559425" y="3335338"/>
            <a:ext cx="573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>
                <a:latin typeface="Arial" pitchFamily="34" charset="0"/>
              </a:rPr>
              <a:t>Brain</a:t>
            </a:r>
            <a:endParaRPr lang="en-US" altLang="en-US" sz="1200" b="1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216525" y="4186238"/>
            <a:ext cx="901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>
                <a:latin typeface="Arial" pitchFamily="34" charset="0"/>
              </a:rPr>
              <a:t>Nerve cell</a:t>
            </a:r>
            <a:endParaRPr lang="en-US" altLang="en-US" sz="1200" b="1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873625" y="5151438"/>
            <a:ext cx="606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>
                <a:latin typeface="Arial" pitchFamily="34" charset="0"/>
              </a:rPr>
              <a:t>Water</a:t>
            </a:r>
            <a:endParaRPr lang="en-US" altLang="en-US" sz="1200" b="1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397625" y="5138738"/>
            <a:ext cx="512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>
                <a:latin typeface="Arial" pitchFamily="34" charset="0"/>
              </a:rPr>
              <a:t>DNA</a:t>
            </a:r>
            <a:endParaRPr lang="en-US" altLang="en-US" sz="1200" b="1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pitchFamily="34" charset="0"/>
              </a:rPr>
              <a:t>Section 1-3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590800" y="231775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  <a:t>Figure 1-21 Levels of Organization </a:t>
            </a:r>
            <a:r>
              <a:rPr lang="en-US" altLang="en-US" sz="2000" i="1">
                <a:solidFill>
                  <a:schemeClr val="bg1"/>
                </a:solidFill>
                <a:latin typeface="Arial Black" pitchFamily="34" charset="0"/>
              </a:rPr>
              <a:t>continued</a:t>
            </a:r>
            <a:endParaRPr lang="en-US" altLang="en-US" sz="20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385" name="Picture 25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 descr="01_04_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06375"/>
            <a:ext cx="8548687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43125" y="279400"/>
            <a:ext cx="15716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The biosphere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651125" y="863600"/>
            <a:ext cx="1381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Ecosystems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943725" y="558800"/>
            <a:ext cx="1381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Tissues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216525" y="1231900"/>
            <a:ext cx="17113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Organs and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organ systems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65125" y="4191000"/>
            <a:ext cx="1470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Communities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1889125" y="6197600"/>
            <a:ext cx="1470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Populations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3844925" y="5308600"/>
            <a:ext cx="12668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Organisms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5673725" y="4648200"/>
            <a:ext cx="12668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Organelles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8264525" y="4483100"/>
            <a:ext cx="7207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Cells</a:t>
            </a: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7756525" y="5359400"/>
            <a:ext cx="7207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Atoms</a:t>
            </a:r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7350125" y="6108700"/>
            <a:ext cx="12096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Molecules</a:t>
            </a:r>
          </a:p>
        </p:txBody>
      </p:sp>
      <p:grpSp>
        <p:nvGrpSpPr>
          <p:cNvPr id="16398" name="Group 19"/>
          <p:cNvGrpSpPr>
            <a:grpSpLocks/>
          </p:cNvGrpSpPr>
          <p:nvPr/>
        </p:nvGrpSpPr>
        <p:grpSpPr bwMode="auto">
          <a:xfrm>
            <a:off x="7513638" y="5210175"/>
            <a:ext cx="246062" cy="276225"/>
            <a:chOff x="4733" y="3282"/>
            <a:chExt cx="155" cy="174"/>
          </a:xfrm>
        </p:grpSpPr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4733" y="3282"/>
              <a:ext cx="15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4744" y="3388"/>
              <a:ext cx="144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altLang="en-US" sz="1200" b="0" smtClean="0">
                <a:latin typeface="Arial" pitchFamily="34" charset="0"/>
              </a:rPr>
              <a:t>Figure 1.4</a:t>
            </a:r>
          </a:p>
        </p:txBody>
      </p:sp>
    </p:spTree>
    <p:extLst>
      <p:ext uri="{BB962C8B-B14F-4D97-AF65-F5344CB8AC3E}">
        <p14:creationId xmlns:p14="http://schemas.microsoft.com/office/powerpoint/2010/main" val="10031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Characteristics of Life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300" dirty="0">
                <a:latin typeface="Arial" pitchFamily="34" charset="0"/>
              </a:rPr>
              <a:t>Living things are made up of units called cells</a:t>
            </a:r>
            <a:r>
              <a:rPr lang="en-US" altLang="en-US" sz="3300" dirty="0" smtClean="0">
                <a:latin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300" dirty="0">
                <a:latin typeface="Arial" pitchFamily="34" charset="0"/>
              </a:rPr>
              <a:t>Living things reproduce</a:t>
            </a:r>
            <a:r>
              <a:rPr lang="en-US" altLang="en-US" sz="3300" dirty="0" smtClean="0">
                <a:latin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300" dirty="0">
                <a:latin typeface="Arial" pitchFamily="34" charset="0"/>
              </a:rPr>
              <a:t>Living things are based on a universal genetic </a:t>
            </a:r>
            <a:r>
              <a:rPr lang="en-US" altLang="en-US" sz="3300" dirty="0" smtClean="0">
                <a:latin typeface="Arial" pitchFamily="34" charset="0"/>
              </a:rPr>
              <a:t>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300" dirty="0">
                <a:latin typeface="Arial" pitchFamily="34" charset="0"/>
              </a:rPr>
              <a:t>Living things grow and </a:t>
            </a:r>
            <a:r>
              <a:rPr lang="en-US" altLang="en-US" sz="3300" dirty="0" smtClean="0">
                <a:latin typeface="Arial" pitchFamily="34" charset="0"/>
              </a:rPr>
              <a:t>develop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300" dirty="0">
                <a:latin typeface="Arial" pitchFamily="34" charset="0"/>
              </a:rPr>
              <a:t>Living things obtain and use materials and energy</a:t>
            </a:r>
            <a:r>
              <a:rPr lang="en-US" altLang="en-US" sz="3300" dirty="0" smtClean="0">
                <a:latin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300" dirty="0">
                <a:latin typeface="Arial" pitchFamily="34" charset="0"/>
              </a:rPr>
              <a:t>Living things respond to their </a:t>
            </a:r>
            <a:r>
              <a:rPr lang="en-US" altLang="en-US" sz="3300" dirty="0" smtClean="0">
                <a:latin typeface="Arial" pitchFamily="34" charset="0"/>
              </a:rPr>
              <a:t>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300" dirty="0">
                <a:latin typeface="Arial" pitchFamily="34" charset="0"/>
              </a:rPr>
              <a:t>Living things maintain a stable internal environment.</a:t>
            </a:r>
            <a:endParaRPr lang="en-US" altLang="en-US" sz="33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3300" dirty="0" smtClean="0">
                <a:latin typeface="Arial" pitchFamily="34" charset="0"/>
              </a:rPr>
              <a:t>Taken </a:t>
            </a:r>
            <a:r>
              <a:rPr lang="en-US" altLang="en-US" sz="3300" dirty="0">
                <a:latin typeface="Arial" pitchFamily="34" charset="0"/>
              </a:rPr>
              <a:t>as a group, living things change over time.</a:t>
            </a:r>
            <a:endParaRPr lang="en-US" altLang="en-US" sz="3300" dirty="0"/>
          </a:p>
          <a:p>
            <a:pPr marL="514350" indent="-514350">
              <a:buFont typeface="+mj-lt"/>
              <a:buAutoNum type="arabicPeriod"/>
            </a:pPr>
            <a:endParaRPr lang="en-US" altLang="en-US" sz="3600" dirty="0" smtClean="0">
              <a:latin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sz="3600" dirty="0"/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latin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214</TotalTime>
  <Words>905</Words>
  <Application>Microsoft Office PowerPoint</Application>
  <PresentationFormat>On-screen Show (4:3)</PresentationFormat>
  <Paragraphs>188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Chapter 1  The science of biology </vt:lpstr>
      <vt:lpstr>Essential Questions: </vt:lpstr>
      <vt:lpstr>Bell Ringer: Is It Living?</vt:lpstr>
      <vt:lpstr>PowerPoint Presentation</vt:lpstr>
      <vt:lpstr>Level in the Biological Hierarchy</vt:lpstr>
      <vt:lpstr>PowerPoint Presentation</vt:lpstr>
      <vt:lpstr>PowerPoint Presentation</vt:lpstr>
      <vt:lpstr>Figure 1.4</vt:lpstr>
      <vt:lpstr>Characteristics of Life</vt:lpstr>
      <vt:lpstr>1. Living things are made up of units called cells. </vt:lpstr>
      <vt:lpstr>2. Living things reproduce. </vt:lpstr>
      <vt:lpstr>3. Living things are based on universal genetic code</vt:lpstr>
      <vt:lpstr>4. Living things grow and develop </vt:lpstr>
      <vt:lpstr>5. Living things obtain and use materials and energy </vt:lpstr>
      <vt:lpstr>6. Living things respond to their environment</vt:lpstr>
      <vt:lpstr>7. Living things maintain a stable internal environment. (Homeostasis)  Ex: Regulation of body temperature </vt:lpstr>
      <vt:lpstr>8. Taken as a group, living things change over time.</vt:lpstr>
      <vt:lpstr>Figure 1.3</vt:lpstr>
      <vt:lpstr>PowerPoint Presentation</vt:lpstr>
      <vt:lpstr>Bell Ringer: Is It Living?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The science of biology</dc:title>
  <dc:creator>Windows User</dc:creator>
  <cp:lastModifiedBy>Windows User</cp:lastModifiedBy>
  <cp:revision>16</cp:revision>
  <dcterms:created xsi:type="dcterms:W3CDTF">2014-08-19T13:01:58Z</dcterms:created>
  <dcterms:modified xsi:type="dcterms:W3CDTF">2014-08-19T16:47:37Z</dcterms:modified>
</cp:coreProperties>
</file>