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1"/>
  </p:sldMasterIdLst>
  <p:sldIdLst>
    <p:sldId id="256" r:id="rId2"/>
    <p:sldId id="258" r:id="rId3"/>
    <p:sldId id="259" r:id="rId4"/>
    <p:sldId id="260" r:id="rId5"/>
    <p:sldId id="261" r:id="rId6"/>
    <p:sldId id="262" r:id="rId7"/>
    <p:sldId id="263" r:id="rId8"/>
    <p:sldId id="264" r:id="rId9"/>
    <p:sldId id="265" r:id="rId10"/>
    <p:sldId id="273" r:id="rId11"/>
    <p:sldId id="274" r:id="rId12"/>
    <p:sldId id="275" r:id="rId13"/>
    <p:sldId id="278" r:id="rId14"/>
    <p:sldId id="279" r:id="rId15"/>
    <p:sldId id="280" r:id="rId16"/>
    <p:sldId id="281" r:id="rId17"/>
    <p:sldId id="282" r:id="rId18"/>
    <p:sldId id="283" r:id="rId19"/>
    <p:sldId id="284" r:id="rId20"/>
    <p:sldId id="285" r:id="rId21"/>
    <p:sldId id="286" r:id="rId22"/>
    <p:sldId id="287" r:id="rId23"/>
    <p:sldId id="28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6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3BE903D9-E918-174C-A4F3-F80C692E6E90}" type="datetimeFigureOut">
              <a:rPr lang="en-US" smtClean="0"/>
              <a:t>8/31/15</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3BE903D9-E918-174C-A4F3-F80C692E6E90}" type="datetimeFigureOut">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D4E05-855C-5F4E-8B67-F5D8A95355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3BE903D9-E918-174C-A4F3-F80C692E6E90}" type="datetimeFigureOut">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D4E05-855C-5F4E-8B67-F5D8A953554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E903D9-E918-174C-A4F3-F80C692E6E90}"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D4E05-855C-5F4E-8B67-F5D8A953554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E903D9-E918-174C-A4F3-F80C692E6E90}"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D4E05-855C-5F4E-8B67-F5D8A953554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871EE34-438A-DB4A-8325-9E9CA7A0D560}" type="slidenum">
              <a:rPr lang="en-US"/>
              <a:pPr/>
              <a:t>‹#›</a:t>
            </a:fld>
            <a:endParaRPr lang="en-US"/>
          </a:p>
        </p:txBody>
      </p:sp>
    </p:spTree>
    <p:extLst>
      <p:ext uri="{BB962C8B-B14F-4D97-AF65-F5344CB8AC3E}">
        <p14:creationId xmlns:p14="http://schemas.microsoft.com/office/powerpoint/2010/main" val="2976760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D237B48-B307-1247-8F18-927B99873859}" type="slidenum">
              <a:rPr lang="en-US"/>
              <a:pPr/>
              <a:t>‹#›</a:t>
            </a:fld>
            <a:endParaRPr lang="en-US"/>
          </a:p>
        </p:txBody>
      </p:sp>
    </p:spTree>
    <p:extLst>
      <p:ext uri="{BB962C8B-B14F-4D97-AF65-F5344CB8AC3E}">
        <p14:creationId xmlns:p14="http://schemas.microsoft.com/office/powerpoint/2010/main" val="7829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E903D9-E918-174C-A4F3-F80C692E6E90}"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D4E05-855C-5F4E-8B67-F5D8A95355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3BE903D9-E918-174C-A4F3-F80C692E6E90}" type="datetimeFigureOut">
              <a:rPr lang="en-US" smtClean="0"/>
              <a:t>8/31/15</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E903D9-E918-174C-A4F3-F80C692E6E90}"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D4E05-855C-5F4E-8B67-F5D8A9535546}"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BE903D9-E918-174C-A4F3-F80C692E6E90}" type="datetimeFigureOut">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D4E05-855C-5F4E-8B67-F5D8A95355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BE903D9-E918-174C-A4F3-F80C692E6E90}" type="datetimeFigureOut">
              <a:rPr lang="en-US" smtClean="0"/>
              <a:t>8/31/15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2D4E05-855C-5F4E-8B67-F5D8A9535546}"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BE903D9-E918-174C-A4F3-F80C692E6E90}" type="datetimeFigureOut">
              <a:rPr lang="en-US" smtClean="0"/>
              <a:t>8/31/15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2D4E05-855C-5F4E-8B67-F5D8A95355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3BE903D9-E918-174C-A4F3-F80C692E6E90}" type="datetimeFigureOut">
              <a:rPr lang="en-US" smtClean="0"/>
              <a:t>8/31/15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2D4E05-855C-5F4E-8B67-F5D8A953554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903D9-E918-174C-A4F3-F80C692E6E90}" type="datetimeFigureOut">
              <a:rPr lang="en-US" smtClean="0"/>
              <a:t>8/31/15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3BE903D9-E918-174C-A4F3-F80C692E6E90}" type="datetimeFigureOut">
              <a:rPr lang="en-US" smtClean="0"/>
              <a:t>8/31/15</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2D2D4E05-855C-5F4E-8B67-F5D8A9535546}"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14.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14.xml"/><Relationship Id="rId2"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eg"/><Relationship Id="rId1" Type="http://schemas.openxmlformats.org/officeDocument/2006/relationships/slideLayout" Target="../slideLayouts/slideLayout14.xml"/><Relationship Id="rId2"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8.jpeg"/><Relationship Id="rId3" Type="http://schemas.openxmlformats.org/officeDocument/2006/relationships/image" Target="../media/image3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7239" y="896152"/>
            <a:ext cx="5446713" cy="1470025"/>
          </a:xfrm>
        </p:spPr>
        <p:txBody>
          <a:bodyPr/>
          <a:lstStyle/>
          <a:p>
            <a:r>
              <a:rPr lang="en-US" dirty="0" smtClean="0">
                <a:latin typeface="+mn-lt"/>
              </a:rPr>
              <a:t>Chapter</a:t>
            </a:r>
            <a:r>
              <a:rPr lang="en-US" dirty="0" smtClean="0"/>
              <a:t> 1</a:t>
            </a:r>
            <a:endParaRPr lang="en-US" dirty="0"/>
          </a:p>
        </p:txBody>
      </p:sp>
      <p:sp>
        <p:nvSpPr>
          <p:cNvPr id="3" name="Subtitle 2"/>
          <p:cNvSpPr>
            <a:spLocks noGrp="1"/>
          </p:cNvSpPr>
          <p:nvPr>
            <p:ph type="subTitle" idx="1"/>
          </p:nvPr>
        </p:nvSpPr>
        <p:spPr>
          <a:xfrm>
            <a:off x="2137239" y="2535350"/>
            <a:ext cx="5446713" cy="851647"/>
          </a:xfrm>
        </p:spPr>
        <p:txBody>
          <a:bodyPr>
            <a:normAutofit/>
          </a:bodyPr>
          <a:lstStyle/>
          <a:p>
            <a:r>
              <a:rPr lang="en-US" sz="4400" b="1" dirty="0" smtClean="0"/>
              <a:t>Lesson 2 </a:t>
            </a:r>
            <a:endParaRPr lang="en-US" sz="4400" b="1" dirty="0"/>
          </a:p>
        </p:txBody>
      </p:sp>
      <p:sp>
        <p:nvSpPr>
          <p:cNvPr id="4" name="Title 3"/>
          <p:cNvSpPr txBox="1">
            <a:spLocks/>
          </p:cNvSpPr>
          <p:nvPr/>
        </p:nvSpPr>
        <p:spPr>
          <a:xfrm>
            <a:off x="1509427" y="3386997"/>
            <a:ext cx="6074525" cy="1730375"/>
          </a:xfrm>
          <a:prstGeom prst="rect">
            <a:avLst/>
          </a:prstGeom>
        </p:spPr>
        <p:txBody>
          <a:bodyPr vert="horz" lIns="91440" tIns="45720" rIns="91440" bIns="45720" rtlCol="0" anchor="b" anchorCtr="0">
            <a:noAutofit/>
          </a:bodyPr>
          <a:lstStyle>
            <a:lvl1pPr algn="ctr" defTabSz="914400" rtl="0" eaLnBrk="1" latinLnBrk="0" hangingPunct="1">
              <a:lnSpc>
                <a:spcPts val="6800"/>
              </a:lnSpc>
              <a:spcBef>
                <a:spcPct val="0"/>
              </a:spcBef>
              <a:buNone/>
              <a:defRPr sz="6500" kern="1200">
                <a:solidFill>
                  <a:schemeClr val="tx2"/>
                </a:solidFill>
                <a:latin typeface="+mj-lt"/>
                <a:ea typeface="+mj-ea"/>
                <a:cs typeface="+mj-cs"/>
              </a:defRPr>
            </a:lvl1pPr>
          </a:lstStyle>
          <a:p>
            <a:r>
              <a:rPr lang="en-US" sz="2000" dirty="0" smtClean="0">
                <a:latin typeface="Abadi MT Condensed Extra Bold"/>
                <a:cs typeface="Abadi MT Condensed Extra Bold"/>
              </a:rPr>
              <a:t> </a:t>
            </a:r>
            <a:r>
              <a:rPr lang="en-US" sz="3600" dirty="0" smtClean="0">
                <a:latin typeface="Abadi MT Condensed Extra Bold"/>
                <a:cs typeface="Abadi MT Condensed Extra Bold"/>
              </a:rPr>
              <a:t>Hypothesis</a:t>
            </a:r>
            <a:r>
              <a:rPr lang="en-US" sz="2000" dirty="0" smtClean="0">
                <a:latin typeface="Abadi MT Condensed Extra Bold"/>
                <a:cs typeface="Abadi MT Condensed Extra Bold"/>
              </a:rPr>
              <a:t>, </a:t>
            </a:r>
            <a:r>
              <a:rPr lang="en-US" sz="3600" dirty="0" smtClean="0">
                <a:latin typeface="Abadi MT Condensed Extra Bold"/>
                <a:cs typeface="Abadi MT Condensed Extra Bold"/>
              </a:rPr>
              <a:t>Theories</a:t>
            </a:r>
            <a:r>
              <a:rPr lang="en-US" sz="2000" dirty="0" smtClean="0">
                <a:latin typeface="Abadi MT Condensed Extra Bold"/>
                <a:cs typeface="Abadi MT Condensed Extra Bold"/>
              </a:rPr>
              <a:t>, and </a:t>
            </a:r>
            <a:r>
              <a:rPr lang="en-US" sz="3600" dirty="0" smtClean="0">
                <a:latin typeface="Abadi MT Condensed Extra Bold"/>
                <a:cs typeface="Abadi MT Condensed Extra Bold"/>
              </a:rPr>
              <a:t>Laws</a:t>
            </a:r>
          </a:p>
          <a:p>
            <a:r>
              <a:rPr lang="en-US" sz="3600" dirty="0" smtClean="0">
                <a:latin typeface="Abadi MT Condensed Extra Bold"/>
                <a:cs typeface="Abadi MT Condensed Extra Bold"/>
              </a:rPr>
              <a:t>Science, Technology, </a:t>
            </a:r>
            <a:r>
              <a:rPr lang="en-US" sz="2400" dirty="0" smtClean="0">
                <a:latin typeface="Abadi MT Condensed Extra Bold"/>
                <a:cs typeface="Abadi MT Condensed Extra Bold"/>
              </a:rPr>
              <a:t>and</a:t>
            </a:r>
            <a:r>
              <a:rPr lang="en-US" sz="3600" dirty="0" smtClean="0">
                <a:latin typeface="Abadi MT Condensed Extra Bold"/>
                <a:cs typeface="Abadi MT Condensed Extra Bold"/>
              </a:rPr>
              <a:t> Society</a:t>
            </a:r>
            <a:endParaRPr lang="en-US" sz="2000" dirty="0">
              <a:latin typeface="Abadi MT Condensed Extra Bold"/>
              <a:cs typeface="Abadi MT Condensed Extra Bold"/>
            </a:endParaRPr>
          </a:p>
        </p:txBody>
      </p:sp>
    </p:spTree>
    <p:extLst>
      <p:ext uri="{BB962C8B-B14F-4D97-AF65-F5344CB8AC3E}">
        <p14:creationId xmlns:p14="http://schemas.microsoft.com/office/powerpoint/2010/main" val="2217837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attempts to explain something about the natural world.</a:t>
            </a:r>
          </a:p>
          <a:p>
            <a:r>
              <a:rPr lang="en-US" dirty="0"/>
              <a:t>Scientific theory</a:t>
            </a:r>
          </a:p>
          <a:p>
            <a:r>
              <a:rPr lang="en-US" dirty="0"/>
              <a:t>Scientific law</a:t>
            </a:r>
          </a:p>
          <a:p>
            <a:r>
              <a:rPr lang="en-US" dirty="0"/>
              <a:t>Both scientific theory and scientific law</a:t>
            </a:r>
          </a:p>
          <a:p>
            <a:endParaRPr lang="en-US" dirty="0"/>
          </a:p>
        </p:txBody>
      </p:sp>
    </p:spTree>
    <p:extLst>
      <p:ext uri="{BB962C8B-B14F-4D97-AF65-F5344CB8AC3E}">
        <p14:creationId xmlns:p14="http://schemas.microsoft.com/office/powerpoint/2010/main" val="963266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style.color</p:attrName>
                                        </p:attrNameLst>
                                      </p:cBhvr>
                                      <p:to>
                                        <p:clrVal>
                                          <a:schemeClr val="accent2"/>
                                        </p:clrVal>
                                      </p:to>
                                    </p:set>
                                    <p:set>
                                      <p:cBhvr>
                                        <p:cTn id="7" dur="500" fill="hold"/>
                                        <p:tgtEl>
                                          <p:spTgt spid="3">
                                            <p:txEl>
                                              <p:pRg st="1" end="1"/>
                                            </p:txEl>
                                          </p:spTgt>
                                        </p:tgtEl>
                                        <p:attrNameLst>
                                          <p:attrName>fillcolor</p:attrName>
                                        </p:attrNameLst>
                                      </p:cBhvr>
                                      <p:to>
                                        <p:clrVal>
                                          <a:schemeClr val="accent2"/>
                                        </p:clrVal>
                                      </p:to>
                                    </p:set>
                                    <p:set>
                                      <p:cBhvr>
                                        <p:cTn id="8"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describes specific details about what happens in nature, without attempting to explain why it happens.</a:t>
            </a:r>
          </a:p>
          <a:p>
            <a:r>
              <a:rPr lang="en-US" dirty="0"/>
              <a:t>Scientific theory</a:t>
            </a:r>
          </a:p>
          <a:p>
            <a:r>
              <a:rPr lang="en-US" dirty="0"/>
              <a:t>Scientific law</a:t>
            </a:r>
          </a:p>
          <a:p>
            <a:r>
              <a:rPr lang="en-US" dirty="0"/>
              <a:t>Both scientific theory and scientific </a:t>
            </a:r>
            <a:r>
              <a:rPr lang="en-US" dirty="0" smtClean="0"/>
              <a:t>law</a:t>
            </a:r>
            <a:endParaRPr lang="en-US" dirty="0"/>
          </a:p>
        </p:txBody>
      </p:sp>
    </p:spTree>
    <p:extLst>
      <p:ext uri="{BB962C8B-B14F-4D97-AF65-F5344CB8AC3E}">
        <p14:creationId xmlns:p14="http://schemas.microsoft.com/office/powerpoint/2010/main" val="258563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Technology and Society</a:t>
            </a:r>
            <a:endParaRPr lang="en-US" dirty="0"/>
          </a:p>
        </p:txBody>
      </p:sp>
      <p:sp>
        <p:nvSpPr>
          <p:cNvPr id="4" name="Text Box 6"/>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3000" b="1" dirty="0">
                <a:solidFill>
                  <a:srgbClr val="006600"/>
                </a:solidFill>
              </a:rPr>
              <a:t>Science and technology have had both a positive and negative impact on society, especially in the following areas:</a:t>
            </a:r>
            <a:endParaRPr lang="en-US" sz="3000" b="1" dirty="0">
              <a:solidFill>
                <a:srgbClr val="003366"/>
              </a:solidFill>
              <a:effectLst>
                <a:outerShdw blurRad="38100" dist="38100" dir="2700000" algn="tl">
                  <a:srgbClr val="DDDDDD"/>
                </a:outerShdw>
              </a:effectLst>
            </a:endParaRPr>
          </a:p>
        </p:txBody>
      </p:sp>
      <p:grpSp>
        <p:nvGrpSpPr>
          <p:cNvPr id="5" name="Group 70"/>
          <p:cNvGrpSpPr>
            <a:grpSpLocks/>
          </p:cNvGrpSpPr>
          <p:nvPr/>
        </p:nvGrpSpPr>
        <p:grpSpPr bwMode="auto">
          <a:xfrm>
            <a:off x="304800" y="3655350"/>
            <a:ext cx="2590800" cy="1677988"/>
            <a:chOff x="192" y="1920"/>
            <a:chExt cx="1632" cy="1057"/>
          </a:xfrm>
        </p:grpSpPr>
        <p:sp>
          <p:nvSpPr>
            <p:cNvPr id="6" name="Text Box 58"/>
            <p:cNvSpPr txBox="1">
              <a:spLocks noChangeArrowheads="1"/>
            </p:cNvSpPr>
            <p:nvPr/>
          </p:nvSpPr>
          <p:spPr bwMode="auto">
            <a:xfrm>
              <a:off x="192" y="1920"/>
              <a:ext cx="16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b="1">
                  <a:solidFill>
                    <a:srgbClr val="003366"/>
                  </a:solidFill>
                  <a:latin typeface="Arial" charset="0"/>
                </a:rPr>
                <a:t>Community Life</a:t>
              </a:r>
            </a:p>
          </p:txBody>
        </p:sp>
        <p:pic>
          <p:nvPicPr>
            <p:cNvPr id="7" name="Picture 62" descr="CORB64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2208"/>
              <a:ext cx="1152" cy="7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2"/>
          <p:cNvGrpSpPr>
            <a:grpSpLocks/>
          </p:cNvGrpSpPr>
          <p:nvPr/>
        </p:nvGrpSpPr>
        <p:grpSpPr bwMode="auto">
          <a:xfrm>
            <a:off x="4191000" y="3275013"/>
            <a:ext cx="1828800" cy="1677987"/>
            <a:chOff x="3168" y="2832"/>
            <a:chExt cx="1152" cy="1057"/>
          </a:xfrm>
        </p:grpSpPr>
        <p:sp>
          <p:nvSpPr>
            <p:cNvPr id="9" name="Text Box 60"/>
            <p:cNvSpPr txBox="1">
              <a:spLocks noChangeArrowheads="1"/>
            </p:cNvSpPr>
            <p:nvPr/>
          </p:nvSpPr>
          <p:spPr bwMode="auto">
            <a:xfrm>
              <a:off x="3312" y="2832"/>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b="1">
                  <a:solidFill>
                    <a:srgbClr val="003366"/>
                  </a:solidFill>
                  <a:latin typeface="Arial" charset="0"/>
                </a:rPr>
                <a:t>Health</a:t>
              </a:r>
            </a:p>
          </p:txBody>
        </p:sp>
        <p:pic>
          <p:nvPicPr>
            <p:cNvPr id="10" name="Picture 68" descr="CORB07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 y="3118"/>
              <a:ext cx="1152" cy="7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71"/>
          <p:cNvGrpSpPr>
            <a:grpSpLocks/>
          </p:cNvGrpSpPr>
          <p:nvPr/>
        </p:nvGrpSpPr>
        <p:grpSpPr bwMode="auto">
          <a:xfrm>
            <a:off x="2438400" y="4799013"/>
            <a:ext cx="1828800" cy="1677987"/>
            <a:chOff x="2352" y="1872"/>
            <a:chExt cx="1152" cy="1057"/>
          </a:xfrm>
        </p:grpSpPr>
        <p:sp>
          <p:nvSpPr>
            <p:cNvPr id="12" name="Text Box 59"/>
            <p:cNvSpPr txBox="1">
              <a:spLocks noChangeArrowheads="1"/>
            </p:cNvSpPr>
            <p:nvPr/>
          </p:nvSpPr>
          <p:spPr bwMode="auto">
            <a:xfrm>
              <a:off x="2496" y="1872"/>
              <a:ext cx="8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b="1">
                  <a:solidFill>
                    <a:srgbClr val="003366"/>
                  </a:solidFill>
                  <a:latin typeface="Arial" charset="0"/>
                </a:rPr>
                <a:t>Work</a:t>
              </a:r>
            </a:p>
          </p:txBody>
        </p:sp>
        <p:pic>
          <p:nvPicPr>
            <p:cNvPr id="13" name="Picture 64" descr="CORB90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 y="2160"/>
              <a:ext cx="1152" cy="7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67"/>
          <p:cNvGrpSpPr>
            <a:grpSpLocks/>
          </p:cNvGrpSpPr>
          <p:nvPr/>
        </p:nvGrpSpPr>
        <p:grpSpPr bwMode="auto">
          <a:xfrm>
            <a:off x="6096000" y="3881438"/>
            <a:ext cx="2590800" cy="2290762"/>
            <a:chOff x="240" y="2208"/>
            <a:chExt cx="1632" cy="1443"/>
          </a:xfrm>
        </p:grpSpPr>
        <p:sp>
          <p:nvSpPr>
            <p:cNvPr id="15" name="Text Box 61"/>
            <p:cNvSpPr txBox="1">
              <a:spLocks noChangeArrowheads="1"/>
            </p:cNvSpPr>
            <p:nvPr/>
          </p:nvSpPr>
          <p:spPr bwMode="auto">
            <a:xfrm>
              <a:off x="240" y="2208"/>
              <a:ext cx="16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b="1">
                  <a:solidFill>
                    <a:srgbClr val="003366"/>
                  </a:solidFill>
                  <a:latin typeface="Arial" charset="0"/>
                </a:rPr>
                <a:t>Communication</a:t>
              </a:r>
            </a:p>
          </p:txBody>
        </p:sp>
        <p:pic>
          <p:nvPicPr>
            <p:cNvPr id="16" name="Picture 66" descr="CORB9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2496"/>
              <a:ext cx="772" cy="11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28697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1000"/>
                                        <p:tgtEl>
                                          <p:spTgt spid="8"/>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1000"/>
                                        <p:tgtEl>
                                          <p:spTgt spid="11"/>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WordArt 2"/>
          <p:cNvSpPr>
            <a:spLocks noChangeArrowheads="1" noChangeShapeType="1" noTextEdit="1"/>
          </p:cNvSpPr>
          <p:nvPr/>
        </p:nvSpPr>
        <p:spPr bwMode="auto">
          <a:xfrm>
            <a:off x="1656688" y="533400"/>
            <a:ext cx="5190958" cy="9398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8750"/>
              </a:avLst>
            </a:prstTxWarp>
          </a:bodyPr>
          <a:lstStyle/>
          <a:p>
            <a:pPr algn="ctr"/>
            <a:r>
              <a:rPr lang="en-US" sz="4000" b="1" kern="10" dirty="0">
                <a:ln w="12700">
                  <a:solidFill>
                    <a:srgbClr val="003366"/>
                  </a:solidFill>
                  <a:round/>
                  <a:headEnd/>
                  <a:tailEnd/>
                </a:ln>
                <a:solidFill>
                  <a:srgbClr val="003366"/>
                </a:solidFill>
                <a:ea typeface="Comic Sans MS"/>
                <a:cs typeface="Comic Sans MS"/>
              </a:rPr>
              <a:t>Community Life</a:t>
            </a:r>
          </a:p>
        </p:txBody>
      </p:sp>
      <p:sp>
        <p:nvSpPr>
          <p:cNvPr id="87044" name="Text Box 4"/>
          <p:cNvSpPr txBox="1">
            <a:spLocks noChangeArrowheads="1"/>
          </p:cNvSpPr>
          <p:nvPr/>
        </p:nvSpPr>
        <p:spPr bwMode="auto">
          <a:xfrm>
            <a:off x="5257800" y="6400800"/>
            <a:ext cx="3657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1100" dirty="0">
                <a:latin typeface="Microsoft Sans Serif" charset="0"/>
              </a:rPr>
              <a:t>Copyright © 2006 by the McGraw-Hill Companies, Inc.</a:t>
            </a:r>
          </a:p>
        </p:txBody>
      </p:sp>
      <p:sp>
        <p:nvSpPr>
          <p:cNvPr id="87045" name="Text Box 5"/>
          <p:cNvSpPr txBox="1">
            <a:spLocks noChangeArrowheads="1"/>
          </p:cNvSpPr>
          <p:nvPr/>
        </p:nvSpPr>
        <p:spPr bwMode="auto">
          <a:xfrm>
            <a:off x="533400" y="15240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3000" b="1">
                <a:solidFill>
                  <a:srgbClr val="006600"/>
                </a:solidFill>
              </a:rPr>
              <a:t>The shift from nomadic life to farming led to the development of the </a:t>
            </a:r>
            <a:r>
              <a:rPr lang="en-US" sz="3000" b="1">
                <a:solidFill>
                  <a:srgbClr val="003366"/>
                </a:solidFill>
                <a:effectLst>
                  <a:outerShdw blurRad="38100" dist="38100" dir="2700000" algn="tl">
                    <a:srgbClr val="DDDDDD"/>
                  </a:outerShdw>
                </a:effectLst>
              </a:rPr>
              <a:t>city.</a:t>
            </a:r>
          </a:p>
        </p:txBody>
      </p:sp>
      <p:sp>
        <p:nvSpPr>
          <p:cNvPr id="87046" name="Rectangle 6"/>
          <p:cNvSpPr>
            <a:spLocks noChangeArrowheads="1"/>
          </p:cNvSpPr>
          <p:nvPr/>
        </p:nvSpPr>
        <p:spPr bwMode="auto">
          <a:xfrm>
            <a:off x="762000" y="2590800"/>
            <a:ext cx="4267200" cy="3810000"/>
          </a:xfrm>
          <a:prstGeom prst="rect">
            <a:avLst/>
          </a:prstGeom>
          <a:solidFill>
            <a:srgbClr val="7EB377"/>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3366"/>
              </a:buClr>
              <a:buFontTx/>
              <a:buChar char="•"/>
            </a:pPr>
            <a:r>
              <a:rPr lang="en-US" b="1">
                <a:solidFill>
                  <a:schemeClr val="bg1"/>
                </a:solidFill>
              </a:rPr>
              <a:t>Networks of transportation, communication, and trade systems</a:t>
            </a:r>
          </a:p>
          <a:p>
            <a:pPr marL="342900" indent="-342900">
              <a:spcBef>
                <a:spcPct val="20000"/>
              </a:spcBef>
              <a:buClr>
                <a:srgbClr val="003366"/>
              </a:buClr>
              <a:buFontTx/>
              <a:buChar char="•"/>
            </a:pPr>
            <a:r>
              <a:rPr lang="en-US" b="1">
                <a:solidFill>
                  <a:schemeClr val="bg1"/>
                </a:solidFill>
              </a:rPr>
              <a:t>Specialized labor</a:t>
            </a:r>
          </a:p>
          <a:p>
            <a:pPr marL="342900" indent="-342900">
              <a:spcBef>
                <a:spcPct val="20000"/>
              </a:spcBef>
              <a:buClr>
                <a:srgbClr val="003366"/>
              </a:buClr>
              <a:buFontTx/>
              <a:buChar char="•"/>
            </a:pPr>
            <a:r>
              <a:rPr lang="en-US" b="1">
                <a:solidFill>
                  <a:schemeClr val="bg1"/>
                </a:solidFill>
              </a:rPr>
              <a:t>Government and religion</a:t>
            </a:r>
          </a:p>
          <a:p>
            <a:pPr marL="342900" indent="-342900">
              <a:spcBef>
                <a:spcPct val="20000"/>
              </a:spcBef>
              <a:buClr>
                <a:srgbClr val="003366"/>
              </a:buClr>
              <a:buFontTx/>
              <a:buChar char="•"/>
            </a:pPr>
            <a:r>
              <a:rPr lang="en-US" b="1">
                <a:solidFill>
                  <a:schemeClr val="bg1"/>
                </a:solidFill>
              </a:rPr>
              <a:t>Social class</a:t>
            </a:r>
          </a:p>
        </p:txBody>
      </p:sp>
      <p:sp>
        <p:nvSpPr>
          <p:cNvPr id="87064" name="Text Box 24"/>
          <p:cNvSpPr txBox="1">
            <a:spLocks noChangeArrowheads="1"/>
          </p:cNvSpPr>
          <p:nvPr/>
        </p:nvSpPr>
        <p:spPr bwMode="auto">
          <a:xfrm>
            <a:off x="5638800" y="4876800"/>
            <a:ext cx="251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grpSp>
        <p:nvGrpSpPr>
          <p:cNvPr id="87066" name="Group 26"/>
          <p:cNvGrpSpPr>
            <a:grpSpLocks/>
          </p:cNvGrpSpPr>
          <p:nvPr/>
        </p:nvGrpSpPr>
        <p:grpSpPr bwMode="auto">
          <a:xfrm>
            <a:off x="5562600" y="3276600"/>
            <a:ext cx="2819400" cy="2286000"/>
            <a:chOff x="3552" y="1824"/>
            <a:chExt cx="1776" cy="1440"/>
          </a:xfrm>
        </p:grpSpPr>
        <p:pic>
          <p:nvPicPr>
            <p:cNvPr id="87063" name="Picture 23" descr="jerusa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 y="1824"/>
              <a:ext cx="1727" cy="1129"/>
            </a:xfrm>
            <a:prstGeom prst="rect">
              <a:avLst/>
            </a:prstGeom>
            <a:noFill/>
            <a:extLst>
              <a:ext uri="{909E8E84-426E-40dd-AFC4-6F175D3DCCD1}">
                <a14:hiddenFill xmlns:a14="http://schemas.microsoft.com/office/drawing/2010/main">
                  <a:solidFill>
                    <a:srgbClr val="FFFFFF"/>
                  </a:solidFill>
                </a14:hiddenFill>
              </a:ext>
            </a:extLst>
          </p:spPr>
        </p:pic>
        <p:sp>
          <p:nvSpPr>
            <p:cNvPr id="87065" name="Text Box 25"/>
            <p:cNvSpPr txBox="1">
              <a:spLocks noChangeArrowheads="1"/>
            </p:cNvSpPr>
            <p:nvPr/>
          </p:nvSpPr>
          <p:spPr bwMode="auto">
            <a:xfrm>
              <a:off x="3600" y="2976"/>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i="1">
                  <a:latin typeface="Arial" charset="0"/>
                </a:rPr>
                <a:t>Jerusalem, one of the world</a:t>
              </a:r>
              <a:r>
                <a:rPr lang="ja-JP" altLang="en-US" sz="1200" i="1">
                  <a:latin typeface="Arial"/>
                </a:rPr>
                <a:t>’</a:t>
              </a:r>
              <a:r>
                <a:rPr lang="en-US" sz="1200" i="1">
                  <a:latin typeface="Arial" charset="0"/>
                </a:rPr>
                <a:t>s first cities, is still in existence today.</a:t>
              </a:r>
            </a:p>
          </p:txBody>
        </p:sp>
      </p:grpSp>
    </p:spTree>
    <p:extLst>
      <p:ext uri="{BB962C8B-B14F-4D97-AF65-F5344CB8AC3E}">
        <p14:creationId xmlns:p14="http://schemas.microsoft.com/office/powerpoint/2010/main" val="1371438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46">
                                            <p:bg/>
                                          </p:spTgt>
                                        </p:tgtEl>
                                        <p:attrNameLst>
                                          <p:attrName>style.visibility</p:attrName>
                                        </p:attrNameLst>
                                      </p:cBhvr>
                                      <p:to>
                                        <p:strVal val="visible"/>
                                      </p:to>
                                    </p:set>
                                    <p:anim calcmode="lin" valueType="num">
                                      <p:cBhvr additive="base">
                                        <p:cTn id="7" dur="1000" fill="hold"/>
                                        <p:tgtEl>
                                          <p:spTgt spid="87046">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87046">
                                            <p:bg/>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87046">
                                            <p:txEl>
                                              <p:pRg st="0" end="0"/>
                                            </p:txEl>
                                          </p:spTgt>
                                        </p:tgtEl>
                                        <p:attrNameLst>
                                          <p:attrName>style.visibility</p:attrName>
                                        </p:attrNameLst>
                                      </p:cBhvr>
                                      <p:to>
                                        <p:strVal val="visible"/>
                                      </p:to>
                                    </p:set>
                                    <p:anim calcmode="lin" valueType="num">
                                      <p:cBhvr additive="base">
                                        <p:cTn id="12" dur="1000" fill="hold"/>
                                        <p:tgtEl>
                                          <p:spTgt spid="87046">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87046">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87046">
                                            <p:txEl>
                                              <p:pRg st="1" end="1"/>
                                            </p:txEl>
                                          </p:spTgt>
                                        </p:tgtEl>
                                        <p:attrNameLst>
                                          <p:attrName>style.visibility</p:attrName>
                                        </p:attrNameLst>
                                      </p:cBhvr>
                                      <p:to>
                                        <p:strVal val="visible"/>
                                      </p:to>
                                    </p:set>
                                    <p:anim calcmode="lin" valueType="num">
                                      <p:cBhvr additive="base">
                                        <p:cTn id="17" dur="1000" fill="hold"/>
                                        <p:tgtEl>
                                          <p:spTgt spid="87046">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87046">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87046">
                                            <p:txEl>
                                              <p:pRg st="2" end="2"/>
                                            </p:txEl>
                                          </p:spTgt>
                                        </p:tgtEl>
                                        <p:attrNameLst>
                                          <p:attrName>style.visibility</p:attrName>
                                        </p:attrNameLst>
                                      </p:cBhvr>
                                      <p:to>
                                        <p:strVal val="visible"/>
                                      </p:to>
                                    </p:set>
                                    <p:anim calcmode="lin" valueType="num">
                                      <p:cBhvr additive="base">
                                        <p:cTn id="22" dur="1000" fill="hold"/>
                                        <p:tgtEl>
                                          <p:spTgt spid="87046">
                                            <p:txEl>
                                              <p:pRg st="2" end="2"/>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87046">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87046">
                                            <p:txEl>
                                              <p:pRg st="3" end="3"/>
                                            </p:txEl>
                                          </p:spTgt>
                                        </p:tgtEl>
                                        <p:attrNameLst>
                                          <p:attrName>style.visibility</p:attrName>
                                        </p:attrNameLst>
                                      </p:cBhvr>
                                      <p:to>
                                        <p:strVal val="visible"/>
                                      </p:to>
                                    </p:set>
                                    <p:anim calcmode="lin" valueType="num">
                                      <p:cBhvr additive="base">
                                        <p:cTn id="27" dur="1000" fill="hold"/>
                                        <p:tgtEl>
                                          <p:spTgt spid="87046">
                                            <p:txEl>
                                              <p:pRg st="3" end="3"/>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87046">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0"/>
                            </p:stCondLst>
                            <p:childTnLst>
                              <p:par>
                                <p:cTn id="30" presetID="9" presetClass="entr" presetSubtype="0" fill="hold" nodeType="afterEffect">
                                  <p:stCondLst>
                                    <p:cond delay="0"/>
                                  </p:stCondLst>
                                  <p:childTnLst>
                                    <p:set>
                                      <p:cBhvr>
                                        <p:cTn id="31" dur="1" fill="hold">
                                          <p:stCondLst>
                                            <p:cond delay="0"/>
                                          </p:stCondLst>
                                        </p:cTn>
                                        <p:tgtEl>
                                          <p:spTgt spid="87066"/>
                                        </p:tgtEl>
                                        <p:attrNameLst>
                                          <p:attrName>style.visibility</p:attrName>
                                        </p:attrNameLst>
                                      </p:cBhvr>
                                      <p:to>
                                        <p:strVal val="visible"/>
                                      </p:to>
                                    </p:set>
                                    <p:animEffect transition="in" filter="dissolve">
                                      <p:cBhvr>
                                        <p:cTn id="32" dur="1000"/>
                                        <p:tgtEl>
                                          <p:spTgt spid="87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WordArt 2"/>
          <p:cNvSpPr>
            <a:spLocks noChangeArrowheads="1" noChangeShapeType="1" noTextEdit="1"/>
          </p:cNvSpPr>
          <p:nvPr/>
        </p:nvSpPr>
        <p:spPr bwMode="auto">
          <a:xfrm>
            <a:off x="1988026" y="533400"/>
            <a:ext cx="4393724" cy="9398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8750"/>
              </a:avLst>
            </a:prstTxWarp>
          </a:bodyPr>
          <a:lstStyle/>
          <a:p>
            <a:pPr algn="ctr"/>
            <a:r>
              <a:rPr lang="en-US" sz="4000" b="1" kern="10" dirty="0">
                <a:ln w="12700">
                  <a:solidFill>
                    <a:srgbClr val="003366"/>
                  </a:solidFill>
                  <a:round/>
                  <a:headEnd/>
                  <a:tailEnd/>
                </a:ln>
                <a:solidFill>
                  <a:srgbClr val="003366"/>
                </a:solidFill>
                <a:ea typeface="Comic Sans MS"/>
                <a:cs typeface="Comic Sans MS"/>
              </a:rPr>
              <a:t>Community</a:t>
            </a:r>
            <a:r>
              <a:rPr lang="en-US" sz="4000" b="1" kern="10" dirty="0">
                <a:ln w="12700">
                  <a:solidFill>
                    <a:srgbClr val="003366"/>
                  </a:solidFill>
                  <a:round/>
                  <a:headEnd/>
                  <a:tailEnd/>
                </a:ln>
                <a:solidFill>
                  <a:srgbClr val="003366"/>
                </a:solidFill>
                <a:latin typeface="Comic Sans MS"/>
                <a:ea typeface="Comic Sans MS"/>
                <a:cs typeface="Comic Sans MS"/>
              </a:rPr>
              <a:t> Life</a:t>
            </a:r>
          </a:p>
        </p:txBody>
      </p:sp>
      <p:sp>
        <p:nvSpPr>
          <p:cNvPr id="117764" name="Text Box 4"/>
          <p:cNvSpPr txBox="1">
            <a:spLocks noChangeArrowheads="1"/>
          </p:cNvSpPr>
          <p:nvPr/>
        </p:nvSpPr>
        <p:spPr bwMode="auto">
          <a:xfrm>
            <a:off x="5257800" y="6400800"/>
            <a:ext cx="3657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1100">
                <a:latin typeface="Microsoft Sans Serif" charset="0"/>
              </a:rPr>
              <a:t>Copyright © 2006 by the McGraw-Hill Companies, Inc.</a:t>
            </a:r>
          </a:p>
        </p:txBody>
      </p:sp>
      <p:sp>
        <p:nvSpPr>
          <p:cNvPr id="117765" name="Text Box 5"/>
          <p:cNvSpPr txBox="1">
            <a:spLocks noChangeArrowheads="1"/>
          </p:cNvSpPr>
          <p:nvPr/>
        </p:nvSpPr>
        <p:spPr bwMode="auto">
          <a:xfrm>
            <a:off x="533400" y="15240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3000" b="1">
                <a:solidFill>
                  <a:srgbClr val="006600"/>
                </a:solidFill>
              </a:rPr>
              <a:t>The nineteenth century witnessed the </a:t>
            </a:r>
            <a:r>
              <a:rPr lang="en-US" sz="3000" b="1">
                <a:solidFill>
                  <a:srgbClr val="003366"/>
                </a:solidFill>
                <a:effectLst>
                  <a:outerShdw blurRad="38100" dist="38100" dir="2700000" algn="tl">
                    <a:srgbClr val="DDDDDD"/>
                  </a:outerShdw>
                </a:effectLst>
              </a:rPr>
              <a:t>Industrial Revolution.</a:t>
            </a:r>
          </a:p>
        </p:txBody>
      </p:sp>
      <p:sp>
        <p:nvSpPr>
          <p:cNvPr id="117766" name="Rectangle 6"/>
          <p:cNvSpPr>
            <a:spLocks noChangeArrowheads="1"/>
          </p:cNvSpPr>
          <p:nvPr/>
        </p:nvSpPr>
        <p:spPr bwMode="auto">
          <a:xfrm>
            <a:off x="3886200" y="2590800"/>
            <a:ext cx="4800600" cy="3505200"/>
          </a:xfrm>
          <a:prstGeom prst="rect">
            <a:avLst/>
          </a:prstGeom>
          <a:solidFill>
            <a:srgbClr val="7EB377"/>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3366"/>
              </a:buClr>
              <a:buFontTx/>
              <a:buChar char="•"/>
            </a:pPr>
            <a:r>
              <a:rPr lang="en-US" b="1">
                <a:solidFill>
                  <a:schemeClr val="bg1"/>
                </a:solidFill>
              </a:rPr>
              <a:t>Invention of textile manufacturing machines</a:t>
            </a:r>
          </a:p>
          <a:p>
            <a:pPr marL="342900" indent="-342900">
              <a:spcBef>
                <a:spcPct val="20000"/>
              </a:spcBef>
              <a:buClr>
                <a:srgbClr val="003366"/>
              </a:buClr>
              <a:buFontTx/>
              <a:buChar char="•"/>
            </a:pPr>
            <a:r>
              <a:rPr lang="en-US" b="1">
                <a:solidFill>
                  <a:schemeClr val="bg1"/>
                </a:solidFill>
              </a:rPr>
              <a:t>Division of labor</a:t>
            </a:r>
          </a:p>
          <a:p>
            <a:pPr marL="342900" indent="-342900">
              <a:spcBef>
                <a:spcPct val="20000"/>
              </a:spcBef>
              <a:buClr>
                <a:srgbClr val="003366"/>
              </a:buClr>
              <a:buFontTx/>
              <a:buChar char="•"/>
            </a:pPr>
            <a:r>
              <a:rPr lang="en-US" b="1">
                <a:solidFill>
                  <a:schemeClr val="bg1"/>
                </a:solidFill>
              </a:rPr>
              <a:t>Increase in production</a:t>
            </a:r>
          </a:p>
          <a:p>
            <a:pPr marL="342900" indent="-342900">
              <a:spcBef>
                <a:spcPct val="20000"/>
              </a:spcBef>
              <a:buClr>
                <a:srgbClr val="003366"/>
              </a:buClr>
              <a:buFontTx/>
              <a:buChar char="•"/>
            </a:pPr>
            <a:r>
              <a:rPr lang="en-US" b="1">
                <a:solidFill>
                  <a:schemeClr val="bg1"/>
                </a:solidFill>
              </a:rPr>
              <a:t>Crowded cities</a:t>
            </a:r>
          </a:p>
          <a:p>
            <a:pPr marL="342900" indent="-342900">
              <a:spcBef>
                <a:spcPct val="20000"/>
              </a:spcBef>
              <a:buClr>
                <a:srgbClr val="003366"/>
              </a:buClr>
              <a:buFontTx/>
              <a:buChar char="•"/>
            </a:pPr>
            <a:r>
              <a:rPr lang="en-US" b="1">
                <a:solidFill>
                  <a:schemeClr val="bg1"/>
                </a:solidFill>
              </a:rPr>
              <a:t>Unsafe and unhealthy working conditions</a:t>
            </a:r>
          </a:p>
        </p:txBody>
      </p:sp>
      <p:sp>
        <p:nvSpPr>
          <p:cNvPr id="117767" name="Text Box 7"/>
          <p:cNvSpPr txBox="1">
            <a:spLocks noChangeArrowheads="1"/>
          </p:cNvSpPr>
          <p:nvPr/>
        </p:nvSpPr>
        <p:spPr bwMode="auto">
          <a:xfrm>
            <a:off x="5638800" y="4876800"/>
            <a:ext cx="251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
        <p:nvSpPr>
          <p:cNvPr id="117771" name="Text Box 11"/>
          <p:cNvSpPr txBox="1">
            <a:spLocks noChangeArrowheads="1"/>
          </p:cNvSpPr>
          <p:nvPr/>
        </p:nvSpPr>
        <p:spPr bwMode="auto">
          <a:xfrm>
            <a:off x="7848600" y="12192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1400" b="1">
                <a:solidFill>
                  <a:srgbClr val="006600"/>
                </a:solidFill>
                <a:latin typeface="Microsoft Sans Serif" charset="0"/>
              </a:rPr>
              <a:t>(Continued)</a:t>
            </a:r>
          </a:p>
        </p:txBody>
      </p:sp>
      <p:grpSp>
        <p:nvGrpSpPr>
          <p:cNvPr id="117774" name="Group 14"/>
          <p:cNvGrpSpPr>
            <a:grpSpLocks/>
          </p:cNvGrpSpPr>
          <p:nvPr/>
        </p:nvGrpSpPr>
        <p:grpSpPr bwMode="auto">
          <a:xfrm>
            <a:off x="762000" y="2865438"/>
            <a:ext cx="2667000" cy="3078162"/>
            <a:chOff x="480" y="1728"/>
            <a:chExt cx="1680" cy="1939"/>
          </a:xfrm>
        </p:grpSpPr>
        <p:pic>
          <p:nvPicPr>
            <p:cNvPr id="117772" name="Picture 12" descr="8c07550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1728"/>
              <a:ext cx="1152" cy="1538"/>
            </a:xfrm>
            <a:prstGeom prst="rect">
              <a:avLst/>
            </a:prstGeom>
            <a:noFill/>
            <a:extLst>
              <a:ext uri="{909E8E84-426E-40dd-AFC4-6F175D3DCCD1}">
                <a14:hiddenFill xmlns:a14="http://schemas.microsoft.com/office/drawing/2010/main">
                  <a:solidFill>
                    <a:srgbClr val="FFFFFF"/>
                  </a:solidFill>
                </a14:hiddenFill>
              </a:ext>
            </a:extLst>
          </p:spPr>
        </p:pic>
        <p:sp>
          <p:nvSpPr>
            <p:cNvPr id="117773" name="Text Box 13"/>
            <p:cNvSpPr txBox="1">
              <a:spLocks noChangeArrowheads="1"/>
            </p:cNvSpPr>
            <p:nvPr/>
          </p:nvSpPr>
          <p:spPr bwMode="auto">
            <a:xfrm>
              <a:off x="480" y="3264"/>
              <a:ext cx="168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i="1">
                  <a:latin typeface="Arial" charset="0"/>
                </a:rPr>
                <a:t>Some of the negative aspects of the Industrial Revolution included poor working conditions and long hours.</a:t>
              </a:r>
            </a:p>
          </p:txBody>
        </p:sp>
      </p:grpSp>
    </p:spTree>
    <p:extLst>
      <p:ext uri="{BB962C8B-B14F-4D97-AF65-F5344CB8AC3E}">
        <p14:creationId xmlns:p14="http://schemas.microsoft.com/office/powerpoint/2010/main" val="2475113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7766">
                                            <p:bg/>
                                          </p:spTgt>
                                        </p:tgtEl>
                                        <p:attrNameLst>
                                          <p:attrName>style.visibility</p:attrName>
                                        </p:attrNameLst>
                                      </p:cBhvr>
                                      <p:to>
                                        <p:strVal val="visible"/>
                                      </p:to>
                                    </p:set>
                                    <p:anim calcmode="lin" valueType="num">
                                      <p:cBhvr additive="base">
                                        <p:cTn id="7" dur="1000" fill="hold"/>
                                        <p:tgtEl>
                                          <p:spTgt spid="117766">
                                            <p:bg/>
                                          </p:spTgt>
                                        </p:tgtEl>
                                        <p:attrNameLst>
                                          <p:attrName>ppt_x</p:attrName>
                                        </p:attrNameLst>
                                      </p:cBhvr>
                                      <p:tavLst>
                                        <p:tav tm="0">
                                          <p:val>
                                            <p:strVal val="1+#ppt_w/2"/>
                                          </p:val>
                                        </p:tav>
                                        <p:tav tm="100000">
                                          <p:val>
                                            <p:strVal val="#ppt_x"/>
                                          </p:val>
                                        </p:tav>
                                      </p:tavLst>
                                    </p:anim>
                                    <p:anim calcmode="lin" valueType="num">
                                      <p:cBhvr additive="base">
                                        <p:cTn id="8" dur="1000" fill="hold"/>
                                        <p:tgtEl>
                                          <p:spTgt spid="117766">
                                            <p:bg/>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117766">
                                            <p:txEl>
                                              <p:pRg st="0" end="0"/>
                                            </p:txEl>
                                          </p:spTgt>
                                        </p:tgtEl>
                                        <p:attrNameLst>
                                          <p:attrName>style.visibility</p:attrName>
                                        </p:attrNameLst>
                                      </p:cBhvr>
                                      <p:to>
                                        <p:strVal val="visible"/>
                                      </p:to>
                                    </p:set>
                                    <p:anim calcmode="lin" valueType="num">
                                      <p:cBhvr additive="base">
                                        <p:cTn id="12" dur="1000" fill="hold"/>
                                        <p:tgtEl>
                                          <p:spTgt spid="117766">
                                            <p:txEl>
                                              <p:pRg st="0" end="0"/>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117766">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117766">
                                            <p:txEl>
                                              <p:pRg st="1" end="1"/>
                                            </p:txEl>
                                          </p:spTgt>
                                        </p:tgtEl>
                                        <p:attrNameLst>
                                          <p:attrName>style.visibility</p:attrName>
                                        </p:attrNameLst>
                                      </p:cBhvr>
                                      <p:to>
                                        <p:strVal val="visible"/>
                                      </p:to>
                                    </p:set>
                                    <p:anim calcmode="lin" valueType="num">
                                      <p:cBhvr additive="base">
                                        <p:cTn id="17" dur="1000" fill="hold"/>
                                        <p:tgtEl>
                                          <p:spTgt spid="117766">
                                            <p:txEl>
                                              <p:pRg st="1" end="1"/>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117766">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2" fill="hold" grpId="0" nodeType="afterEffect">
                                  <p:stCondLst>
                                    <p:cond delay="0"/>
                                  </p:stCondLst>
                                  <p:childTnLst>
                                    <p:set>
                                      <p:cBhvr>
                                        <p:cTn id="21" dur="1" fill="hold">
                                          <p:stCondLst>
                                            <p:cond delay="0"/>
                                          </p:stCondLst>
                                        </p:cTn>
                                        <p:tgtEl>
                                          <p:spTgt spid="117766">
                                            <p:txEl>
                                              <p:pRg st="2" end="2"/>
                                            </p:txEl>
                                          </p:spTgt>
                                        </p:tgtEl>
                                        <p:attrNameLst>
                                          <p:attrName>style.visibility</p:attrName>
                                        </p:attrNameLst>
                                      </p:cBhvr>
                                      <p:to>
                                        <p:strVal val="visible"/>
                                      </p:to>
                                    </p:set>
                                    <p:anim calcmode="lin" valueType="num">
                                      <p:cBhvr additive="base">
                                        <p:cTn id="22" dur="1000" fill="hold"/>
                                        <p:tgtEl>
                                          <p:spTgt spid="117766">
                                            <p:txEl>
                                              <p:pRg st="2" end="2"/>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117766">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2" fill="hold" grpId="0" nodeType="afterEffect">
                                  <p:stCondLst>
                                    <p:cond delay="0"/>
                                  </p:stCondLst>
                                  <p:childTnLst>
                                    <p:set>
                                      <p:cBhvr>
                                        <p:cTn id="26" dur="1" fill="hold">
                                          <p:stCondLst>
                                            <p:cond delay="0"/>
                                          </p:stCondLst>
                                        </p:cTn>
                                        <p:tgtEl>
                                          <p:spTgt spid="117766">
                                            <p:txEl>
                                              <p:pRg st="3" end="3"/>
                                            </p:txEl>
                                          </p:spTgt>
                                        </p:tgtEl>
                                        <p:attrNameLst>
                                          <p:attrName>style.visibility</p:attrName>
                                        </p:attrNameLst>
                                      </p:cBhvr>
                                      <p:to>
                                        <p:strVal val="visible"/>
                                      </p:to>
                                    </p:set>
                                    <p:anim calcmode="lin" valueType="num">
                                      <p:cBhvr additive="base">
                                        <p:cTn id="27" dur="1000" fill="hold"/>
                                        <p:tgtEl>
                                          <p:spTgt spid="117766">
                                            <p:txEl>
                                              <p:pRg st="3" end="3"/>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117766">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0"/>
                            </p:stCondLst>
                            <p:childTnLst>
                              <p:par>
                                <p:cTn id="30" presetID="2" presetClass="entr" presetSubtype="2" fill="hold" grpId="0" nodeType="afterEffect">
                                  <p:stCondLst>
                                    <p:cond delay="0"/>
                                  </p:stCondLst>
                                  <p:childTnLst>
                                    <p:set>
                                      <p:cBhvr>
                                        <p:cTn id="31" dur="1" fill="hold">
                                          <p:stCondLst>
                                            <p:cond delay="0"/>
                                          </p:stCondLst>
                                        </p:cTn>
                                        <p:tgtEl>
                                          <p:spTgt spid="117766">
                                            <p:txEl>
                                              <p:pRg st="4" end="4"/>
                                            </p:txEl>
                                          </p:spTgt>
                                        </p:tgtEl>
                                        <p:attrNameLst>
                                          <p:attrName>style.visibility</p:attrName>
                                        </p:attrNameLst>
                                      </p:cBhvr>
                                      <p:to>
                                        <p:strVal val="visible"/>
                                      </p:to>
                                    </p:set>
                                    <p:anim calcmode="lin" valueType="num">
                                      <p:cBhvr additive="base">
                                        <p:cTn id="32" dur="1000" fill="hold"/>
                                        <p:tgtEl>
                                          <p:spTgt spid="117766">
                                            <p:txEl>
                                              <p:pRg st="4" end="4"/>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117766">
                                            <p:txEl>
                                              <p:pRg st="4" end="4"/>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6000"/>
                            </p:stCondLst>
                            <p:childTnLst>
                              <p:par>
                                <p:cTn id="35" presetID="9" presetClass="entr" presetSubtype="0" fill="hold" nodeType="afterEffect">
                                  <p:stCondLst>
                                    <p:cond delay="0"/>
                                  </p:stCondLst>
                                  <p:childTnLst>
                                    <p:set>
                                      <p:cBhvr>
                                        <p:cTn id="36" dur="1" fill="hold">
                                          <p:stCondLst>
                                            <p:cond delay="0"/>
                                          </p:stCondLst>
                                        </p:cTn>
                                        <p:tgtEl>
                                          <p:spTgt spid="117774"/>
                                        </p:tgtEl>
                                        <p:attrNameLst>
                                          <p:attrName>style.visibility</p:attrName>
                                        </p:attrNameLst>
                                      </p:cBhvr>
                                      <p:to>
                                        <p:strVal val="visible"/>
                                      </p:to>
                                    </p:set>
                                    <p:animEffect transition="in" filter="dissolve">
                                      <p:cBhvr>
                                        <p:cTn id="37" dur="1000"/>
                                        <p:tgtEl>
                                          <p:spTgt spid="117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WordArt 2"/>
          <p:cNvSpPr>
            <a:spLocks noChangeArrowheads="1" noChangeShapeType="1" noTextEdit="1"/>
          </p:cNvSpPr>
          <p:nvPr/>
        </p:nvSpPr>
        <p:spPr bwMode="auto">
          <a:xfrm>
            <a:off x="2743200" y="533400"/>
            <a:ext cx="3638550" cy="9398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8750"/>
              </a:avLst>
            </a:prstTxWarp>
          </a:bodyPr>
          <a:lstStyle/>
          <a:p>
            <a:pPr algn="ctr"/>
            <a:r>
              <a:rPr lang="en-US" sz="4000" b="1" kern="10">
                <a:ln w="12700">
                  <a:solidFill>
                    <a:srgbClr val="003366"/>
                  </a:solidFill>
                  <a:round/>
                  <a:headEnd/>
                  <a:tailEnd/>
                </a:ln>
                <a:solidFill>
                  <a:srgbClr val="003366"/>
                </a:solidFill>
                <a:latin typeface="Comic Sans MS"/>
                <a:ea typeface="Comic Sans MS"/>
                <a:cs typeface="Comic Sans MS"/>
              </a:rPr>
              <a:t>Community Life</a:t>
            </a:r>
          </a:p>
        </p:txBody>
      </p:sp>
      <p:sp>
        <p:nvSpPr>
          <p:cNvPr id="118788" name="Text Box 4"/>
          <p:cNvSpPr txBox="1">
            <a:spLocks noChangeArrowheads="1"/>
          </p:cNvSpPr>
          <p:nvPr/>
        </p:nvSpPr>
        <p:spPr bwMode="auto">
          <a:xfrm>
            <a:off x="5257800" y="6400800"/>
            <a:ext cx="3657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1100">
                <a:latin typeface="Microsoft Sans Serif" charset="0"/>
              </a:rPr>
              <a:t>Copyright © 2006 by the McGraw-Hill Companies, Inc.</a:t>
            </a:r>
          </a:p>
        </p:txBody>
      </p:sp>
      <p:sp>
        <p:nvSpPr>
          <p:cNvPr id="118789" name="Text Box 5"/>
          <p:cNvSpPr txBox="1">
            <a:spLocks noChangeArrowheads="1"/>
          </p:cNvSpPr>
          <p:nvPr/>
        </p:nvSpPr>
        <p:spPr bwMode="auto">
          <a:xfrm>
            <a:off x="533400" y="15240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3000" b="1">
                <a:solidFill>
                  <a:srgbClr val="006600"/>
                </a:solidFill>
              </a:rPr>
              <a:t>The twentieth century saw the birth of </a:t>
            </a:r>
            <a:r>
              <a:rPr lang="en-US" sz="3000" b="1">
                <a:solidFill>
                  <a:srgbClr val="003366"/>
                </a:solidFill>
                <a:effectLst>
                  <a:outerShdw blurRad="38100" dist="38100" dir="2700000" algn="tl">
                    <a:srgbClr val="DDDDDD"/>
                  </a:outerShdw>
                </a:effectLst>
              </a:rPr>
              <a:t>suburbs.</a:t>
            </a:r>
          </a:p>
        </p:txBody>
      </p:sp>
      <p:sp>
        <p:nvSpPr>
          <p:cNvPr id="118790" name="Rectangle 6"/>
          <p:cNvSpPr>
            <a:spLocks noChangeArrowheads="1"/>
          </p:cNvSpPr>
          <p:nvPr/>
        </p:nvSpPr>
        <p:spPr bwMode="auto">
          <a:xfrm>
            <a:off x="762000" y="2171738"/>
            <a:ext cx="4495800" cy="3771862"/>
          </a:xfrm>
          <a:prstGeom prst="rect">
            <a:avLst/>
          </a:prstGeom>
          <a:solidFill>
            <a:srgbClr val="7EB377"/>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3366"/>
              </a:buClr>
              <a:buFontTx/>
              <a:buChar char="•"/>
            </a:pPr>
            <a:r>
              <a:rPr lang="en-US" sz="2800" b="1" dirty="0">
                <a:solidFill>
                  <a:schemeClr val="bg1"/>
                </a:solidFill>
              </a:rPr>
              <a:t>Invention of the trolley car and automobile</a:t>
            </a:r>
          </a:p>
          <a:p>
            <a:pPr marL="342900" indent="-342900">
              <a:spcBef>
                <a:spcPct val="20000"/>
              </a:spcBef>
              <a:buClr>
                <a:srgbClr val="003366"/>
              </a:buClr>
              <a:buFontTx/>
              <a:buChar char="•"/>
            </a:pPr>
            <a:r>
              <a:rPr lang="en-US" sz="2800" b="1" dirty="0">
                <a:solidFill>
                  <a:schemeClr val="bg1"/>
                </a:solidFill>
              </a:rPr>
              <a:t>Status symbol</a:t>
            </a:r>
          </a:p>
          <a:p>
            <a:pPr marL="342900" indent="-342900">
              <a:spcBef>
                <a:spcPct val="20000"/>
              </a:spcBef>
              <a:buClr>
                <a:srgbClr val="003366"/>
              </a:buClr>
              <a:buFontTx/>
              <a:buChar char="•"/>
            </a:pPr>
            <a:r>
              <a:rPr lang="en-US" sz="2800" b="1" dirty="0">
                <a:solidFill>
                  <a:schemeClr val="bg1"/>
                </a:solidFill>
              </a:rPr>
              <a:t>Alternative to harsh, crowded city conditions</a:t>
            </a:r>
          </a:p>
        </p:txBody>
      </p:sp>
      <p:sp>
        <p:nvSpPr>
          <p:cNvPr id="118795" name="Text Box 11"/>
          <p:cNvSpPr txBox="1">
            <a:spLocks noChangeArrowheads="1"/>
          </p:cNvSpPr>
          <p:nvPr/>
        </p:nvSpPr>
        <p:spPr bwMode="auto">
          <a:xfrm>
            <a:off x="7848600" y="12192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1400" b="1">
                <a:solidFill>
                  <a:srgbClr val="006600"/>
                </a:solidFill>
                <a:latin typeface="Microsoft Sans Serif" charset="0"/>
              </a:rPr>
              <a:t>(Continued)</a:t>
            </a:r>
          </a:p>
        </p:txBody>
      </p:sp>
      <p:grpSp>
        <p:nvGrpSpPr>
          <p:cNvPr id="118797" name="Group 13"/>
          <p:cNvGrpSpPr>
            <a:grpSpLocks/>
          </p:cNvGrpSpPr>
          <p:nvPr/>
        </p:nvGrpSpPr>
        <p:grpSpPr bwMode="auto">
          <a:xfrm>
            <a:off x="5562600" y="2847975"/>
            <a:ext cx="2743200" cy="2851150"/>
            <a:chOff x="3504" y="1794"/>
            <a:chExt cx="1728" cy="1796"/>
          </a:xfrm>
        </p:grpSpPr>
        <p:sp>
          <p:nvSpPr>
            <p:cNvPr id="118791" name="Text Box 7"/>
            <p:cNvSpPr txBox="1">
              <a:spLocks noChangeArrowheads="1"/>
            </p:cNvSpPr>
            <p:nvPr/>
          </p:nvSpPr>
          <p:spPr bwMode="auto">
            <a:xfrm>
              <a:off x="3504" y="3072"/>
              <a:ext cx="168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i="1">
                  <a:latin typeface="Arial" charset="0"/>
                </a:rPr>
                <a:t>Many planned communities, such as this one outside Cincinnati, OH, sprang up around cities during the first half of the twentieth century.</a:t>
              </a:r>
            </a:p>
          </p:txBody>
        </p:sp>
        <p:pic>
          <p:nvPicPr>
            <p:cNvPr id="118796" name="Picture 12" descr="8b26793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 y="1794"/>
              <a:ext cx="1727" cy="12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4263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90">
                                            <p:bg/>
                                          </p:spTgt>
                                        </p:tgtEl>
                                        <p:attrNameLst>
                                          <p:attrName>style.visibility</p:attrName>
                                        </p:attrNameLst>
                                      </p:cBhvr>
                                      <p:to>
                                        <p:strVal val="visible"/>
                                      </p:to>
                                    </p:set>
                                    <p:anim calcmode="lin" valueType="num">
                                      <p:cBhvr additive="base">
                                        <p:cTn id="7" dur="1000" fill="hold"/>
                                        <p:tgtEl>
                                          <p:spTgt spid="118790">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8790">
                                            <p:bg/>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18790">
                                            <p:txEl>
                                              <p:pRg st="0" end="0"/>
                                            </p:txEl>
                                          </p:spTgt>
                                        </p:tgtEl>
                                        <p:attrNameLst>
                                          <p:attrName>style.visibility</p:attrName>
                                        </p:attrNameLst>
                                      </p:cBhvr>
                                      <p:to>
                                        <p:strVal val="visible"/>
                                      </p:to>
                                    </p:set>
                                    <p:anim calcmode="lin" valueType="num">
                                      <p:cBhvr additive="base">
                                        <p:cTn id="12" dur="1000" fill="hold"/>
                                        <p:tgtEl>
                                          <p:spTgt spid="11879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18790">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118790">
                                            <p:txEl>
                                              <p:pRg st="1" end="1"/>
                                            </p:txEl>
                                          </p:spTgt>
                                        </p:tgtEl>
                                        <p:attrNameLst>
                                          <p:attrName>style.visibility</p:attrName>
                                        </p:attrNameLst>
                                      </p:cBhvr>
                                      <p:to>
                                        <p:strVal val="visible"/>
                                      </p:to>
                                    </p:set>
                                    <p:anim calcmode="lin" valueType="num">
                                      <p:cBhvr additive="base">
                                        <p:cTn id="17" dur="1000" fill="hold"/>
                                        <p:tgtEl>
                                          <p:spTgt spid="118790">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18790">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118790">
                                            <p:txEl>
                                              <p:pRg st="2" end="2"/>
                                            </p:txEl>
                                          </p:spTgt>
                                        </p:tgtEl>
                                        <p:attrNameLst>
                                          <p:attrName>style.visibility</p:attrName>
                                        </p:attrNameLst>
                                      </p:cBhvr>
                                      <p:to>
                                        <p:strVal val="visible"/>
                                      </p:to>
                                    </p:set>
                                    <p:anim calcmode="lin" valueType="num">
                                      <p:cBhvr additive="base">
                                        <p:cTn id="22" dur="1000" fill="hold"/>
                                        <p:tgtEl>
                                          <p:spTgt spid="118790">
                                            <p:txEl>
                                              <p:pRg st="2" end="2"/>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18790">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9" presetClass="entr" presetSubtype="0" fill="hold" nodeType="afterEffect">
                                  <p:stCondLst>
                                    <p:cond delay="0"/>
                                  </p:stCondLst>
                                  <p:childTnLst>
                                    <p:set>
                                      <p:cBhvr>
                                        <p:cTn id="26" dur="1" fill="hold">
                                          <p:stCondLst>
                                            <p:cond delay="0"/>
                                          </p:stCondLst>
                                        </p:cTn>
                                        <p:tgtEl>
                                          <p:spTgt spid="118797"/>
                                        </p:tgtEl>
                                        <p:attrNameLst>
                                          <p:attrName>style.visibility</p:attrName>
                                        </p:attrNameLst>
                                      </p:cBhvr>
                                      <p:to>
                                        <p:strVal val="visible"/>
                                      </p:to>
                                    </p:set>
                                    <p:animEffect transition="in" filter="dissolve">
                                      <p:cBhvr>
                                        <p:cTn id="27" dur="1000"/>
                                        <p:tgtEl>
                                          <p:spTgt spid="118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0"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WordArt 2"/>
          <p:cNvSpPr>
            <a:spLocks noChangeArrowheads="1" noChangeShapeType="1" noTextEdit="1"/>
          </p:cNvSpPr>
          <p:nvPr/>
        </p:nvSpPr>
        <p:spPr bwMode="auto">
          <a:xfrm>
            <a:off x="3886200" y="533400"/>
            <a:ext cx="1304925" cy="9398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8750"/>
              </a:avLst>
            </a:prstTxWarp>
          </a:bodyPr>
          <a:lstStyle/>
          <a:p>
            <a:pPr algn="ctr"/>
            <a:r>
              <a:rPr lang="en-US" sz="4000" b="1" kern="10">
                <a:ln w="12700">
                  <a:solidFill>
                    <a:srgbClr val="003366"/>
                  </a:solidFill>
                  <a:round/>
                  <a:headEnd/>
                  <a:tailEnd/>
                </a:ln>
                <a:solidFill>
                  <a:srgbClr val="003366"/>
                </a:solidFill>
                <a:latin typeface="Comic Sans MS"/>
                <a:ea typeface="Comic Sans MS"/>
                <a:cs typeface="Comic Sans MS"/>
              </a:rPr>
              <a:t>Work</a:t>
            </a:r>
          </a:p>
        </p:txBody>
      </p:sp>
      <p:sp>
        <p:nvSpPr>
          <p:cNvPr id="119812" name="Text Box 4"/>
          <p:cNvSpPr txBox="1">
            <a:spLocks noChangeArrowheads="1"/>
          </p:cNvSpPr>
          <p:nvPr/>
        </p:nvSpPr>
        <p:spPr bwMode="auto">
          <a:xfrm>
            <a:off x="5257800" y="6400800"/>
            <a:ext cx="3657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1100">
                <a:latin typeface="Microsoft Sans Serif" charset="0"/>
              </a:rPr>
              <a:t>Copyright © 2006 by the McGraw-Hill Companies, Inc.</a:t>
            </a:r>
          </a:p>
        </p:txBody>
      </p:sp>
      <p:sp>
        <p:nvSpPr>
          <p:cNvPr id="119813" name="Text Box 5"/>
          <p:cNvSpPr txBox="1">
            <a:spLocks noChangeArrowheads="1"/>
          </p:cNvSpPr>
          <p:nvPr/>
        </p:nvSpPr>
        <p:spPr bwMode="auto">
          <a:xfrm>
            <a:off x="228600" y="1524000"/>
            <a:ext cx="8686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3000" b="1">
                <a:solidFill>
                  <a:srgbClr val="006600"/>
                </a:solidFill>
              </a:rPr>
              <a:t>Technical innovations saved physical energy and lessened people</a:t>
            </a:r>
            <a:r>
              <a:rPr lang="ja-JP" altLang="en-US" sz="3000" b="1">
                <a:solidFill>
                  <a:srgbClr val="006600"/>
                </a:solidFill>
              </a:rPr>
              <a:t>’</a:t>
            </a:r>
            <a:r>
              <a:rPr lang="en-US" sz="3000" b="1">
                <a:solidFill>
                  <a:srgbClr val="006600"/>
                </a:solidFill>
              </a:rPr>
              <a:t>s workload.</a:t>
            </a:r>
            <a:endParaRPr lang="en-US" sz="3000" b="1">
              <a:solidFill>
                <a:srgbClr val="003366"/>
              </a:solidFill>
              <a:effectLst>
                <a:outerShdw blurRad="38100" dist="38100" dir="2700000" algn="tl">
                  <a:srgbClr val="DDDDDD"/>
                </a:outerShdw>
              </a:effectLst>
            </a:endParaRPr>
          </a:p>
        </p:txBody>
      </p:sp>
      <p:grpSp>
        <p:nvGrpSpPr>
          <p:cNvPr id="119825" name="Group 17"/>
          <p:cNvGrpSpPr>
            <a:grpSpLocks/>
          </p:cNvGrpSpPr>
          <p:nvPr/>
        </p:nvGrpSpPr>
        <p:grpSpPr bwMode="auto">
          <a:xfrm>
            <a:off x="609600" y="2819400"/>
            <a:ext cx="1524000" cy="2332038"/>
            <a:chOff x="384" y="1776"/>
            <a:chExt cx="960" cy="1469"/>
          </a:xfrm>
        </p:grpSpPr>
        <p:pic>
          <p:nvPicPr>
            <p:cNvPr id="119820" name="Picture 12" descr="8a06046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776"/>
              <a:ext cx="864" cy="1313"/>
            </a:xfrm>
            <a:prstGeom prst="rect">
              <a:avLst/>
            </a:prstGeom>
            <a:noFill/>
            <a:extLst>
              <a:ext uri="{909E8E84-426E-40dd-AFC4-6F175D3DCCD1}">
                <a14:hiddenFill xmlns:a14="http://schemas.microsoft.com/office/drawing/2010/main">
                  <a:solidFill>
                    <a:srgbClr val="FFFFFF"/>
                  </a:solidFill>
                </a14:hiddenFill>
              </a:ext>
            </a:extLst>
          </p:spPr>
        </p:pic>
        <p:sp>
          <p:nvSpPr>
            <p:cNvPr id="119824" name="Text Box 16"/>
            <p:cNvSpPr txBox="1">
              <a:spLocks noChangeArrowheads="1"/>
            </p:cNvSpPr>
            <p:nvPr/>
          </p:nvSpPr>
          <p:spPr bwMode="auto">
            <a:xfrm>
              <a:off x="384" y="3072"/>
              <a:ext cx="9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200" i="1">
                  <a:latin typeface="Arial" charset="0"/>
                </a:rPr>
                <a:t>The tractor</a:t>
              </a:r>
            </a:p>
          </p:txBody>
        </p:sp>
      </p:grpSp>
      <p:grpSp>
        <p:nvGrpSpPr>
          <p:cNvPr id="119829" name="Group 21"/>
          <p:cNvGrpSpPr>
            <a:grpSpLocks/>
          </p:cNvGrpSpPr>
          <p:nvPr/>
        </p:nvGrpSpPr>
        <p:grpSpPr bwMode="auto">
          <a:xfrm>
            <a:off x="2590800" y="4256088"/>
            <a:ext cx="1676400" cy="2220912"/>
            <a:chOff x="1632" y="2681"/>
            <a:chExt cx="1056" cy="1399"/>
          </a:xfrm>
        </p:grpSpPr>
        <p:pic>
          <p:nvPicPr>
            <p:cNvPr id="119821" name="Picture 13" descr="8e10767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 y="2681"/>
              <a:ext cx="864" cy="1255"/>
            </a:xfrm>
            <a:prstGeom prst="rect">
              <a:avLst/>
            </a:prstGeom>
            <a:noFill/>
            <a:extLst>
              <a:ext uri="{909E8E84-426E-40dd-AFC4-6F175D3DCCD1}">
                <a14:hiddenFill xmlns:a14="http://schemas.microsoft.com/office/drawing/2010/main">
                  <a:solidFill>
                    <a:srgbClr val="FFFFFF"/>
                  </a:solidFill>
                </a14:hiddenFill>
              </a:ext>
            </a:extLst>
          </p:spPr>
        </p:pic>
        <p:sp>
          <p:nvSpPr>
            <p:cNvPr id="119826" name="Text Box 18"/>
            <p:cNvSpPr txBox="1">
              <a:spLocks noChangeArrowheads="1"/>
            </p:cNvSpPr>
            <p:nvPr/>
          </p:nvSpPr>
          <p:spPr bwMode="auto">
            <a:xfrm>
              <a:off x="1632" y="3907"/>
              <a:ext cx="105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200" i="1">
                  <a:latin typeface="Arial" charset="0"/>
                </a:rPr>
                <a:t>The refrigerator</a:t>
              </a:r>
            </a:p>
          </p:txBody>
        </p:sp>
      </p:grpSp>
      <p:grpSp>
        <p:nvGrpSpPr>
          <p:cNvPr id="119830" name="Group 22"/>
          <p:cNvGrpSpPr>
            <a:grpSpLocks/>
          </p:cNvGrpSpPr>
          <p:nvPr/>
        </p:nvGrpSpPr>
        <p:grpSpPr bwMode="auto">
          <a:xfrm>
            <a:off x="4648200" y="3124200"/>
            <a:ext cx="1676400" cy="2027238"/>
            <a:chOff x="2928" y="1968"/>
            <a:chExt cx="1056" cy="1277"/>
          </a:xfrm>
        </p:grpSpPr>
        <p:pic>
          <p:nvPicPr>
            <p:cNvPr id="119822" name="Picture 14" descr="8d05469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1968"/>
              <a:ext cx="864" cy="1137"/>
            </a:xfrm>
            <a:prstGeom prst="rect">
              <a:avLst/>
            </a:prstGeom>
            <a:noFill/>
            <a:extLst>
              <a:ext uri="{909E8E84-426E-40dd-AFC4-6F175D3DCCD1}">
                <a14:hiddenFill xmlns:a14="http://schemas.microsoft.com/office/drawing/2010/main">
                  <a:solidFill>
                    <a:srgbClr val="FFFFFF"/>
                  </a:solidFill>
                </a14:hiddenFill>
              </a:ext>
            </a:extLst>
          </p:spPr>
        </p:pic>
        <p:sp>
          <p:nvSpPr>
            <p:cNvPr id="119827" name="Text Box 19"/>
            <p:cNvSpPr txBox="1">
              <a:spLocks noChangeArrowheads="1"/>
            </p:cNvSpPr>
            <p:nvPr/>
          </p:nvSpPr>
          <p:spPr bwMode="auto">
            <a:xfrm>
              <a:off x="2928" y="3072"/>
              <a:ext cx="105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200" i="1">
                  <a:latin typeface="Arial" charset="0"/>
                </a:rPr>
                <a:t>The vacuum cleaner</a:t>
              </a:r>
            </a:p>
          </p:txBody>
        </p:sp>
      </p:grpSp>
      <p:grpSp>
        <p:nvGrpSpPr>
          <p:cNvPr id="119831" name="Group 23"/>
          <p:cNvGrpSpPr>
            <a:grpSpLocks/>
          </p:cNvGrpSpPr>
          <p:nvPr/>
        </p:nvGrpSpPr>
        <p:grpSpPr bwMode="auto">
          <a:xfrm>
            <a:off x="6705600" y="3933825"/>
            <a:ext cx="1676400" cy="2238375"/>
            <a:chOff x="4224" y="2478"/>
            <a:chExt cx="1056" cy="1410"/>
          </a:xfrm>
        </p:grpSpPr>
        <p:pic>
          <p:nvPicPr>
            <p:cNvPr id="119823" name="Picture 15" descr="8a28403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 y="2478"/>
              <a:ext cx="864" cy="1266"/>
            </a:xfrm>
            <a:prstGeom prst="rect">
              <a:avLst/>
            </a:prstGeom>
            <a:noFill/>
            <a:extLst>
              <a:ext uri="{909E8E84-426E-40dd-AFC4-6F175D3DCCD1}">
                <a14:hiddenFill xmlns:a14="http://schemas.microsoft.com/office/drawing/2010/main">
                  <a:solidFill>
                    <a:srgbClr val="FFFFFF"/>
                  </a:solidFill>
                </a14:hiddenFill>
              </a:ext>
            </a:extLst>
          </p:spPr>
        </p:pic>
        <p:sp>
          <p:nvSpPr>
            <p:cNvPr id="119828" name="Text Box 20"/>
            <p:cNvSpPr txBox="1">
              <a:spLocks noChangeArrowheads="1"/>
            </p:cNvSpPr>
            <p:nvPr/>
          </p:nvSpPr>
          <p:spPr bwMode="auto">
            <a:xfrm>
              <a:off x="4224" y="3715"/>
              <a:ext cx="105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200" i="1">
                  <a:latin typeface="Arial" charset="0"/>
                </a:rPr>
                <a:t>The washing machine</a:t>
              </a:r>
            </a:p>
          </p:txBody>
        </p:sp>
      </p:grpSp>
    </p:spTree>
    <p:extLst>
      <p:ext uri="{BB962C8B-B14F-4D97-AF65-F5344CB8AC3E}">
        <p14:creationId xmlns:p14="http://schemas.microsoft.com/office/powerpoint/2010/main" val="1870227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9825"/>
                                        </p:tgtEl>
                                        <p:attrNameLst>
                                          <p:attrName>style.visibility</p:attrName>
                                        </p:attrNameLst>
                                      </p:cBhvr>
                                      <p:to>
                                        <p:strVal val="visible"/>
                                      </p:to>
                                    </p:set>
                                    <p:animEffect transition="in" filter="dissolve">
                                      <p:cBhvr>
                                        <p:cTn id="7" dur="1000"/>
                                        <p:tgtEl>
                                          <p:spTgt spid="119825"/>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119829"/>
                                        </p:tgtEl>
                                        <p:attrNameLst>
                                          <p:attrName>style.visibility</p:attrName>
                                        </p:attrNameLst>
                                      </p:cBhvr>
                                      <p:to>
                                        <p:strVal val="visible"/>
                                      </p:to>
                                    </p:set>
                                    <p:animEffect transition="in" filter="dissolve">
                                      <p:cBhvr>
                                        <p:cTn id="11" dur="1000"/>
                                        <p:tgtEl>
                                          <p:spTgt spid="119829"/>
                                        </p:tgtEl>
                                      </p:cBhvr>
                                    </p:animEffect>
                                  </p:childTnLst>
                                </p:cTn>
                              </p:par>
                            </p:childTnLst>
                          </p:cTn>
                        </p:par>
                        <p:par>
                          <p:cTn id="12" fill="hold" nodeType="afterGroup">
                            <p:stCondLst>
                              <p:cond delay="2000"/>
                            </p:stCondLst>
                            <p:childTnLst>
                              <p:par>
                                <p:cTn id="13" presetID="9" presetClass="entr" presetSubtype="0" fill="hold" nodeType="afterEffect">
                                  <p:stCondLst>
                                    <p:cond delay="0"/>
                                  </p:stCondLst>
                                  <p:childTnLst>
                                    <p:set>
                                      <p:cBhvr>
                                        <p:cTn id="14" dur="1" fill="hold">
                                          <p:stCondLst>
                                            <p:cond delay="0"/>
                                          </p:stCondLst>
                                        </p:cTn>
                                        <p:tgtEl>
                                          <p:spTgt spid="119830"/>
                                        </p:tgtEl>
                                        <p:attrNameLst>
                                          <p:attrName>style.visibility</p:attrName>
                                        </p:attrNameLst>
                                      </p:cBhvr>
                                      <p:to>
                                        <p:strVal val="visible"/>
                                      </p:to>
                                    </p:set>
                                    <p:animEffect transition="in" filter="dissolve">
                                      <p:cBhvr>
                                        <p:cTn id="15" dur="1000"/>
                                        <p:tgtEl>
                                          <p:spTgt spid="119830"/>
                                        </p:tgtEl>
                                      </p:cBhvr>
                                    </p:animEffect>
                                  </p:childTnLst>
                                </p:cTn>
                              </p:par>
                            </p:childTnLst>
                          </p:cTn>
                        </p:par>
                        <p:par>
                          <p:cTn id="16" fill="hold" nodeType="afterGroup">
                            <p:stCondLst>
                              <p:cond delay="3000"/>
                            </p:stCondLst>
                            <p:childTnLst>
                              <p:par>
                                <p:cTn id="17" presetID="9" presetClass="entr" presetSubtype="0" fill="hold" nodeType="afterEffect">
                                  <p:stCondLst>
                                    <p:cond delay="0"/>
                                  </p:stCondLst>
                                  <p:childTnLst>
                                    <p:set>
                                      <p:cBhvr>
                                        <p:cTn id="18" dur="1" fill="hold">
                                          <p:stCondLst>
                                            <p:cond delay="0"/>
                                          </p:stCondLst>
                                        </p:cTn>
                                        <p:tgtEl>
                                          <p:spTgt spid="119831"/>
                                        </p:tgtEl>
                                        <p:attrNameLst>
                                          <p:attrName>style.visibility</p:attrName>
                                        </p:attrNameLst>
                                      </p:cBhvr>
                                      <p:to>
                                        <p:strVal val="visible"/>
                                      </p:to>
                                    </p:set>
                                    <p:animEffect transition="in" filter="dissolve">
                                      <p:cBhvr>
                                        <p:cTn id="19" dur="1000"/>
                                        <p:tgtEl>
                                          <p:spTgt spid="119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WordArt 2"/>
          <p:cNvSpPr>
            <a:spLocks noChangeArrowheads="1" noChangeShapeType="1" noTextEdit="1"/>
          </p:cNvSpPr>
          <p:nvPr/>
        </p:nvSpPr>
        <p:spPr bwMode="auto">
          <a:xfrm>
            <a:off x="3886200" y="533400"/>
            <a:ext cx="1304925" cy="9398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8750"/>
              </a:avLst>
            </a:prstTxWarp>
          </a:bodyPr>
          <a:lstStyle/>
          <a:p>
            <a:pPr algn="ctr"/>
            <a:r>
              <a:rPr lang="en-US" sz="4000" b="1" kern="10">
                <a:ln w="12700">
                  <a:solidFill>
                    <a:srgbClr val="003366"/>
                  </a:solidFill>
                  <a:round/>
                  <a:headEnd/>
                  <a:tailEnd/>
                </a:ln>
                <a:solidFill>
                  <a:srgbClr val="003366"/>
                </a:solidFill>
                <a:latin typeface="Comic Sans MS"/>
                <a:ea typeface="Comic Sans MS"/>
                <a:cs typeface="Comic Sans MS"/>
              </a:rPr>
              <a:t>Work</a:t>
            </a:r>
          </a:p>
        </p:txBody>
      </p:sp>
      <p:sp>
        <p:nvSpPr>
          <p:cNvPr id="120836" name="Text Box 4"/>
          <p:cNvSpPr txBox="1">
            <a:spLocks noChangeArrowheads="1"/>
          </p:cNvSpPr>
          <p:nvPr/>
        </p:nvSpPr>
        <p:spPr bwMode="auto">
          <a:xfrm>
            <a:off x="5257800" y="6400800"/>
            <a:ext cx="3657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1100">
                <a:latin typeface="Microsoft Sans Serif" charset="0"/>
              </a:rPr>
              <a:t>Copyright © 2006 by the McGraw-Hill Companies, Inc.</a:t>
            </a:r>
          </a:p>
        </p:txBody>
      </p:sp>
      <p:sp>
        <p:nvSpPr>
          <p:cNvPr id="120837" name="Text Box 5"/>
          <p:cNvSpPr txBox="1">
            <a:spLocks noChangeArrowheads="1"/>
          </p:cNvSpPr>
          <p:nvPr/>
        </p:nvSpPr>
        <p:spPr bwMode="auto">
          <a:xfrm>
            <a:off x="228600" y="1524000"/>
            <a:ext cx="8686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3000" b="1">
                <a:solidFill>
                  <a:srgbClr val="006600"/>
                </a:solidFill>
              </a:rPr>
              <a:t>The concept of </a:t>
            </a:r>
            <a:r>
              <a:rPr lang="en-US" sz="3000" b="1">
                <a:solidFill>
                  <a:srgbClr val="003366"/>
                </a:solidFill>
                <a:effectLst>
                  <a:outerShdw blurRad="38100" dist="38100" dir="2700000" algn="tl">
                    <a:srgbClr val="DDDDDD"/>
                  </a:outerShdw>
                </a:effectLst>
              </a:rPr>
              <a:t>leisure</a:t>
            </a:r>
            <a:r>
              <a:rPr lang="en-US" sz="3000" b="1">
                <a:solidFill>
                  <a:srgbClr val="006600"/>
                </a:solidFill>
              </a:rPr>
              <a:t> developed from labor-saving technology. People use the money they earn to take advantage of leisure time.</a:t>
            </a:r>
            <a:endParaRPr lang="en-US" sz="3000" b="1">
              <a:solidFill>
                <a:srgbClr val="003366"/>
              </a:solidFill>
              <a:effectLst>
                <a:outerShdw blurRad="38100" dist="38100" dir="2700000" algn="tl">
                  <a:srgbClr val="DDDDDD"/>
                </a:outerShdw>
              </a:effectLst>
            </a:endParaRPr>
          </a:p>
        </p:txBody>
      </p:sp>
      <p:sp>
        <p:nvSpPr>
          <p:cNvPr id="120842" name="Text Box 10"/>
          <p:cNvSpPr txBox="1">
            <a:spLocks noChangeArrowheads="1"/>
          </p:cNvSpPr>
          <p:nvPr/>
        </p:nvSpPr>
        <p:spPr bwMode="auto">
          <a:xfrm>
            <a:off x="7848600" y="12192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1400" b="1">
                <a:solidFill>
                  <a:srgbClr val="006600"/>
                </a:solidFill>
                <a:latin typeface="Microsoft Sans Serif" charset="0"/>
              </a:rPr>
              <a:t>(Continued)</a:t>
            </a:r>
          </a:p>
        </p:txBody>
      </p:sp>
      <p:grpSp>
        <p:nvGrpSpPr>
          <p:cNvPr id="120851" name="Group 19"/>
          <p:cNvGrpSpPr>
            <a:grpSpLocks/>
          </p:cNvGrpSpPr>
          <p:nvPr/>
        </p:nvGrpSpPr>
        <p:grpSpPr bwMode="auto">
          <a:xfrm>
            <a:off x="914400" y="3124200"/>
            <a:ext cx="1447800" cy="1798638"/>
            <a:chOff x="528" y="1968"/>
            <a:chExt cx="912" cy="1133"/>
          </a:xfrm>
        </p:grpSpPr>
        <p:pic>
          <p:nvPicPr>
            <p:cNvPr id="120843" name="Picture 11" descr="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1968"/>
              <a:ext cx="864" cy="932"/>
            </a:xfrm>
            <a:prstGeom prst="rect">
              <a:avLst/>
            </a:prstGeom>
            <a:noFill/>
            <a:extLst>
              <a:ext uri="{909E8E84-426E-40dd-AFC4-6F175D3DCCD1}">
                <a14:hiddenFill xmlns:a14="http://schemas.microsoft.com/office/drawing/2010/main">
                  <a:solidFill>
                    <a:srgbClr val="FFFFFF"/>
                  </a:solidFill>
                </a14:hiddenFill>
              </a:ext>
            </a:extLst>
          </p:spPr>
        </p:pic>
        <p:sp>
          <p:nvSpPr>
            <p:cNvPr id="120847" name="Text Box 15"/>
            <p:cNvSpPr txBox="1">
              <a:spLocks noChangeArrowheads="1"/>
            </p:cNvSpPr>
            <p:nvPr/>
          </p:nvSpPr>
          <p:spPr bwMode="auto">
            <a:xfrm>
              <a:off x="528" y="2928"/>
              <a:ext cx="91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200" i="1">
                  <a:latin typeface="Arial" charset="0"/>
                </a:rPr>
                <a:t>Television</a:t>
              </a:r>
            </a:p>
          </p:txBody>
        </p:sp>
      </p:grpSp>
      <p:grpSp>
        <p:nvGrpSpPr>
          <p:cNvPr id="120852" name="Group 20"/>
          <p:cNvGrpSpPr>
            <a:grpSpLocks/>
          </p:cNvGrpSpPr>
          <p:nvPr/>
        </p:nvGrpSpPr>
        <p:grpSpPr bwMode="auto">
          <a:xfrm>
            <a:off x="2667000" y="4678363"/>
            <a:ext cx="1828800" cy="1722437"/>
            <a:chOff x="1632" y="2928"/>
            <a:chExt cx="1152" cy="1085"/>
          </a:xfrm>
        </p:grpSpPr>
        <p:pic>
          <p:nvPicPr>
            <p:cNvPr id="120846" name="Picture 14" descr="d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2928"/>
              <a:ext cx="1152" cy="937"/>
            </a:xfrm>
            <a:prstGeom prst="rect">
              <a:avLst/>
            </a:prstGeom>
            <a:noFill/>
            <a:extLst>
              <a:ext uri="{909E8E84-426E-40dd-AFC4-6F175D3DCCD1}">
                <a14:hiddenFill xmlns:a14="http://schemas.microsoft.com/office/drawing/2010/main">
                  <a:solidFill>
                    <a:srgbClr val="FFFFFF"/>
                  </a:solidFill>
                </a14:hiddenFill>
              </a:ext>
            </a:extLst>
          </p:spPr>
        </p:pic>
        <p:sp>
          <p:nvSpPr>
            <p:cNvPr id="120848" name="Text Box 16"/>
            <p:cNvSpPr txBox="1">
              <a:spLocks noChangeArrowheads="1"/>
            </p:cNvSpPr>
            <p:nvPr/>
          </p:nvSpPr>
          <p:spPr bwMode="auto">
            <a:xfrm>
              <a:off x="1728" y="3840"/>
              <a:ext cx="91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200" i="1">
                  <a:latin typeface="Arial" charset="0"/>
                </a:rPr>
                <a:t>Social Activities</a:t>
              </a:r>
            </a:p>
          </p:txBody>
        </p:sp>
      </p:grpSp>
      <p:grpSp>
        <p:nvGrpSpPr>
          <p:cNvPr id="120853" name="Group 21"/>
          <p:cNvGrpSpPr>
            <a:grpSpLocks/>
          </p:cNvGrpSpPr>
          <p:nvPr/>
        </p:nvGrpSpPr>
        <p:grpSpPr bwMode="auto">
          <a:xfrm>
            <a:off x="4572000" y="3048000"/>
            <a:ext cx="1828800" cy="1571625"/>
            <a:chOff x="2784" y="1967"/>
            <a:chExt cx="1152" cy="990"/>
          </a:xfrm>
        </p:grpSpPr>
        <p:pic>
          <p:nvPicPr>
            <p:cNvPr id="120845" name="Picture 13" descr="base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 y="1967"/>
              <a:ext cx="1152" cy="817"/>
            </a:xfrm>
            <a:prstGeom prst="rect">
              <a:avLst/>
            </a:prstGeom>
            <a:noFill/>
            <a:extLst>
              <a:ext uri="{909E8E84-426E-40dd-AFC4-6F175D3DCCD1}">
                <a14:hiddenFill xmlns:a14="http://schemas.microsoft.com/office/drawing/2010/main">
                  <a:solidFill>
                    <a:srgbClr val="FFFFFF"/>
                  </a:solidFill>
                </a14:hiddenFill>
              </a:ext>
            </a:extLst>
          </p:spPr>
        </p:pic>
        <p:sp>
          <p:nvSpPr>
            <p:cNvPr id="120849" name="Text Box 17"/>
            <p:cNvSpPr txBox="1">
              <a:spLocks noChangeArrowheads="1"/>
            </p:cNvSpPr>
            <p:nvPr/>
          </p:nvSpPr>
          <p:spPr bwMode="auto">
            <a:xfrm>
              <a:off x="2832" y="2784"/>
              <a:ext cx="91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200" i="1">
                  <a:latin typeface="Arial" charset="0"/>
                </a:rPr>
                <a:t>Sporting Events</a:t>
              </a:r>
            </a:p>
          </p:txBody>
        </p:sp>
      </p:grpSp>
      <p:grpSp>
        <p:nvGrpSpPr>
          <p:cNvPr id="120854" name="Group 22"/>
          <p:cNvGrpSpPr>
            <a:grpSpLocks/>
          </p:cNvGrpSpPr>
          <p:nvPr/>
        </p:nvGrpSpPr>
        <p:grpSpPr bwMode="auto">
          <a:xfrm>
            <a:off x="6400800" y="4648200"/>
            <a:ext cx="1828800" cy="1524000"/>
            <a:chOff x="4032" y="2928"/>
            <a:chExt cx="1152" cy="960"/>
          </a:xfrm>
        </p:grpSpPr>
        <p:pic>
          <p:nvPicPr>
            <p:cNvPr id="120844" name="Picture 12" descr="mov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 y="2928"/>
              <a:ext cx="1152" cy="811"/>
            </a:xfrm>
            <a:prstGeom prst="rect">
              <a:avLst/>
            </a:prstGeom>
            <a:noFill/>
            <a:extLst>
              <a:ext uri="{909E8E84-426E-40dd-AFC4-6F175D3DCCD1}">
                <a14:hiddenFill xmlns:a14="http://schemas.microsoft.com/office/drawing/2010/main">
                  <a:solidFill>
                    <a:srgbClr val="FFFFFF"/>
                  </a:solidFill>
                </a14:hiddenFill>
              </a:ext>
            </a:extLst>
          </p:spPr>
        </p:pic>
        <p:sp>
          <p:nvSpPr>
            <p:cNvPr id="120850" name="Text Box 18"/>
            <p:cNvSpPr txBox="1">
              <a:spLocks noChangeArrowheads="1"/>
            </p:cNvSpPr>
            <p:nvPr/>
          </p:nvSpPr>
          <p:spPr bwMode="auto">
            <a:xfrm>
              <a:off x="4128" y="3715"/>
              <a:ext cx="91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200" i="1">
                  <a:latin typeface="Arial" charset="0"/>
                </a:rPr>
                <a:t>Movies</a:t>
              </a:r>
            </a:p>
          </p:txBody>
        </p:sp>
      </p:grpSp>
    </p:spTree>
    <p:extLst>
      <p:ext uri="{BB962C8B-B14F-4D97-AF65-F5344CB8AC3E}">
        <p14:creationId xmlns:p14="http://schemas.microsoft.com/office/powerpoint/2010/main" val="16051292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20851"/>
                                        </p:tgtEl>
                                        <p:attrNameLst>
                                          <p:attrName>style.visibility</p:attrName>
                                        </p:attrNameLst>
                                      </p:cBhvr>
                                      <p:to>
                                        <p:strVal val="visible"/>
                                      </p:to>
                                    </p:set>
                                    <p:animEffect transition="in" filter="dissolve">
                                      <p:cBhvr>
                                        <p:cTn id="7" dur="1000"/>
                                        <p:tgtEl>
                                          <p:spTgt spid="120851"/>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120852"/>
                                        </p:tgtEl>
                                        <p:attrNameLst>
                                          <p:attrName>style.visibility</p:attrName>
                                        </p:attrNameLst>
                                      </p:cBhvr>
                                      <p:to>
                                        <p:strVal val="visible"/>
                                      </p:to>
                                    </p:set>
                                    <p:animEffect transition="in" filter="dissolve">
                                      <p:cBhvr>
                                        <p:cTn id="11" dur="1000"/>
                                        <p:tgtEl>
                                          <p:spTgt spid="120852"/>
                                        </p:tgtEl>
                                      </p:cBhvr>
                                    </p:animEffect>
                                  </p:childTnLst>
                                </p:cTn>
                              </p:par>
                            </p:childTnLst>
                          </p:cTn>
                        </p:par>
                        <p:par>
                          <p:cTn id="12" fill="hold" nodeType="afterGroup">
                            <p:stCondLst>
                              <p:cond delay="2000"/>
                            </p:stCondLst>
                            <p:childTnLst>
                              <p:par>
                                <p:cTn id="13" presetID="9" presetClass="entr" presetSubtype="0" fill="hold" nodeType="afterEffect">
                                  <p:stCondLst>
                                    <p:cond delay="0"/>
                                  </p:stCondLst>
                                  <p:childTnLst>
                                    <p:set>
                                      <p:cBhvr>
                                        <p:cTn id="14" dur="1" fill="hold">
                                          <p:stCondLst>
                                            <p:cond delay="0"/>
                                          </p:stCondLst>
                                        </p:cTn>
                                        <p:tgtEl>
                                          <p:spTgt spid="120853"/>
                                        </p:tgtEl>
                                        <p:attrNameLst>
                                          <p:attrName>style.visibility</p:attrName>
                                        </p:attrNameLst>
                                      </p:cBhvr>
                                      <p:to>
                                        <p:strVal val="visible"/>
                                      </p:to>
                                    </p:set>
                                    <p:animEffect transition="in" filter="dissolve">
                                      <p:cBhvr>
                                        <p:cTn id="15" dur="1000"/>
                                        <p:tgtEl>
                                          <p:spTgt spid="120853"/>
                                        </p:tgtEl>
                                      </p:cBhvr>
                                    </p:animEffect>
                                  </p:childTnLst>
                                </p:cTn>
                              </p:par>
                            </p:childTnLst>
                          </p:cTn>
                        </p:par>
                        <p:par>
                          <p:cTn id="16" fill="hold" nodeType="afterGroup">
                            <p:stCondLst>
                              <p:cond delay="3000"/>
                            </p:stCondLst>
                            <p:childTnLst>
                              <p:par>
                                <p:cTn id="17" presetID="9" presetClass="entr" presetSubtype="0" fill="hold" nodeType="afterEffect">
                                  <p:stCondLst>
                                    <p:cond delay="0"/>
                                  </p:stCondLst>
                                  <p:childTnLst>
                                    <p:set>
                                      <p:cBhvr>
                                        <p:cTn id="18" dur="1" fill="hold">
                                          <p:stCondLst>
                                            <p:cond delay="0"/>
                                          </p:stCondLst>
                                        </p:cTn>
                                        <p:tgtEl>
                                          <p:spTgt spid="120854"/>
                                        </p:tgtEl>
                                        <p:attrNameLst>
                                          <p:attrName>style.visibility</p:attrName>
                                        </p:attrNameLst>
                                      </p:cBhvr>
                                      <p:to>
                                        <p:strVal val="visible"/>
                                      </p:to>
                                    </p:set>
                                    <p:animEffect transition="in" filter="dissolve">
                                      <p:cBhvr>
                                        <p:cTn id="19" dur="1000"/>
                                        <p:tgtEl>
                                          <p:spTgt spid="120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WordArt 2"/>
          <p:cNvSpPr>
            <a:spLocks noChangeArrowheads="1" noChangeShapeType="1" noTextEdit="1"/>
          </p:cNvSpPr>
          <p:nvPr/>
        </p:nvSpPr>
        <p:spPr bwMode="auto">
          <a:xfrm>
            <a:off x="563153" y="441377"/>
            <a:ext cx="1946992" cy="9398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8750"/>
              </a:avLst>
            </a:prstTxWarp>
          </a:bodyPr>
          <a:lstStyle/>
          <a:p>
            <a:pPr algn="ctr"/>
            <a:r>
              <a:rPr lang="en-US" sz="4000" b="1" kern="10" dirty="0">
                <a:ln w="12700">
                  <a:solidFill>
                    <a:srgbClr val="003366"/>
                  </a:solidFill>
                  <a:round/>
                  <a:headEnd/>
                  <a:tailEnd/>
                </a:ln>
                <a:solidFill>
                  <a:srgbClr val="003366"/>
                </a:solidFill>
                <a:latin typeface="Comic Sans MS"/>
                <a:ea typeface="Comic Sans MS"/>
                <a:cs typeface="Comic Sans MS"/>
              </a:rPr>
              <a:t>Health</a:t>
            </a:r>
          </a:p>
        </p:txBody>
      </p:sp>
      <p:sp>
        <p:nvSpPr>
          <p:cNvPr id="107525" name="Text Box 5"/>
          <p:cNvSpPr txBox="1">
            <a:spLocks noChangeArrowheads="1"/>
          </p:cNvSpPr>
          <p:nvPr/>
        </p:nvSpPr>
        <p:spPr bwMode="auto">
          <a:xfrm>
            <a:off x="3092486" y="200267"/>
            <a:ext cx="58229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pPr>
            <a:r>
              <a:rPr lang="en-US" sz="3600" b="1" dirty="0">
                <a:solidFill>
                  <a:srgbClr val="006600"/>
                </a:solidFill>
              </a:rPr>
              <a:t>The greatest innovation of technology was longevity.</a:t>
            </a:r>
            <a:endParaRPr lang="en-US" sz="3600" b="1" dirty="0">
              <a:solidFill>
                <a:srgbClr val="003366"/>
              </a:solidFill>
              <a:effectLst>
                <a:outerShdw blurRad="38100" dist="38100" dir="2700000" algn="tl">
                  <a:srgbClr val="DDDDDD"/>
                </a:outerShdw>
              </a:effectLst>
            </a:endParaRPr>
          </a:p>
        </p:txBody>
      </p:sp>
      <p:sp>
        <p:nvSpPr>
          <p:cNvPr id="107534" name="Rectangle 14"/>
          <p:cNvSpPr>
            <a:spLocks noChangeArrowheads="1"/>
          </p:cNvSpPr>
          <p:nvPr/>
        </p:nvSpPr>
        <p:spPr bwMode="auto">
          <a:xfrm>
            <a:off x="0" y="1714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07536" name="Rectangle 16"/>
          <p:cNvSpPr>
            <a:spLocks noChangeArrowheads="1"/>
          </p:cNvSpPr>
          <p:nvPr/>
        </p:nvSpPr>
        <p:spPr bwMode="auto">
          <a:xfrm>
            <a:off x="0" y="190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2" name="Picture 1"/>
          <p:cNvPicPr>
            <a:picLocks noChangeAspect="1"/>
          </p:cNvPicPr>
          <p:nvPr/>
        </p:nvPicPr>
        <p:blipFill>
          <a:blip r:embed="rId2"/>
          <a:stretch>
            <a:fillRect/>
          </a:stretch>
        </p:blipFill>
        <p:spPr>
          <a:xfrm>
            <a:off x="1315758" y="1631038"/>
            <a:ext cx="6679260" cy="5014583"/>
          </a:xfrm>
          <a:prstGeom prst="rect">
            <a:avLst/>
          </a:prstGeom>
        </p:spPr>
      </p:pic>
    </p:spTree>
    <p:extLst>
      <p:ext uri="{BB962C8B-B14F-4D97-AF65-F5344CB8AC3E}">
        <p14:creationId xmlns:p14="http://schemas.microsoft.com/office/powerpoint/2010/main" val="37937660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WordArt 2"/>
          <p:cNvSpPr>
            <a:spLocks noChangeArrowheads="1" noChangeShapeType="1" noTextEdit="1"/>
          </p:cNvSpPr>
          <p:nvPr/>
        </p:nvSpPr>
        <p:spPr bwMode="auto">
          <a:xfrm>
            <a:off x="3733800" y="533400"/>
            <a:ext cx="1600200" cy="9398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8750"/>
              </a:avLst>
            </a:prstTxWarp>
          </a:bodyPr>
          <a:lstStyle/>
          <a:p>
            <a:pPr algn="ctr"/>
            <a:r>
              <a:rPr lang="en-US" sz="4000" b="1" kern="10">
                <a:ln w="12700">
                  <a:solidFill>
                    <a:srgbClr val="003366"/>
                  </a:solidFill>
                  <a:round/>
                  <a:headEnd/>
                  <a:tailEnd/>
                </a:ln>
                <a:solidFill>
                  <a:srgbClr val="003366"/>
                </a:solidFill>
                <a:latin typeface="Comic Sans MS"/>
                <a:ea typeface="Comic Sans MS"/>
                <a:cs typeface="Comic Sans MS"/>
              </a:rPr>
              <a:t>Health</a:t>
            </a:r>
          </a:p>
        </p:txBody>
      </p:sp>
      <p:sp>
        <p:nvSpPr>
          <p:cNvPr id="121860" name="Text Box 4"/>
          <p:cNvSpPr txBox="1">
            <a:spLocks noChangeArrowheads="1"/>
          </p:cNvSpPr>
          <p:nvPr/>
        </p:nvSpPr>
        <p:spPr bwMode="auto">
          <a:xfrm>
            <a:off x="5257800" y="6400800"/>
            <a:ext cx="3657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1100">
                <a:latin typeface="Microsoft Sans Serif" charset="0"/>
              </a:rPr>
              <a:t>Copyright © 2006 by the McGraw-Hill Companies, Inc.</a:t>
            </a:r>
          </a:p>
        </p:txBody>
      </p:sp>
      <p:sp>
        <p:nvSpPr>
          <p:cNvPr id="121861" name="Text Box 5"/>
          <p:cNvSpPr txBox="1">
            <a:spLocks noChangeArrowheads="1"/>
          </p:cNvSpPr>
          <p:nvPr/>
        </p:nvSpPr>
        <p:spPr bwMode="auto">
          <a:xfrm>
            <a:off x="228600" y="1524000"/>
            <a:ext cx="8915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3000" b="1">
                <a:solidFill>
                  <a:srgbClr val="006600"/>
                </a:solidFill>
              </a:rPr>
              <a:t>A large part of technology has been dedicated to the advancement of medical science.</a:t>
            </a:r>
            <a:endParaRPr lang="en-US" sz="3000" b="1">
              <a:solidFill>
                <a:srgbClr val="003366"/>
              </a:solidFill>
              <a:effectLst>
                <a:outerShdw blurRad="38100" dist="38100" dir="2700000" algn="tl">
                  <a:srgbClr val="DDDDDD"/>
                </a:outerShdw>
              </a:effectLst>
            </a:endParaRPr>
          </a:p>
        </p:txBody>
      </p:sp>
      <p:sp>
        <p:nvSpPr>
          <p:cNvPr id="121862" name="Rectangle 6"/>
          <p:cNvSpPr>
            <a:spLocks noChangeArrowheads="1"/>
          </p:cNvSpPr>
          <p:nvPr/>
        </p:nvSpPr>
        <p:spPr bwMode="auto">
          <a:xfrm>
            <a:off x="0" y="1714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21863" name="Rectangle 7"/>
          <p:cNvSpPr>
            <a:spLocks noChangeArrowheads="1"/>
          </p:cNvSpPr>
          <p:nvPr/>
        </p:nvSpPr>
        <p:spPr bwMode="auto">
          <a:xfrm>
            <a:off x="0" y="190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21865" name="Text Box 9"/>
          <p:cNvSpPr txBox="1">
            <a:spLocks noChangeArrowheads="1"/>
          </p:cNvSpPr>
          <p:nvPr/>
        </p:nvSpPr>
        <p:spPr bwMode="auto">
          <a:xfrm>
            <a:off x="7848600" y="12192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1400" b="1">
                <a:solidFill>
                  <a:srgbClr val="006600"/>
                </a:solidFill>
                <a:latin typeface="Microsoft Sans Serif" charset="0"/>
              </a:rPr>
              <a:t>(Continued)</a:t>
            </a:r>
          </a:p>
        </p:txBody>
      </p:sp>
      <p:grpSp>
        <p:nvGrpSpPr>
          <p:cNvPr id="121875" name="Group 19"/>
          <p:cNvGrpSpPr>
            <a:grpSpLocks/>
          </p:cNvGrpSpPr>
          <p:nvPr/>
        </p:nvGrpSpPr>
        <p:grpSpPr bwMode="auto">
          <a:xfrm>
            <a:off x="3810000" y="2819400"/>
            <a:ext cx="1905000" cy="2011363"/>
            <a:chOff x="624" y="1824"/>
            <a:chExt cx="1200" cy="1267"/>
          </a:xfrm>
        </p:grpSpPr>
        <p:pic>
          <p:nvPicPr>
            <p:cNvPr id="121869" name="Picture 13" descr="Fle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 y="1824"/>
              <a:ext cx="1152" cy="865"/>
            </a:xfrm>
            <a:prstGeom prst="rect">
              <a:avLst/>
            </a:prstGeom>
            <a:noFill/>
            <a:extLst>
              <a:ext uri="{909E8E84-426E-40dd-AFC4-6F175D3DCCD1}">
                <a14:hiddenFill xmlns:a14="http://schemas.microsoft.com/office/drawing/2010/main">
                  <a:solidFill>
                    <a:srgbClr val="FFFFFF"/>
                  </a:solidFill>
                </a14:hiddenFill>
              </a:ext>
            </a:extLst>
          </p:spPr>
        </p:pic>
        <p:sp>
          <p:nvSpPr>
            <p:cNvPr id="121870" name="Text Box 14"/>
            <p:cNvSpPr txBox="1">
              <a:spLocks noChangeArrowheads="1"/>
            </p:cNvSpPr>
            <p:nvPr/>
          </p:nvSpPr>
          <p:spPr bwMode="auto">
            <a:xfrm>
              <a:off x="624" y="2688"/>
              <a:ext cx="120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i="1">
                  <a:latin typeface="Arial" charset="0"/>
                </a:rPr>
                <a:t>Sir Alexander Fleming discovered penicillin, the first antibiotic, in 1928.</a:t>
              </a:r>
            </a:p>
          </p:txBody>
        </p:sp>
      </p:grpSp>
      <p:grpSp>
        <p:nvGrpSpPr>
          <p:cNvPr id="121876" name="Group 20"/>
          <p:cNvGrpSpPr>
            <a:grpSpLocks/>
          </p:cNvGrpSpPr>
          <p:nvPr/>
        </p:nvGrpSpPr>
        <p:grpSpPr bwMode="auto">
          <a:xfrm>
            <a:off x="762000" y="3581400"/>
            <a:ext cx="2057400" cy="2574925"/>
            <a:chOff x="2400" y="1776"/>
            <a:chExt cx="1296" cy="1622"/>
          </a:xfrm>
        </p:grpSpPr>
        <p:pic>
          <p:nvPicPr>
            <p:cNvPr id="121871" name="Picture 15" descr="g8256_u5481_jend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1776"/>
              <a:ext cx="864" cy="1128"/>
            </a:xfrm>
            <a:prstGeom prst="rect">
              <a:avLst/>
            </a:prstGeom>
            <a:noFill/>
            <a:extLst>
              <a:ext uri="{909E8E84-426E-40dd-AFC4-6F175D3DCCD1}">
                <a14:hiddenFill xmlns:a14="http://schemas.microsoft.com/office/drawing/2010/main">
                  <a:solidFill>
                    <a:srgbClr val="FFFFFF"/>
                  </a:solidFill>
                </a14:hiddenFill>
              </a:ext>
            </a:extLst>
          </p:spPr>
        </p:pic>
        <p:sp>
          <p:nvSpPr>
            <p:cNvPr id="121872" name="Text Box 16"/>
            <p:cNvSpPr txBox="1">
              <a:spLocks noChangeArrowheads="1"/>
            </p:cNvSpPr>
            <p:nvPr/>
          </p:nvSpPr>
          <p:spPr bwMode="auto">
            <a:xfrm>
              <a:off x="2400" y="2880"/>
              <a:ext cx="129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i="1">
                  <a:latin typeface="Arial" charset="0"/>
                </a:rPr>
                <a:t>In 1796, Edward Jenner paved the way for modern immunology by discovering a vaccine for smallpox.</a:t>
              </a:r>
            </a:p>
          </p:txBody>
        </p:sp>
      </p:grpSp>
      <p:grpSp>
        <p:nvGrpSpPr>
          <p:cNvPr id="121877" name="Group 21"/>
          <p:cNvGrpSpPr>
            <a:grpSpLocks/>
          </p:cNvGrpSpPr>
          <p:nvPr/>
        </p:nvGrpSpPr>
        <p:grpSpPr bwMode="auto">
          <a:xfrm>
            <a:off x="6400800" y="3517900"/>
            <a:ext cx="2362200" cy="2806700"/>
            <a:chOff x="3648" y="1697"/>
            <a:chExt cx="1488" cy="1768"/>
          </a:xfrm>
        </p:grpSpPr>
        <p:sp>
          <p:nvSpPr>
            <p:cNvPr id="121873" name="Text Box 17"/>
            <p:cNvSpPr txBox="1">
              <a:spLocks noChangeArrowheads="1"/>
            </p:cNvSpPr>
            <p:nvPr/>
          </p:nvSpPr>
          <p:spPr bwMode="auto">
            <a:xfrm>
              <a:off x="3648" y="2832"/>
              <a:ext cx="148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i="1">
                  <a:latin typeface="Arial" charset="0"/>
                </a:rPr>
                <a:t>Dr. William Thomas Green Morton (c. 1846) was one of the first medical practitioners to use anesthesia on a patient before performing surgery.</a:t>
              </a:r>
            </a:p>
          </p:txBody>
        </p:sp>
        <p:pic>
          <p:nvPicPr>
            <p:cNvPr id="121874" name="Picture 18" descr="Morto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1697"/>
              <a:ext cx="864" cy="11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34017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1876"/>
                                        </p:tgtEl>
                                        <p:attrNameLst>
                                          <p:attrName>style.visibility</p:attrName>
                                        </p:attrNameLst>
                                      </p:cBhvr>
                                      <p:to>
                                        <p:strVal val="visible"/>
                                      </p:to>
                                    </p:set>
                                    <p:animEffect transition="in" filter="dissolve">
                                      <p:cBhvr>
                                        <p:cTn id="7" dur="1000"/>
                                        <p:tgtEl>
                                          <p:spTgt spid="121876"/>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121875"/>
                                        </p:tgtEl>
                                        <p:attrNameLst>
                                          <p:attrName>style.visibility</p:attrName>
                                        </p:attrNameLst>
                                      </p:cBhvr>
                                      <p:to>
                                        <p:strVal val="visible"/>
                                      </p:to>
                                    </p:set>
                                    <p:animEffect transition="in" filter="dissolve">
                                      <p:cBhvr>
                                        <p:cTn id="11" dur="1000"/>
                                        <p:tgtEl>
                                          <p:spTgt spid="121875"/>
                                        </p:tgtEl>
                                      </p:cBhvr>
                                    </p:animEffect>
                                  </p:childTnLst>
                                </p:cTn>
                              </p:par>
                            </p:childTnLst>
                          </p:cTn>
                        </p:par>
                        <p:par>
                          <p:cTn id="12" fill="hold" nodeType="afterGroup">
                            <p:stCondLst>
                              <p:cond delay="2000"/>
                            </p:stCondLst>
                            <p:childTnLst>
                              <p:par>
                                <p:cTn id="13" presetID="9" presetClass="entr" presetSubtype="0" fill="hold" nodeType="afterEffect">
                                  <p:stCondLst>
                                    <p:cond delay="0"/>
                                  </p:stCondLst>
                                  <p:childTnLst>
                                    <p:set>
                                      <p:cBhvr>
                                        <p:cTn id="14" dur="1" fill="hold">
                                          <p:stCondLst>
                                            <p:cond delay="0"/>
                                          </p:stCondLst>
                                        </p:cTn>
                                        <p:tgtEl>
                                          <p:spTgt spid="121877"/>
                                        </p:tgtEl>
                                        <p:attrNameLst>
                                          <p:attrName>style.visibility</p:attrName>
                                        </p:attrNameLst>
                                      </p:cBhvr>
                                      <p:to>
                                        <p:strVal val="visible"/>
                                      </p:to>
                                    </p:set>
                                    <p:animEffect transition="in" filter="dissolve">
                                      <p:cBhvr>
                                        <p:cTn id="15" dur="1000"/>
                                        <p:tgtEl>
                                          <p:spTgt spid="121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 science, a true hypothesis is much more than just an educated guess. </a:t>
            </a:r>
            <a:endParaRPr lang="en-US" dirty="0" smtClean="0"/>
          </a:p>
          <a:p>
            <a:r>
              <a:rPr lang="en-US" dirty="0" smtClean="0"/>
              <a:t>They </a:t>
            </a:r>
            <a:r>
              <a:rPr lang="en-US" dirty="0"/>
              <a:t>are predictions and descriptions that are based on scientific background knowledge, observations, logic, and prior experience</a:t>
            </a:r>
            <a:r>
              <a:rPr lang="en-US" dirty="0" smtClean="0"/>
              <a:t>.</a:t>
            </a:r>
          </a:p>
          <a:p>
            <a:r>
              <a:rPr lang="en-US" dirty="0" smtClean="0"/>
              <a:t> </a:t>
            </a:r>
            <a:r>
              <a:rPr lang="en-US" dirty="0"/>
              <a:t>You may be asked to form a simple hypothesis before performing a laboratory investigation. Keep in mind that this type of hypothesis is much simpler and less supported by data and observations than a hypothesis that would be published in the scientific community.</a:t>
            </a:r>
          </a:p>
          <a:p>
            <a:endParaRPr lang="en-US" dirty="0"/>
          </a:p>
        </p:txBody>
      </p:sp>
    </p:spTree>
    <p:extLst>
      <p:ext uri="{BB962C8B-B14F-4D97-AF65-F5344CB8AC3E}">
        <p14:creationId xmlns:p14="http://schemas.microsoft.com/office/powerpoint/2010/main" val="10824413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WordArt 2"/>
          <p:cNvSpPr>
            <a:spLocks noChangeArrowheads="1" noChangeShapeType="1" noTextEdit="1"/>
          </p:cNvSpPr>
          <p:nvPr/>
        </p:nvSpPr>
        <p:spPr bwMode="auto">
          <a:xfrm>
            <a:off x="3733800" y="533400"/>
            <a:ext cx="1600200" cy="9398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8750"/>
              </a:avLst>
            </a:prstTxWarp>
          </a:bodyPr>
          <a:lstStyle/>
          <a:p>
            <a:pPr algn="ctr"/>
            <a:r>
              <a:rPr lang="en-US" sz="4000" b="1" kern="10">
                <a:ln w="12700">
                  <a:solidFill>
                    <a:srgbClr val="003366"/>
                  </a:solidFill>
                  <a:round/>
                  <a:headEnd/>
                  <a:tailEnd/>
                </a:ln>
                <a:solidFill>
                  <a:srgbClr val="003366"/>
                </a:solidFill>
                <a:latin typeface="Comic Sans MS"/>
                <a:ea typeface="Comic Sans MS"/>
                <a:cs typeface="Comic Sans MS"/>
              </a:rPr>
              <a:t>Health</a:t>
            </a:r>
          </a:p>
        </p:txBody>
      </p:sp>
      <p:sp>
        <p:nvSpPr>
          <p:cNvPr id="122884" name="Text Box 4"/>
          <p:cNvSpPr txBox="1">
            <a:spLocks noChangeArrowheads="1"/>
          </p:cNvSpPr>
          <p:nvPr/>
        </p:nvSpPr>
        <p:spPr bwMode="auto">
          <a:xfrm>
            <a:off x="5257800" y="6400800"/>
            <a:ext cx="3657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1100">
                <a:latin typeface="Microsoft Sans Serif" charset="0"/>
              </a:rPr>
              <a:t>Copyright © 2006 by the McGraw-Hill Companies, Inc.</a:t>
            </a:r>
          </a:p>
        </p:txBody>
      </p:sp>
      <p:sp>
        <p:nvSpPr>
          <p:cNvPr id="122885" name="Text Box 5"/>
          <p:cNvSpPr txBox="1">
            <a:spLocks noChangeArrowheads="1"/>
          </p:cNvSpPr>
          <p:nvPr/>
        </p:nvSpPr>
        <p:spPr bwMode="auto">
          <a:xfrm>
            <a:off x="228600" y="1524000"/>
            <a:ext cx="8915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3000" b="1">
                <a:solidFill>
                  <a:srgbClr val="006600"/>
                </a:solidFill>
              </a:rPr>
              <a:t>Some current innovations could have a drastic impact on society.</a:t>
            </a:r>
            <a:endParaRPr lang="en-US" sz="3000" b="1">
              <a:solidFill>
                <a:srgbClr val="003366"/>
              </a:solidFill>
              <a:effectLst>
                <a:outerShdw blurRad="38100" dist="38100" dir="2700000" algn="tl">
                  <a:srgbClr val="DDDDDD"/>
                </a:outerShdw>
              </a:effectLst>
            </a:endParaRPr>
          </a:p>
        </p:txBody>
      </p:sp>
      <p:sp>
        <p:nvSpPr>
          <p:cNvPr id="122886" name="Rectangle 6"/>
          <p:cNvSpPr>
            <a:spLocks noChangeArrowheads="1"/>
          </p:cNvSpPr>
          <p:nvPr/>
        </p:nvSpPr>
        <p:spPr bwMode="auto">
          <a:xfrm>
            <a:off x="0" y="1714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22887" name="Rectangle 7"/>
          <p:cNvSpPr>
            <a:spLocks noChangeArrowheads="1"/>
          </p:cNvSpPr>
          <p:nvPr/>
        </p:nvSpPr>
        <p:spPr bwMode="auto">
          <a:xfrm>
            <a:off x="0" y="190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22888" name="Text Box 8"/>
          <p:cNvSpPr txBox="1">
            <a:spLocks noChangeArrowheads="1"/>
          </p:cNvSpPr>
          <p:nvPr/>
        </p:nvSpPr>
        <p:spPr bwMode="auto">
          <a:xfrm>
            <a:off x="7848600" y="12192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1400" b="1">
                <a:solidFill>
                  <a:srgbClr val="006600"/>
                </a:solidFill>
                <a:latin typeface="Microsoft Sans Serif" charset="0"/>
              </a:rPr>
              <a:t>(Continued)</a:t>
            </a:r>
          </a:p>
        </p:txBody>
      </p:sp>
      <p:grpSp>
        <p:nvGrpSpPr>
          <p:cNvPr id="122900" name="Group 20"/>
          <p:cNvGrpSpPr>
            <a:grpSpLocks/>
          </p:cNvGrpSpPr>
          <p:nvPr/>
        </p:nvGrpSpPr>
        <p:grpSpPr bwMode="auto">
          <a:xfrm>
            <a:off x="762000" y="2819400"/>
            <a:ext cx="3200400" cy="2986088"/>
            <a:chOff x="480" y="1776"/>
            <a:chExt cx="2016" cy="1881"/>
          </a:xfrm>
        </p:grpSpPr>
        <p:pic>
          <p:nvPicPr>
            <p:cNvPr id="122898" name="Picture 18" descr="do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1776"/>
              <a:ext cx="1727" cy="1222"/>
            </a:xfrm>
            <a:prstGeom prst="rect">
              <a:avLst/>
            </a:prstGeom>
            <a:noFill/>
            <a:extLst>
              <a:ext uri="{909E8E84-426E-40dd-AFC4-6F175D3DCCD1}">
                <a14:hiddenFill xmlns:a14="http://schemas.microsoft.com/office/drawing/2010/main">
                  <a:solidFill>
                    <a:srgbClr val="FFFFFF"/>
                  </a:solidFill>
                </a14:hiddenFill>
              </a:ext>
            </a:extLst>
          </p:spPr>
        </p:pic>
        <p:sp>
          <p:nvSpPr>
            <p:cNvPr id="122899" name="Text Box 19"/>
            <p:cNvSpPr txBox="1">
              <a:spLocks noChangeArrowheads="1"/>
            </p:cNvSpPr>
            <p:nvPr/>
          </p:nvSpPr>
          <p:spPr bwMode="auto">
            <a:xfrm>
              <a:off x="480" y="3024"/>
              <a:ext cx="201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i="1">
                  <a:latin typeface="Arial" charset="0"/>
                </a:rPr>
                <a:t>In 1997, scientists at the Roslin Institute in Edinburgh, Scotland, introduced Dolly the sheep, the first mammal ever to have been cloned. Dolly quickly became the symbol of the controversy over the ethics of cloning.</a:t>
              </a:r>
            </a:p>
          </p:txBody>
        </p:sp>
      </p:grpSp>
      <p:grpSp>
        <p:nvGrpSpPr>
          <p:cNvPr id="122903" name="Group 23"/>
          <p:cNvGrpSpPr>
            <a:grpSpLocks/>
          </p:cNvGrpSpPr>
          <p:nvPr/>
        </p:nvGrpSpPr>
        <p:grpSpPr bwMode="auto">
          <a:xfrm>
            <a:off x="4876800" y="2819400"/>
            <a:ext cx="3276600" cy="2971800"/>
            <a:chOff x="3072" y="1776"/>
            <a:chExt cx="2064" cy="1872"/>
          </a:xfrm>
        </p:grpSpPr>
        <p:pic>
          <p:nvPicPr>
            <p:cNvPr id="122901" name="Picture 21" descr="1623_f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1776"/>
              <a:ext cx="1727" cy="1224"/>
            </a:xfrm>
            <a:prstGeom prst="rect">
              <a:avLst/>
            </a:prstGeom>
            <a:noFill/>
            <a:extLst>
              <a:ext uri="{909E8E84-426E-40dd-AFC4-6F175D3DCCD1}">
                <a14:hiddenFill xmlns:a14="http://schemas.microsoft.com/office/drawing/2010/main">
                  <a:solidFill>
                    <a:srgbClr val="FFFFFF"/>
                  </a:solidFill>
                </a14:hiddenFill>
              </a:ext>
            </a:extLst>
          </p:spPr>
        </p:pic>
        <p:sp>
          <p:nvSpPr>
            <p:cNvPr id="122902" name="Text Box 22"/>
            <p:cNvSpPr txBox="1">
              <a:spLocks noChangeArrowheads="1"/>
            </p:cNvSpPr>
            <p:nvPr/>
          </p:nvSpPr>
          <p:spPr bwMode="auto">
            <a:xfrm>
              <a:off x="3072" y="3015"/>
              <a:ext cx="20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i="1">
                  <a:latin typeface="Arial" charset="0"/>
                </a:rPr>
                <a:t>Embryonic stem cell research is another area that is at the center of controversy. While stem cells might be able to be used to generate new organs for transplant, the use of them has many ethical considerations.</a:t>
              </a:r>
            </a:p>
          </p:txBody>
        </p:sp>
      </p:grpSp>
    </p:spTree>
    <p:extLst>
      <p:ext uri="{BB962C8B-B14F-4D97-AF65-F5344CB8AC3E}">
        <p14:creationId xmlns:p14="http://schemas.microsoft.com/office/powerpoint/2010/main" val="35991731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2900"/>
                                        </p:tgtEl>
                                        <p:attrNameLst>
                                          <p:attrName>style.visibility</p:attrName>
                                        </p:attrNameLst>
                                      </p:cBhvr>
                                      <p:to>
                                        <p:strVal val="visible"/>
                                      </p:to>
                                    </p:set>
                                    <p:animEffect transition="in" filter="dissolve">
                                      <p:cBhvr>
                                        <p:cTn id="7" dur="1000"/>
                                        <p:tgtEl>
                                          <p:spTgt spid="122900"/>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122903"/>
                                        </p:tgtEl>
                                        <p:attrNameLst>
                                          <p:attrName>style.visibility</p:attrName>
                                        </p:attrNameLst>
                                      </p:cBhvr>
                                      <p:to>
                                        <p:strVal val="visible"/>
                                      </p:to>
                                    </p:set>
                                    <p:animEffect transition="in" filter="dissolve">
                                      <p:cBhvr>
                                        <p:cTn id="11" dur="1000"/>
                                        <p:tgtEl>
                                          <p:spTgt spid="122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WordArt 2"/>
          <p:cNvSpPr>
            <a:spLocks noChangeArrowheads="1" noChangeShapeType="1" noTextEdit="1"/>
          </p:cNvSpPr>
          <p:nvPr/>
        </p:nvSpPr>
        <p:spPr bwMode="auto">
          <a:xfrm>
            <a:off x="2867025" y="533400"/>
            <a:ext cx="3457575" cy="9398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8750"/>
              </a:avLst>
            </a:prstTxWarp>
          </a:bodyPr>
          <a:lstStyle/>
          <a:p>
            <a:pPr algn="ctr"/>
            <a:r>
              <a:rPr lang="en-US" sz="4000" b="1" kern="10">
                <a:ln w="12700">
                  <a:solidFill>
                    <a:srgbClr val="003366"/>
                  </a:solidFill>
                  <a:round/>
                  <a:headEnd/>
                  <a:tailEnd/>
                </a:ln>
                <a:solidFill>
                  <a:srgbClr val="003366"/>
                </a:solidFill>
                <a:latin typeface="Comic Sans MS"/>
                <a:ea typeface="Comic Sans MS"/>
                <a:cs typeface="Comic Sans MS"/>
              </a:rPr>
              <a:t>Communication</a:t>
            </a:r>
          </a:p>
        </p:txBody>
      </p:sp>
      <p:sp>
        <p:nvSpPr>
          <p:cNvPr id="108548" name="Text Box 4"/>
          <p:cNvSpPr txBox="1">
            <a:spLocks noChangeArrowheads="1"/>
          </p:cNvSpPr>
          <p:nvPr/>
        </p:nvSpPr>
        <p:spPr bwMode="auto">
          <a:xfrm>
            <a:off x="5257800" y="6400800"/>
            <a:ext cx="3657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1100">
                <a:latin typeface="Microsoft Sans Serif" charset="0"/>
              </a:rPr>
              <a:t>Copyright © 2006 by the McGraw-Hill Companies, Inc.</a:t>
            </a:r>
          </a:p>
        </p:txBody>
      </p:sp>
      <p:sp>
        <p:nvSpPr>
          <p:cNvPr id="108549" name="Text Box 5"/>
          <p:cNvSpPr txBox="1">
            <a:spLocks noChangeArrowheads="1"/>
          </p:cNvSpPr>
          <p:nvPr/>
        </p:nvSpPr>
        <p:spPr bwMode="auto">
          <a:xfrm>
            <a:off x="228600" y="1524000"/>
            <a:ext cx="8915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3000" b="1" dirty="0">
                <a:solidFill>
                  <a:srgbClr val="006600"/>
                </a:solidFill>
              </a:rPr>
              <a:t>Inventions and innovations in communication have had a major influence on society.</a:t>
            </a:r>
            <a:endParaRPr lang="en-US" sz="3000" b="1" dirty="0">
              <a:solidFill>
                <a:srgbClr val="003366"/>
              </a:solidFill>
              <a:effectLst>
                <a:outerShdw blurRad="38100" dist="38100" dir="2700000" algn="tl">
                  <a:srgbClr val="DDDDDD"/>
                </a:outerShdw>
              </a:effectLst>
            </a:endParaRPr>
          </a:p>
        </p:txBody>
      </p:sp>
      <p:sp>
        <p:nvSpPr>
          <p:cNvPr id="108550" name="Rectangle 6"/>
          <p:cNvSpPr>
            <a:spLocks noChangeArrowheads="1"/>
          </p:cNvSpPr>
          <p:nvPr/>
        </p:nvSpPr>
        <p:spPr bwMode="auto">
          <a:xfrm>
            <a:off x="609600" y="2667000"/>
            <a:ext cx="8001000" cy="3581400"/>
          </a:xfrm>
          <a:prstGeom prst="rect">
            <a:avLst/>
          </a:prstGeom>
          <a:solidFill>
            <a:srgbClr val="7EB377"/>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3366"/>
              </a:buClr>
              <a:buFontTx/>
              <a:buChar char="•"/>
            </a:pPr>
            <a:r>
              <a:rPr lang="en-US" sz="2400" b="1">
                <a:solidFill>
                  <a:schemeClr val="bg1"/>
                </a:solidFill>
              </a:rPr>
              <a:t>Egypt: papyrus and hieroglyphics</a:t>
            </a:r>
          </a:p>
          <a:p>
            <a:pPr marL="342900" indent="-342900">
              <a:spcBef>
                <a:spcPct val="20000"/>
              </a:spcBef>
              <a:buClr>
                <a:srgbClr val="003366"/>
              </a:buClr>
              <a:buFontTx/>
              <a:buChar char="•"/>
            </a:pPr>
            <a:r>
              <a:rPr lang="en-US" sz="2400" b="1">
                <a:solidFill>
                  <a:schemeClr val="bg1"/>
                </a:solidFill>
              </a:rPr>
              <a:t>Ancient Babylonia: cuneiform</a:t>
            </a:r>
          </a:p>
          <a:p>
            <a:pPr marL="342900" indent="-342900">
              <a:spcBef>
                <a:spcPct val="20000"/>
              </a:spcBef>
              <a:buClr>
                <a:srgbClr val="003366"/>
              </a:buClr>
              <a:buFontTx/>
              <a:buChar char="•"/>
            </a:pPr>
            <a:r>
              <a:rPr lang="en-US" sz="2400" b="1">
                <a:solidFill>
                  <a:schemeClr val="bg1"/>
                </a:solidFill>
              </a:rPr>
              <a:t>Ancient Greece: public speaking, persuasive rhetoric, drama, and philosophy</a:t>
            </a:r>
          </a:p>
          <a:p>
            <a:pPr marL="342900" indent="-342900">
              <a:spcBef>
                <a:spcPct val="20000"/>
              </a:spcBef>
              <a:buClr>
                <a:srgbClr val="003366"/>
              </a:buClr>
              <a:buFontTx/>
              <a:buChar char="•"/>
            </a:pPr>
            <a:r>
              <a:rPr lang="en-US" sz="2400" b="1">
                <a:solidFill>
                  <a:schemeClr val="bg1"/>
                </a:solidFill>
              </a:rPr>
              <a:t>Ancient Rome: Roman alphabet</a:t>
            </a:r>
          </a:p>
          <a:p>
            <a:pPr marL="342900" indent="-342900">
              <a:spcBef>
                <a:spcPct val="20000"/>
              </a:spcBef>
              <a:buClr>
                <a:srgbClr val="003366"/>
              </a:buClr>
              <a:buFontTx/>
              <a:buChar char="•"/>
            </a:pPr>
            <a:r>
              <a:rPr lang="en-US" sz="2400" b="1">
                <a:solidFill>
                  <a:schemeClr val="bg1"/>
                </a:solidFill>
              </a:rPr>
              <a:t>Modern Europe: printing press</a:t>
            </a:r>
          </a:p>
          <a:p>
            <a:pPr marL="342900" indent="-342900">
              <a:spcBef>
                <a:spcPct val="20000"/>
              </a:spcBef>
              <a:buClr>
                <a:srgbClr val="003366"/>
              </a:buClr>
              <a:buFontTx/>
              <a:buChar char="•"/>
            </a:pPr>
            <a:r>
              <a:rPr lang="en-US" sz="2400" b="1">
                <a:solidFill>
                  <a:schemeClr val="bg1"/>
                </a:solidFill>
              </a:rPr>
              <a:t>World today: World Wide Web</a:t>
            </a:r>
          </a:p>
        </p:txBody>
      </p:sp>
    </p:spTree>
    <p:extLst>
      <p:ext uri="{BB962C8B-B14F-4D97-AF65-F5344CB8AC3E}">
        <p14:creationId xmlns:p14="http://schemas.microsoft.com/office/powerpoint/2010/main" val="382854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8550">
                                            <p:bg/>
                                          </p:spTgt>
                                        </p:tgtEl>
                                        <p:attrNameLst>
                                          <p:attrName>style.visibility</p:attrName>
                                        </p:attrNameLst>
                                      </p:cBhvr>
                                      <p:to>
                                        <p:strVal val="visible"/>
                                      </p:to>
                                    </p:set>
                                    <p:anim calcmode="lin" valueType="num">
                                      <p:cBhvr additive="base">
                                        <p:cTn id="7" dur="1000" fill="hold"/>
                                        <p:tgtEl>
                                          <p:spTgt spid="108550">
                                            <p:bg/>
                                          </p:spTgt>
                                        </p:tgtEl>
                                        <p:attrNameLst>
                                          <p:attrName>ppt_x</p:attrName>
                                        </p:attrNameLst>
                                      </p:cBhvr>
                                      <p:tavLst>
                                        <p:tav tm="0">
                                          <p:val>
                                            <p:strVal val="1+#ppt_w/2"/>
                                          </p:val>
                                        </p:tav>
                                        <p:tav tm="100000">
                                          <p:val>
                                            <p:strVal val="#ppt_x"/>
                                          </p:val>
                                        </p:tav>
                                      </p:tavLst>
                                    </p:anim>
                                    <p:anim calcmode="lin" valueType="num">
                                      <p:cBhvr additive="base">
                                        <p:cTn id="8" dur="1000" fill="hold"/>
                                        <p:tgtEl>
                                          <p:spTgt spid="108550">
                                            <p:bg/>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108550">
                                            <p:txEl>
                                              <p:pRg st="0" end="0"/>
                                            </p:txEl>
                                          </p:spTgt>
                                        </p:tgtEl>
                                        <p:attrNameLst>
                                          <p:attrName>style.visibility</p:attrName>
                                        </p:attrNameLst>
                                      </p:cBhvr>
                                      <p:to>
                                        <p:strVal val="visible"/>
                                      </p:to>
                                    </p:set>
                                    <p:anim calcmode="lin" valueType="num">
                                      <p:cBhvr additive="base">
                                        <p:cTn id="12" dur="1000" fill="hold"/>
                                        <p:tgtEl>
                                          <p:spTgt spid="108550">
                                            <p:txEl>
                                              <p:pRg st="0" end="0"/>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1085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08550">
                                            <p:txEl>
                                              <p:pRg st="1" end="1"/>
                                            </p:txEl>
                                          </p:spTgt>
                                        </p:tgtEl>
                                        <p:attrNameLst>
                                          <p:attrName>style.visibility</p:attrName>
                                        </p:attrNameLst>
                                      </p:cBhvr>
                                      <p:to>
                                        <p:strVal val="visible"/>
                                      </p:to>
                                    </p:set>
                                    <p:anim calcmode="lin" valueType="num">
                                      <p:cBhvr additive="base">
                                        <p:cTn id="18" dur="1000" fill="hold"/>
                                        <p:tgtEl>
                                          <p:spTgt spid="108550">
                                            <p:txEl>
                                              <p:pRg st="1" end="1"/>
                                            </p:txEl>
                                          </p:spTgt>
                                        </p:tgtEl>
                                        <p:attrNameLst>
                                          <p:attrName>ppt_x</p:attrName>
                                        </p:attrNameLst>
                                      </p:cBhvr>
                                      <p:tavLst>
                                        <p:tav tm="0">
                                          <p:val>
                                            <p:strVal val="1+#ppt_w/2"/>
                                          </p:val>
                                        </p:tav>
                                        <p:tav tm="100000">
                                          <p:val>
                                            <p:strVal val="#ppt_x"/>
                                          </p:val>
                                        </p:tav>
                                      </p:tavLst>
                                    </p:anim>
                                    <p:anim calcmode="lin" valueType="num">
                                      <p:cBhvr additive="base">
                                        <p:cTn id="19" dur="1000" fill="hold"/>
                                        <p:tgtEl>
                                          <p:spTgt spid="1085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08550">
                                            <p:txEl>
                                              <p:pRg st="2" end="2"/>
                                            </p:txEl>
                                          </p:spTgt>
                                        </p:tgtEl>
                                        <p:attrNameLst>
                                          <p:attrName>style.visibility</p:attrName>
                                        </p:attrNameLst>
                                      </p:cBhvr>
                                      <p:to>
                                        <p:strVal val="visible"/>
                                      </p:to>
                                    </p:set>
                                    <p:anim calcmode="lin" valueType="num">
                                      <p:cBhvr additive="base">
                                        <p:cTn id="24" dur="1000" fill="hold"/>
                                        <p:tgtEl>
                                          <p:spTgt spid="108550">
                                            <p:txEl>
                                              <p:pRg st="2" end="2"/>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10855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08550">
                                            <p:txEl>
                                              <p:pRg st="3" end="3"/>
                                            </p:txEl>
                                          </p:spTgt>
                                        </p:tgtEl>
                                        <p:attrNameLst>
                                          <p:attrName>style.visibility</p:attrName>
                                        </p:attrNameLst>
                                      </p:cBhvr>
                                      <p:to>
                                        <p:strVal val="visible"/>
                                      </p:to>
                                    </p:set>
                                    <p:anim calcmode="lin" valueType="num">
                                      <p:cBhvr additive="base">
                                        <p:cTn id="30" dur="1000" fill="hold"/>
                                        <p:tgtEl>
                                          <p:spTgt spid="108550">
                                            <p:txEl>
                                              <p:pRg st="3" end="3"/>
                                            </p:txEl>
                                          </p:spTgt>
                                        </p:tgtEl>
                                        <p:attrNameLst>
                                          <p:attrName>ppt_x</p:attrName>
                                        </p:attrNameLst>
                                      </p:cBhvr>
                                      <p:tavLst>
                                        <p:tav tm="0">
                                          <p:val>
                                            <p:strVal val="1+#ppt_w/2"/>
                                          </p:val>
                                        </p:tav>
                                        <p:tav tm="100000">
                                          <p:val>
                                            <p:strVal val="#ppt_x"/>
                                          </p:val>
                                        </p:tav>
                                      </p:tavLst>
                                    </p:anim>
                                    <p:anim calcmode="lin" valueType="num">
                                      <p:cBhvr additive="base">
                                        <p:cTn id="31" dur="1000" fill="hold"/>
                                        <p:tgtEl>
                                          <p:spTgt spid="10855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08550">
                                            <p:txEl>
                                              <p:pRg st="4" end="4"/>
                                            </p:txEl>
                                          </p:spTgt>
                                        </p:tgtEl>
                                        <p:attrNameLst>
                                          <p:attrName>style.visibility</p:attrName>
                                        </p:attrNameLst>
                                      </p:cBhvr>
                                      <p:to>
                                        <p:strVal val="visible"/>
                                      </p:to>
                                    </p:set>
                                    <p:anim calcmode="lin" valueType="num">
                                      <p:cBhvr additive="base">
                                        <p:cTn id="36" dur="1000" fill="hold"/>
                                        <p:tgtEl>
                                          <p:spTgt spid="108550">
                                            <p:txEl>
                                              <p:pRg st="4" end="4"/>
                                            </p:txEl>
                                          </p:spTgt>
                                        </p:tgtEl>
                                        <p:attrNameLst>
                                          <p:attrName>ppt_x</p:attrName>
                                        </p:attrNameLst>
                                      </p:cBhvr>
                                      <p:tavLst>
                                        <p:tav tm="0">
                                          <p:val>
                                            <p:strVal val="1+#ppt_w/2"/>
                                          </p:val>
                                        </p:tav>
                                        <p:tav tm="100000">
                                          <p:val>
                                            <p:strVal val="#ppt_x"/>
                                          </p:val>
                                        </p:tav>
                                      </p:tavLst>
                                    </p:anim>
                                    <p:anim calcmode="lin" valueType="num">
                                      <p:cBhvr additive="base">
                                        <p:cTn id="37" dur="1000" fill="hold"/>
                                        <p:tgtEl>
                                          <p:spTgt spid="10855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08550">
                                            <p:txEl>
                                              <p:pRg st="5" end="5"/>
                                            </p:txEl>
                                          </p:spTgt>
                                        </p:tgtEl>
                                        <p:attrNameLst>
                                          <p:attrName>style.visibility</p:attrName>
                                        </p:attrNameLst>
                                      </p:cBhvr>
                                      <p:to>
                                        <p:strVal val="visible"/>
                                      </p:to>
                                    </p:set>
                                    <p:anim calcmode="lin" valueType="num">
                                      <p:cBhvr additive="base">
                                        <p:cTn id="42" dur="1000" fill="hold"/>
                                        <p:tgtEl>
                                          <p:spTgt spid="108550">
                                            <p:txEl>
                                              <p:pRg st="5" end="5"/>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10855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WordArt 2"/>
          <p:cNvSpPr>
            <a:spLocks noChangeArrowheads="1" noChangeShapeType="1" noTextEdit="1"/>
          </p:cNvSpPr>
          <p:nvPr/>
        </p:nvSpPr>
        <p:spPr bwMode="auto">
          <a:xfrm>
            <a:off x="3505200" y="533400"/>
            <a:ext cx="2047875" cy="9398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8750"/>
              </a:avLst>
            </a:prstTxWarp>
          </a:bodyPr>
          <a:lstStyle/>
          <a:p>
            <a:pPr algn="ctr"/>
            <a:r>
              <a:rPr lang="en-US" sz="4000" b="1" kern="10">
                <a:ln w="12700">
                  <a:solidFill>
                    <a:srgbClr val="003366"/>
                  </a:solidFill>
                  <a:round/>
                  <a:headEnd/>
                  <a:tailEnd/>
                </a:ln>
                <a:solidFill>
                  <a:srgbClr val="003366"/>
                </a:solidFill>
                <a:latin typeface="Comic Sans MS"/>
                <a:ea typeface="Comic Sans MS"/>
                <a:cs typeface="Comic Sans MS"/>
              </a:rPr>
              <a:t>Progress</a:t>
            </a:r>
          </a:p>
        </p:txBody>
      </p:sp>
      <p:sp>
        <p:nvSpPr>
          <p:cNvPr id="123908" name="Text Box 4"/>
          <p:cNvSpPr txBox="1">
            <a:spLocks noChangeArrowheads="1"/>
          </p:cNvSpPr>
          <p:nvPr/>
        </p:nvSpPr>
        <p:spPr bwMode="auto">
          <a:xfrm>
            <a:off x="5257800" y="6400800"/>
            <a:ext cx="3657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1100">
                <a:latin typeface="Microsoft Sans Serif" charset="0"/>
              </a:rPr>
              <a:t>Copyright © 2006 by the McGraw-Hill Companies, Inc.</a:t>
            </a:r>
          </a:p>
        </p:txBody>
      </p:sp>
      <p:sp>
        <p:nvSpPr>
          <p:cNvPr id="123909" name="Text Box 5"/>
          <p:cNvSpPr txBox="1">
            <a:spLocks noChangeArrowheads="1"/>
          </p:cNvSpPr>
          <p:nvPr/>
        </p:nvSpPr>
        <p:spPr bwMode="auto">
          <a:xfrm>
            <a:off x="228600" y="1524000"/>
            <a:ext cx="8915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3000" b="1">
                <a:solidFill>
                  <a:srgbClr val="003366"/>
                </a:solidFill>
                <a:effectLst>
                  <a:outerShdw blurRad="38100" dist="38100" dir="2700000" algn="tl">
                    <a:srgbClr val="DDDDDD"/>
                  </a:outerShdw>
                </a:effectLst>
              </a:rPr>
              <a:t>Progress</a:t>
            </a:r>
            <a:r>
              <a:rPr lang="en-US" sz="3000" b="1">
                <a:solidFill>
                  <a:srgbClr val="006600"/>
                </a:solidFill>
              </a:rPr>
              <a:t> is a series of improvements in human life marked by inventions and discoveries.</a:t>
            </a:r>
            <a:endParaRPr lang="en-US" sz="3000" b="1">
              <a:solidFill>
                <a:srgbClr val="003366"/>
              </a:solidFill>
              <a:effectLst>
                <a:outerShdw blurRad="38100" dist="38100" dir="2700000" algn="tl">
                  <a:srgbClr val="DDDDDD"/>
                </a:outerShdw>
              </a:effectLst>
            </a:endParaRPr>
          </a:p>
        </p:txBody>
      </p:sp>
      <p:sp>
        <p:nvSpPr>
          <p:cNvPr id="123910" name="Rectangle 6"/>
          <p:cNvSpPr>
            <a:spLocks noChangeArrowheads="1"/>
          </p:cNvSpPr>
          <p:nvPr/>
        </p:nvSpPr>
        <p:spPr bwMode="auto">
          <a:xfrm>
            <a:off x="533400" y="2722215"/>
            <a:ext cx="5181600" cy="3657600"/>
          </a:xfrm>
          <a:prstGeom prst="rect">
            <a:avLst/>
          </a:prstGeom>
          <a:solidFill>
            <a:srgbClr val="7EB377"/>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3366"/>
              </a:buClr>
              <a:buFontTx/>
              <a:buChar char="•"/>
            </a:pPr>
            <a:r>
              <a:rPr lang="en-US" sz="2800" b="1">
                <a:solidFill>
                  <a:schemeClr val="bg1"/>
                </a:solidFill>
              </a:rPr>
              <a:t>Positive attributes of technology must be greater than negative attributes</a:t>
            </a:r>
          </a:p>
          <a:p>
            <a:pPr marL="342900" indent="-342900">
              <a:spcBef>
                <a:spcPct val="20000"/>
              </a:spcBef>
              <a:buClr>
                <a:srgbClr val="003366"/>
              </a:buClr>
              <a:buFontTx/>
              <a:buChar char="•"/>
            </a:pPr>
            <a:r>
              <a:rPr lang="en-US" sz="2800" b="1">
                <a:solidFill>
                  <a:schemeClr val="bg1"/>
                </a:solidFill>
              </a:rPr>
              <a:t>Negative consequences: destruction of environment and loss of what it means to be human</a:t>
            </a:r>
          </a:p>
        </p:txBody>
      </p:sp>
      <p:grpSp>
        <p:nvGrpSpPr>
          <p:cNvPr id="123913" name="Group 9"/>
          <p:cNvGrpSpPr>
            <a:grpSpLocks/>
          </p:cNvGrpSpPr>
          <p:nvPr/>
        </p:nvGrpSpPr>
        <p:grpSpPr bwMode="auto">
          <a:xfrm>
            <a:off x="5715000" y="2667000"/>
            <a:ext cx="3200400" cy="3395793"/>
            <a:chOff x="3840" y="1893"/>
            <a:chExt cx="1632" cy="1553"/>
          </a:xfrm>
        </p:grpSpPr>
        <p:pic>
          <p:nvPicPr>
            <p:cNvPr id="123911" name="Picture 7" descr="img0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 y="1893"/>
              <a:ext cx="1584" cy="1035"/>
            </a:xfrm>
            <a:prstGeom prst="rect">
              <a:avLst/>
            </a:prstGeom>
            <a:noFill/>
            <a:extLst>
              <a:ext uri="{909E8E84-426E-40dd-AFC4-6F175D3DCCD1}">
                <a14:hiddenFill xmlns:a14="http://schemas.microsoft.com/office/drawing/2010/main">
                  <a:solidFill>
                    <a:srgbClr val="FFFFFF"/>
                  </a:solidFill>
                </a14:hiddenFill>
              </a:ext>
            </a:extLst>
          </p:spPr>
        </p:pic>
        <p:sp>
          <p:nvSpPr>
            <p:cNvPr id="123912" name="Text Box 8"/>
            <p:cNvSpPr txBox="1">
              <a:spLocks noChangeArrowheads="1"/>
            </p:cNvSpPr>
            <p:nvPr/>
          </p:nvSpPr>
          <p:spPr bwMode="auto">
            <a:xfrm>
              <a:off x="3888" y="2928"/>
              <a:ext cx="158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i="1">
                  <a:latin typeface="Arial" charset="0"/>
                </a:rPr>
                <a:t>The Exxon Valdez oil spill off the coast of Alaska in 1989 impacted 1,300 miles of shoreline and killed an enormous amount of wildlife.</a:t>
              </a:r>
            </a:p>
          </p:txBody>
        </p:sp>
      </p:grpSp>
    </p:spTree>
    <p:extLst>
      <p:ext uri="{BB962C8B-B14F-4D97-AF65-F5344CB8AC3E}">
        <p14:creationId xmlns:p14="http://schemas.microsoft.com/office/powerpoint/2010/main" val="271497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910">
                                            <p:bg/>
                                          </p:spTgt>
                                        </p:tgtEl>
                                        <p:attrNameLst>
                                          <p:attrName>style.visibility</p:attrName>
                                        </p:attrNameLst>
                                      </p:cBhvr>
                                      <p:to>
                                        <p:strVal val="visible"/>
                                      </p:to>
                                    </p:set>
                                    <p:anim calcmode="lin" valueType="num">
                                      <p:cBhvr additive="base">
                                        <p:cTn id="7" dur="1000" fill="hold"/>
                                        <p:tgtEl>
                                          <p:spTgt spid="123910">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123910">
                                            <p:bg/>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23910">
                                            <p:txEl>
                                              <p:pRg st="0" end="0"/>
                                            </p:txEl>
                                          </p:spTgt>
                                        </p:tgtEl>
                                        <p:attrNameLst>
                                          <p:attrName>style.visibility</p:attrName>
                                        </p:attrNameLst>
                                      </p:cBhvr>
                                      <p:to>
                                        <p:strVal val="visible"/>
                                      </p:to>
                                    </p:set>
                                    <p:anim calcmode="lin" valueType="num">
                                      <p:cBhvr additive="base">
                                        <p:cTn id="12" dur="1000" fill="hold"/>
                                        <p:tgtEl>
                                          <p:spTgt spid="12391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23910">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123910">
                                            <p:txEl>
                                              <p:pRg st="1" end="1"/>
                                            </p:txEl>
                                          </p:spTgt>
                                        </p:tgtEl>
                                        <p:attrNameLst>
                                          <p:attrName>style.visibility</p:attrName>
                                        </p:attrNameLst>
                                      </p:cBhvr>
                                      <p:to>
                                        <p:strVal val="visible"/>
                                      </p:to>
                                    </p:set>
                                    <p:anim calcmode="lin" valueType="num">
                                      <p:cBhvr additive="base">
                                        <p:cTn id="17" dur="1000" fill="hold"/>
                                        <p:tgtEl>
                                          <p:spTgt spid="123910">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23910">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9" presetClass="entr" presetSubtype="0" fill="hold" nodeType="afterEffect">
                                  <p:stCondLst>
                                    <p:cond delay="0"/>
                                  </p:stCondLst>
                                  <p:childTnLst>
                                    <p:set>
                                      <p:cBhvr>
                                        <p:cTn id="21" dur="1" fill="hold">
                                          <p:stCondLst>
                                            <p:cond delay="0"/>
                                          </p:stCondLst>
                                        </p:cTn>
                                        <p:tgtEl>
                                          <p:spTgt spid="123913"/>
                                        </p:tgtEl>
                                        <p:attrNameLst>
                                          <p:attrName>style.visibility</p:attrName>
                                        </p:attrNameLst>
                                      </p:cBhvr>
                                      <p:to>
                                        <p:strVal val="visible"/>
                                      </p:to>
                                    </p:set>
                                    <p:animEffect transition="in" filter="dissolve">
                                      <p:cBhvr>
                                        <p:cTn id="22" dur="1000"/>
                                        <p:tgtEl>
                                          <p:spTgt spid="123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0"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the role of science in society?</a:t>
            </a:r>
            <a:endParaRPr lang="en-US" dirty="0"/>
          </a:p>
        </p:txBody>
      </p:sp>
      <p:sp>
        <p:nvSpPr>
          <p:cNvPr id="6" name="Content Placeholder 5"/>
          <p:cNvSpPr>
            <a:spLocks noGrp="1"/>
          </p:cNvSpPr>
          <p:nvPr>
            <p:ph idx="1"/>
          </p:nvPr>
        </p:nvSpPr>
        <p:spPr/>
        <p:txBody>
          <a:bodyPr>
            <a:normAutofit lnSpcReduction="10000"/>
          </a:bodyPr>
          <a:lstStyle/>
          <a:p>
            <a:r>
              <a:rPr lang="en-US" dirty="0" smtClean="0"/>
              <a:t>Science adds to society’s body of knowledge</a:t>
            </a:r>
          </a:p>
          <a:p>
            <a:r>
              <a:rPr lang="en-US" dirty="0" smtClean="0"/>
              <a:t>Scientific knowledge leads to new, practical technologies.</a:t>
            </a:r>
          </a:p>
          <a:p>
            <a:r>
              <a:rPr lang="en-US" dirty="0" smtClean="0"/>
              <a:t>Understanding science helps people solve everyday problems.</a:t>
            </a:r>
          </a:p>
          <a:p>
            <a:r>
              <a:rPr lang="en-US" dirty="0" smtClean="0"/>
              <a:t>Science must take societal issues into account. Many questions can NOT be answered by science alone and need input from society.</a:t>
            </a:r>
          </a:p>
          <a:p>
            <a:endParaRPr lang="en-US" dirty="0"/>
          </a:p>
        </p:txBody>
      </p:sp>
    </p:spTree>
    <p:extLst>
      <p:ext uri="{BB962C8B-B14F-4D97-AF65-F5344CB8AC3E}">
        <p14:creationId xmlns:p14="http://schemas.microsoft.com/office/powerpoint/2010/main" val="375501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Theories </a:t>
            </a:r>
          </a:p>
        </p:txBody>
      </p:sp>
      <p:sp>
        <p:nvSpPr>
          <p:cNvPr id="3" name="Content Placeholder 2"/>
          <p:cNvSpPr>
            <a:spLocks noGrp="1"/>
          </p:cNvSpPr>
          <p:nvPr>
            <p:ph idx="1"/>
          </p:nvPr>
        </p:nvSpPr>
        <p:spPr/>
        <p:txBody>
          <a:bodyPr>
            <a:normAutofit fontScale="92500" lnSpcReduction="20000"/>
          </a:bodyPr>
          <a:lstStyle/>
          <a:p>
            <a:r>
              <a:rPr lang="en-US" dirty="0"/>
              <a:t>Scientific theories are broad explanations of the natural world that are based on strong scientific support. </a:t>
            </a:r>
            <a:endParaRPr lang="en-US" dirty="0" smtClean="0"/>
          </a:p>
          <a:p>
            <a:r>
              <a:rPr lang="en-US" dirty="0" smtClean="0"/>
              <a:t>A </a:t>
            </a:r>
            <a:r>
              <a:rPr lang="en-US" dirty="0"/>
              <a:t>theory is more accepted by the scientific community when it is strongly </a:t>
            </a:r>
            <a:r>
              <a:rPr lang="en-US" b="1" dirty="0"/>
              <a:t>supported </a:t>
            </a:r>
            <a:r>
              <a:rPr lang="en-US" dirty="0"/>
              <a:t>by many different lines of </a:t>
            </a:r>
            <a:r>
              <a:rPr lang="en-US" b="1" dirty="0">
                <a:solidFill>
                  <a:srgbClr val="FF0000"/>
                </a:solidFill>
              </a:rPr>
              <a:t>evidence,</a:t>
            </a:r>
            <a:r>
              <a:rPr lang="en-US" dirty="0"/>
              <a:t> but theories may be modified or overturned if warranted by new evidence or discoveries. </a:t>
            </a:r>
            <a:endParaRPr lang="en-US" dirty="0" smtClean="0"/>
          </a:p>
          <a:p>
            <a:r>
              <a:rPr lang="en-US" dirty="0" smtClean="0"/>
              <a:t>Theories </a:t>
            </a:r>
            <a:r>
              <a:rPr lang="en-US" dirty="0"/>
              <a:t>are always </a:t>
            </a:r>
            <a:r>
              <a:rPr lang="en-US" b="1" dirty="0"/>
              <a:t>changing</a:t>
            </a:r>
            <a:r>
              <a:rPr lang="en-US" dirty="0"/>
              <a:t>. </a:t>
            </a:r>
            <a:endParaRPr lang="en-US" dirty="0" smtClean="0"/>
          </a:p>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However</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theories never become laws.</a:t>
            </a:r>
            <a:endParaRPr lang="en-US" dirty="0"/>
          </a:p>
          <a:p>
            <a:endParaRPr lang="en-US" dirty="0"/>
          </a:p>
        </p:txBody>
      </p:sp>
    </p:spTree>
    <p:extLst>
      <p:ext uri="{BB962C8B-B14F-4D97-AF65-F5344CB8AC3E}">
        <p14:creationId xmlns:p14="http://schemas.microsoft.com/office/powerpoint/2010/main" val="3099950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Theories</a:t>
            </a:r>
            <a:endParaRPr lang="en-US" dirty="0"/>
          </a:p>
        </p:txBody>
      </p:sp>
      <p:sp>
        <p:nvSpPr>
          <p:cNvPr id="3" name="Content Placeholder 2"/>
          <p:cNvSpPr>
            <a:spLocks noGrp="1"/>
          </p:cNvSpPr>
          <p:nvPr>
            <p:ph idx="1"/>
          </p:nvPr>
        </p:nvSpPr>
        <p:spPr>
          <a:xfrm>
            <a:off x="612648" y="1600200"/>
            <a:ext cx="8153400" cy="4700052"/>
          </a:xfrm>
        </p:spPr>
        <p:txBody>
          <a:bodyPr>
            <a:normAutofit fontScale="77500" lnSpcReduction="20000"/>
          </a:bodyPr>
          <a:lstStyle/>
          <a:p>
            <a:r>
              <a:rPr lang="en-US" dirty="0" smtClean="0"/>
              <a:t>The </a:t>
            </a:r>
            <a:r>
              <a:rPr lang="en-US" dirty="0"/>
              <a:t>process through which a hypothesis is repeatedly tested by the scientific community is a lengthy one. </a:t>
            </a:r>
            <a:endParaRPr lang="en-US" dirty="0" smtClean="0"/>
          </a:p>
          <a:p>
            <a:r>
              <a:rPr lang="en-US" dirty="0" smtClean="0"/>
              <a:t>Most </a:t>
            </a:r>
            <a:r>
              <a:rPr lang="en-US" dirty="0"/>
              <a:t>of the theories below were developed over decades. </a:t>
            </a:r>
            <a:endParaRPr lang="en-US" dirty="0" smtClean="0"/>
          </a:p>
          <a:p>
            <a:r>
              <a:rPr lang="en-US" dirty="0" smtClean="0"/>
              <a:t>If </a:t>
            </a:r>
            <a:r>
              <a:rPr lang="en-US" dirty="0"/>
              <a:t>you wrote a testable hypothesis that described a new way that trees function, you would be on your way to contributing to a theory. </a:t>
            </a:r>
            <a:endParaRPr lang="en-US" dirty="0" smtClean="0"/>
          </a:p>
          <a:p>
            <a:r>
              <a:rPr lang="en-US" dirty="0" smtClean="0"/>
              <a:t>Others </a:t>
            </a:r>
            <a:r>
              <a:rPr lang="en-US" dirty="0"/>
              <a:t>would examine your research and test your hypothesis. Your conclusions would be reviewed by your peers, and additional questions would be asked. </a:t>
            </a:r>
            <a:endParaRPr lang="en-US" dirty="0" smtClean="0"/>
          </a:p>
          <a:p>
            <a:r>
              <a:rPr lang="en-US" dirty="0" smtClean="0"/>
              <a:t>Eventually</a:t>
            </a:r>
            <a:r>
              <a:rPr lang="en-US" dirty="0"/>
              <a:t>, many testable hypotheses might come together to form a theory. Theories are subject to revision and modification over time.</a:t>
            </a:r>
          </a:p>
          <a:p>
            <a:endParaRPr lang="en-US" dirty="0"/>
          </a:p>
        </p:txBody>
      </p:sp>
    </p:spTree>
    <p:extLst>
      <p:ext uri="{BB962C8B-B14F-4D97-AF65-F5344CB8AC3E}">
        <p14:creationId xmlns:p14="http://schemas.microsoft.com/office/powerpoint/2010/main" val="13181063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869950"/>
          </a:xfrm>
        </p:spPr>
        <p:txBody>
          <a:bodyPr/>
          <a:lstStyle/>
          <a:p>
            <a:r>
              <a:rPr lang="en-US" dirty="0" smtClean="0"/>
              <a:t>Examples of Scientific Theories</a:t>
            </a:r>
            <a:endParaRPr lang="en-US" dirty="0"/>
          </a:p>
        </p:txBody>
      </p:sp>
      <p:sp>
        <p:nvSpPr>
          <p:cNvPr id="3" name="Content Placeholder 2"/>
          <p:cNvSpPr>
            <a:spLocks noGrp="1"/>
          </p:cNvSpPr>
          <p:nvPr>
            <p:ph idx="1"/>
          </p:nvPr>
        </p:nvSpPr>
        <p:spPr>
          <a:xfrm>
            <a:off x="2362200" y="869949"/>
            <a:ext cx="6660660" cy="5847715"/>
          </a:xfrm>
        </p:spPr>
        <p:txBody>
          <a:bodyPr>
            <a:noAutofit/>
          </a:bodyPr>
          <a:lstStyle/>
          <a:p>
            <a:r>
              <a:rPr lang="en-US" sz="2800" dirty="0"/>
              <a:t>Atomic </a:t>
            </a:r>
            <a:r>
              <a:rPr lang="en-US" sz="2800" dirty="0" smtClean="0"/>
              <a:t>Theory: </a:t>
            </a:r>
            <a:r>
              <a:rPr lang="en-US" sz="2800" dirty="0"/>
              <a:t> </a:t>
            </a:r>
            <a:r>
              <a:rPr lang="en-US" sz="2800" dirty="0" smtClean="0"/>
              <a:t>Matter </a:t>
            </a:r>
            <a:r>
              <a:rPr lang="en-US" sz="2800" dirty="0"/>
              <a:t>is composed of atoms</a:t>
            </a:r>
            <a:r>
              <a:rPr lang="en-US" sz="2800" dirty="0" smtClean="0"/>
              <a:t>.</a:t>
            </a:r>
            <a:r>
              <a:rPr lang="en-US" sz="2800" dirty="0"/>
              <a:t> </a:t>
            </a:r>
          </a:p>
          <a:p>
            <a:r>
              <a:rPr lang="en-US" sz="2800" dirty="0"/>
              <a:t>Theory of Plate </a:t>
            </a:r>
            <a:r>
              <a:rPr lang="en-US" sz="2800" dirty="0" smtClean="0"/>
              <a:t>Tectonics:</a:t>
            </a:r>
            <a:r>
              <a:rPr lang="en-US" sz="2800" dirty="0"/>
              <a:t> </a:t>
            </a:r>
            <a:r>
              <a:rPr lang="en-US" sz="2800" dirty="0" smtClean="0"/>
              <a:t>The </a:t>
            </a:r>
            <a:r>
              <a:rPr lang="en-US" sz="2800" dirty="0"/>
              <a:t>earth's crust consists of a number of movable yet semi-rigid plates</a:t>
            </a:r>
            <a:r>
              <a:rPr lang="en-US" sz="2800" dirty="0" smtClean="0"/>
              <a:t>.</a:t>
            </a:r>
            <a:r>
              <a:rPr lang="en-US" sz="2800" dirty="0"/>
              <a:t> </a:t>
            </a:r>
          </a:p>
          <a:p>
            <a:r>
              <a:rPr lang="en-US" sz="2800" dirty="0" smtClean="0"/>
              <a:t>Theory </a:t>
            </a:r>
            <a:r>
              <a:rPr lang="en-US" sz="2800" dirty="0"/>
              <a:t>of </a:t>
            </a:r>
            <a:r>
              <a:rPr lang="en-US" sz="2800" dirty="0" smtClean="0"/>
              <a:t>Relativity:</a:t>
            </a:r>
            <a:r>
              <a:rPr lang="en-US" sz="2800" dirty="0"/>
              <a:t> </a:t>
            </a:r>
            <a:r>
              <a:rPr lang="en-US" sz="2800" dirty="0" smtClean="0"/>
              <a:t>Time </a:t>
            </a:r>
            <a:r>
              <a:rPr lang="en-US" sz="2800" dirty="0"/>
              <a:t>and space are relative concepts rather than absolute.</a:t>
            </a:r>
          </a:p>
          <a:p>
            <a:endParaRPr lang="en-US" sz="2800" dirty="0" smtClean="0"/>
          </a:p>
          <a:p>
            <a:r>
              <a:rPr lang="en-US" sz="2800" dirty="0" smtClean="0"/>
              <a:t>Kinetic </a:t>
            </a:r>
            <a:r>
              <a:rPr lang="en-US" sz="2800" dirty="0" smtClean="0"/>
              <a:t>Theory: Gases </a:t>
            </a:r>
            <a:r>
              <a:rPr lang="en-US" sz="2800" dirty="0"/>
              <a:t>contain molecules that move randomly and constantly</a:t>
            </a:r>
            <a:r>
              <a:rPr lang="en-US" sz="2800" dirty="0" smtClean="0"/>
              <a:t>.</a:t>
            </a:r>
            <a:endParaRPr lang="en-US" sz="2000" dirty="0"/>
          </a:p>
        </p:txBody>
      </p:sp>
      <p:pic>
        <p:nvPicPr>
          <p:cNvPr id="5" name="Picture 4"/>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3333" y="869950"/>
            <a:ext cx="1751754" cy="1358480"/>
          </a:xfrm>
          <a:prstGeom prst="rect">
            <a:avLst/>
          </a:prstGeom>
          <a:noFill/>
          <a:ln>
            <a:noFill/>
          </a:ln>
        </p:spPr>
      </p:pic>
      <p:pic>
        <p:nvPicPr>
          <p:cNvPr id="6" name="Picture 5"/>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8138" y="2228430"/>
            <a:ext cx="1694056" cy="1011877"/>
          </a:xfrm>
          <a:prstGeom prst="rect">
            <a:avLst/>
          </a:prstGeom>
          <a:noFill/>
          <a:ln>
            <a:noFill/>
          </a:ln>
        </p:spPr>
      </p:pic>
      <p:pic>
        <p:nvPicPr>
          <p:cNvPr id="9" name="Picture 8"/>
          <p:cNvPicPr>
            <a:picLocks noChangeAspect="1"/>
          </p:cNvPicPr>
          <p:nvPr/>
        </p:nvPicPr>
        <p:blipFill>
          <a:blip r:embed="rId4"/>
          <a:stretch>
            <a:fillRect/>
          </a:stretch>
        </p:blipFill>
        <p:spPr>
          <a:xfrm>
            <a:off x="189654" y="3420533"/>
            <a:ext cx="1985433" cy="1418166"/>
          </a:xfrm>
          <a:prstGeom prst="rect">
            <a:avLst/>
          </a:prstGeom>
        </p:spPr>
      </p:pic>
      <p:pic>
        <p:nvPicPr>
          <p:cNvPr id="10" name="Picture 9"/>
          <p:cNvPicPr>
            <a:picLocks noChangeAspect="1"/>
          </p:cNvPicPr>
          <p:nvPr/>
        </p:nvPicPr>
        <p:blipFill>
          <a:blip r:embed="rId5"/>
          <a:stretch>
            <a:fillRect/>
          </a:stretch>
        </p:blipFill>
        <p:spPr>
          <a:xfrm>
            <a:off x="419100" y="4914900"/>
            <a:ext cx="1943100" cy="1943100"/>
          </a:xfrm>
          <a:prstGeom prst="rect">
            <a:avLst/>
          </a:prstGeom>
        </p:spPr>
      </p:pic>
    </p:spTree>
    <p:extLst>
      <p:ext uri="{BB962C8B-B14F-4D97-AF65-F5344CB8AC3E}">
        <p14:creationId xmlns:p14="http://schemas.microsoft.com/office/powerpoint/2010/main" val="2989317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ssolv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dissolv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4" y="-197208"/>
            <a:ext cx="6939684" cy="762510"/>
          </a:xfrm>
        </p:spPr>
        <p:txBody>
          <a:bodyPr/>
          <a:lstStyle/>
          <a:p>
            <a:r>
              <a:rPr lang="en-US" dirty="0" smtClean="0"/>
              <a:t>More examples….</a:t>
            </a:r>
            <a:endParaRPr lang="en-US" dirty="0"/>
          </a:p>
        </p:txBody>
      </p:sp>
      <p:sp>
        <p:nvSpPr>
          <p:cNvPr id="4" name="Content Placeholder 3"/>
          <p:cNvSpPr>
            <a:spLocks noGrp="1"/>
          </p:cNvSpPr>
          <p:nvPr>
            <p:ph idx="1"/>
          </p:nvPr>
        </p:nvSpPr>
        <p:spPr>
          <a:xfrm>
            <a:off x="2861734" y="791397"/>
            <a:ext cx="5901266" cy="6028292"/>
          </a:xfrm>
        </p:spPr>
        <p:txBody>
          <a:bodyPr>
            <a:normAutofit/>
          </a:bodyPr>
          <a:lstStyle/>
          <a:p>
            <a:r>
              <a:rPr lang="en-US" sz="3200" dirty="0"/>
              <a:t>Theory of Natural Selection:  Organisms that have desirable traits pass on those traits to offspring.</a:t>
            </a:r>
          </a:p>
          <a:p>
            <a:r>
              <a:rPr lang="en-US" sz="3200" dirty="0"/>
              <a:t>Theory of Evolution: All living things change or adapt over time.</a:t>
            </a:r>
          </a:p>
          <a:p>
            <a:r>
              <a:rPr lang="en-US" sz="3200" dirty="0"/>
              <a:t>Cell Theory: Cells form the fundamental structures of all living things. </a:t>
            </a:r>
          </a:p>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18534" y="791397"/>
            <a:ext cx="3029174" cy="2593576"/>
          </a:xfrm>
          <a:prstGeom prst="rect">
            <a:avLst/>
          </a:prstGeom>
          <a:noFill/>
          <a:ln>
            <a:noFill/>
          </a:ln>
        </p:spPr>
      </p:pic>
      <p:pic>
        <p:nvPicPr>
          <p:cNvPr id="6" name="Picture 5"/>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3333" y="5384800"/>
            <a:ext cx="2133600" cy="1608933"/>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118534" y="3384973"/>
            <a:ext cx="2783417" cy="1999828"/>
          </a:xfrm>
          <a:prstGeom prst="rect">
            <a:avLst/>
          </a:prstGeom>
          <a:noFill/>
          <a:ln>
            <a:noFill/>
          </a:ln>
        </p:spPr>
      </p:pic>
    </p:spTree>
    <p:extLst>
      <p:ext uri="{BB962C8B-B14F-4D97-AF65-F5344CB8AC3E}">
        <p14:creationId xmlns:p14="http://schemas.microsoft.com/office/powerpoint/2010/main" val="4213913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dissolv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a:t>
            </a:r>
            <a:endParaRPr lang="en-US" dirty="0"/>
          </a:p>
        </p:txBody>
      </p:sp>
      <p:sp>
        <p:nvSpPr>
          <p:cNvPr id="3" name="Content Placeholder 2"/>
          <p:cNvSpPr>
            <a:spLocks noGrp="1"/>
          </p:cNvSpPr>
          <p:nvPr>
            <p:ph idx="1"/>
          </p:nvPr>
        </p:nvSpPr>
        <p:spPr/>
        <p:txBody>
          <a:bodyPr/>
          <a:lstStyle/>
          <a:p>
            <a:r>
              <a:rPr lang="en-US" dirty="0"/>
              <a:t>Scientific laws are descriptions of what we expect to happen in the natural world, based on many observations and data collected over time. </a:t>
            </a:r>
            <a:endParaRPr lang="en-US" dirty="0" smtClean="0"/>
          </a:p>
          <a:p>
            <a:r>
              <a:rPr lang="en-US" dirty="0" smtClean="0"/>
              <a:t>Laws </a:t>
            </a:r>
            <a:r>
              <a:rPr lang="en-US" dirty="0"/>
              <a:t>differ from theories and hypotheses in that they </a:t>
            </a:r>
            <a:r>
              <a:rPr lang="en-US" b="1" dirty="0"/>
              <a:t>only </a:t>
            </a:r>
            <a:r>
              <a:rPr lang="en-US" b="1" dirty="0">
                <a:solidFill>
                  <a:srgbClr val="FF0000"/>
                </a:solidFill>
              </a:rPr>
              <a:t>describe</a:t>
            </a:r>
            <a:r>
              <a:rPr lang="en-US" b="1" dirty="0"/>
              <a:t> </a:t>
            </a:r>
            <a:r>
              <a:rPr lang="en-US" dirty="0"/>
              <a:t>what happens in the natural world and </a:t>
            </a:r>
            <a:r>
              <a:rPr lang="en-US" b="1" dirty="0"/>
              <a:t>do not attempt to explain wh</a:t>
            </a:r>
            <a:r>
              <a:rPr lang="en-US" dirty="0"/>
              <a:t>y it happens.</a:t>
            </a:r>
          </a:p>
          <a:p>
            <a:endParaRPr lang="en-US" dirty="0"/>
          </a:p>
        </p:txBody>
      </p:sp>
    </p:spTree>
    <p:extLst>
      <p:ext uri="{BB962C8B-B14F-4D97-AF65-F5344CB8AC3E}">
        <p14:creationId xmlns:p14="http://schemas.microsoft.com/office/powerpoint/2010/main" val="904141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7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Laws</a:t>
            </a:r>
            <a:endParaRPr lang="en-US" dirty="0"/>
          </a:p>
        </p:txBody>
      </p:sp>
      <p:sp>
        <p:nvSpPr>
          <p:cNvPr id="3" name="Content Placeholder 2"/>
          <p:cNvSpPr>
            <a:spLocks noGrp="1"/>
          </p:cNvSpPr>
          <p:nvPr>
            <p:ph idx="1"/>
          </p:nvPr>
        </p:nvSpPr>
        <p:spPr>
          <a:xfrm>
            <a:off x="220133" y="1591733"/>
            <a:ext cx="8788399" cy="4495800"/>
          </a:xfrm>
        </p:spPr>
        <p:txBody>
          <a:bodyPr>
            <a:normAutofit/>
          </a:bodyPr>
          <a:lstStyle/>
          <a:p>
            <a:r>
              <a:rPr lang="en-US" sz="2400" dirty="0" smtClean="0"/>
              <a:t>1</a:t>
            </a:r>
            <a:r>
              <a:rPr lang="en-US" sz="2400" baseline="30000" dirty="0" smtClean="0"/>
              <a:t>st</a:t>
            </a:r>
            <a:r>
              <a:rPr lang="en-US" sz="2400" dirty="0" smtClean="0"/>
              <a:t> Law of Thermodynamics: </a:t>
            </a:r>
            <a:r>
              <a:rPr lang="en-US" sz="2400" dirty="0"/>
              <a:t>In ordinary physical and chemical changes, energy cannot be created or destroyed, only transformed</a:t>
            </a:r>
            <a:r>
              <a:rPr lang="en-US" sz="2400" dirty="0" smtClean="0"/>
              <a:t>.</a:t>
            </a:r>
          </a:p>
          <a:p>
            <a:r>
              <a:rPr lang="en-US" sz="2400" dirty="0" smtClean="0"/>
              <a:t>2</a:t>
            </a:r>
            <a:r>
              <a:rPr lang="en-US" sz="2400" baseline="30000" dirty="0" smtClean="0"/>
              <a:t>nd</a:t>
            </a:r>
            <a:r>
              <a:rPr lang="en-US" sz="2400" dirty="0" smtClean="0"/>
              <a:t> Law of Thermodynamic: All energy transformations are NOT a 100% efficient.</a:t>
            </a:r>
            <a:endParaRPr lang="en-US" sz="2400" dirty="0"/>
          </a:p>
          <a:p>
            <a:pPr marL="0" indent="0">
              <a:buNone/>
            </a:pPr>
            <a:endParaRPr lang="en-US" sz="2400" dirty="0" smtClean="0"/>
          </a:p>
          <a:p>
            <a:endParaRPr lang="en-US" dirty="0"/>
          </a:p>
        </p:txBody>
      </p:sp>
      <p:pic>
        <p:nvPicPr>
          <p:cNvPr id="4" name="Picture 3"/>
          <p:cNvPicPr>
            <a:picLocks noChangeAspect="1"/>
          </p:cNvPicPr>
          <p:nvPr/>
        </p:nvPicPr>
        <p:blipFill>
          <a:blip r:embed="rId2"/>
          <a:stretch>
            <a:fillRect/>
          </a:stretch>
        </p:blipFill>
        <p:spPr>
          <a:xfrm>
            <a:off x="3313377" y="3460059"/>
            <a:ext cx="5322326" cy="3252532"/>
          </a:xfrm>
          <a:prstGeom prst="rect">
            <a:avLst/>
          </a:prstGeom>
        </p:spPr>
      </p:pic>
    </p:spTree>
    <p:extLst>
      <p:ext uri="{BB962C8B-B14F-4D97-AF65-F5344CB8AC3E}">
        <p14:creationId xmlns:p14="http://schemas.microsoft.com/office/powerpoint/2010/main" val="7249595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Misconception Alert</a:t>
            </a:r>
            <a:endParaRPr lang="en-US" dirty="0"/>
          </a:p>
        </p:txBody>
      </p:sp>
      <p:sp>
        <p:nvSpPr>
          <p:cNvPr id="3" name="Content Placeholder 2"/>
          <p:cNvSpPr>
            <a:spLocks noGrp="1"/>
          </p:cNvSpPr>
          <p:nvPr>
            <p:ph idx="1"/>
          </p:nvPr>
        </p:nvSpPr>
        <p:spPr>
          <a:xfrm>
            <a:off x="612648" y="1583488"/>
            <a:ext cx="8153400" cy="4495800"/>
          </a:xfrm>
        </p:spPr>
        <p:txBody>
          <a:bodyPr>
            <a:normAutofit fontScale="92500"/>
          </a:bodyPr>
          <a:lstStyle/>
          <a:p>
            <a:r>
              <a:rPr lang="en-US" dirty="0"/>
              <a:t>Many people believe that if evidence supports a hypothesis, it is upgraded to a theory. If the theory then gains even more support, it may be upgraded to a law.</a:t>
            </a:r>
          </a:p>
          <a:p>
            <a:r>
              <a:rPr lang="en-US" dirty="0"/>
              <a:t> </a:t>
            </a:r>
            <a:r>
              <a:rPr lang="en-US" dirty="0" smtClean="0"/>
              <a:t>This </a:t>
            </a:r>
            <a:r>
              <a:rPr lang="en-US" dirty="0"/>
              <a:t>is incorrect! Hypotheses, theories, and laws are like apples, oranges, and pineapples in that one will never be able to grow into another, no matter how much fertilizer and water are offered. Hypotheses, theories, and laws are all scientific explanations that differ in breadth, not in level of support.</a:t>
            </a:r>
          </a:p>
          <a:p>
            <a:endParaRPr lang="en-US" dirty="0"/>
          </a:p>
        </p:txBody>
      </p:sp>
      <p:pic>
        <p:nvPicPr>
          <p:cNvPr id="4" name="Picture 3"/>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1905" y="159385"/>
            <a:ext cx="1069376" cy="1059815"/>
          </a:xfrm>
          <a:prstGeom prst="rect">
            <a:avLst/>
          </a:prstGeom>
          <a:noFill/>
          <a:ln>
            <a:noFill/>
          </a:ln>
        </p:spPr>
      </p:pic>
    </p:spTree>
    <p:extLst>
      <p:ext uri="{BB962C8B-B14F-4D97-AF65-F5344CB8AC3E}">
        <p14:creationId xmlns:p14="http://schemas.microsoft.com/office/powerpoint/2010/main" val="349777859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69</TotalTime>
  <Words>1168</Words>
  <Application>Microsoft Macintosh PowerPoint</Application>
  <PresentationFormat>On-screen Show (4:3)</PresentationFormat>
  <Paragraphs>128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Infusion</vt:lpstr>
      <vt:lpstr>Chapter 1</vt:lpstr>
      <vt:lpstr>Hypothesis </vt:lpstr>
      <vt:lpstr>Theories </vt:lpstr>
      <vt:lpstr>Scientific Theories</vt:lpstr>
      <vt:lpstr>Examples of Scientific Theories</vt:lpstr>
      <vt:lpstr>More examples….</vt:lpstr>
      <vt:lpstr>Laws</vt:lpstr>
      <vt:lpstr>Examples of Laws</vt:lpstr>
      <vt:lpstr>         Misconception Alert</vt:lpstr>
      <vt:lpstr>PowerPoint Presentation</vt:lpstr>
      <vt:lpstr>PowerPoint Presentation</vt:lpstr>
      <vt:lpstr>Science, Technology and Society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role of science in society?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alay soto</dc:creator>
  <cp:lastModifiedBy>alay soto</cp:lastModifiedBy>
  <cp:revision>6</cp:revision>
  <dcterms:created xsi:type="dcterms:W3CDTF">2015-08-31T23:39:59Z</dcterms:created>
  <dcterms:modified xsi:type="dcterms:W3CDTF">2015-09-01T00:49:28Z</dcterms:modified>
</cp:coreProperties>
</file>