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1" r:id="rId3"/>
    <p:sldId id="257" r:id="rId4"/>
    <p:sldId id="272" r:id="rId5"/>
    <p:sldId id="273" r:id="rId6"/>
    <p:sldId id="276" r:id="rId7"/>
    <p:sldId id="278" r:id="rId8"/>
    <p:sldId id="279" r:id="rId9"/>
    <p:sldId id="288" r:id="rId10"/>
    <p:sldId id="289" r:id="rId11"/>
    <p:sldId id="294" r:id="rId12"/>
    <p:sldId id="293" r:id="rId13"/>
    <p:sldId id="280" r:id="rId14"/>
    <p:sldId id="283" r:id="rId15"/>
    <p:sldId id="304" r:id="rId16"/>
    <p:sldId id="295" r:id="rId17"/>
    <p:sldId id="301" r:id="rId18"/>
    <p:sldId id="302" r:id="rId19"/>
    <p:sldId id="303" r:id="rId20"/>
    <p:sldId id="287" r:id="rId21"/>
    <p:sldId id="281" r:id="rId22"/>
    <p:sldId id="274" r:id="rId23"/>
    <p:sldId id="305" r:id="rId24"/>
    <p:sldId id="306" r:id="rId25"/>
    <p:sldId id="307" r:id="rId26"/>
    <p:sldId id="269" r:id="rId27"/>
    <p:sldId id="290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737" autoAdjust="0"/>
  </p:normalViewPr>
  <p:slideViewPr>
    <p:cSldViewPr>
      <p:cViewPr varScale="1">
        <p:scale>
          <a:sx n="96" d="100"/>
          <a:sy n="9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0F02B-478B-449B-B022-27DAC8DB6C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A917D-A1CD-4FF8-AFB7-1AC95128A1AD}">
      <dgm:prSet phldrT="[Text]" custT="1"/>
      <dgm:spPr>
        <a:gradFill flip="none" rotWithShape="1">
          <a:gsLst>
            <a:gs pos="0">
              <a:schemeClr val="accent1">
                <a:tint val="66000"/>
                <a:satMod val="160000"/>
                <a:alpha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Darwin studied the breeding of pigeons with distinctive traits, and the selection of colorful feathers or largest tails</a:t>
          </a:r>
          <a:endParaRPr lang="en-US" sz="2400" dirty="0">
            <a:solidFill>
              <a:schemeClr val="tx1"/>
            </a:solidFill>
          </a:endParaRPr>
        </a:p>
      </dgm:t>
    </dgm:pt>
    <dgm:pt modelId="{D9FB4837-6FF4-403F-ADFB-A61F4D05289E}" type="parTrans" cxnId="{B57531D3-CE30-464A-92E7-E6579F51E7BC}">
      <dgm:prSet/>
      <dgm:spPr/>
      <dgm:t>
        <a:bodyPr/>
        <a:lstStyle/>
        <a:p>
          <a:endParaRPr lang="en-US"/>
        </a:p>
      </dgm:t>
    </dgm:pt>
    <dgm:pt modelId="{B3DCDFFD-BDFB-4D0C-8B5F-519DDF5F7E58}" type="sibTrans" cxnId="{B57531D3-CE30-464A-92E7-E6579F51E7BC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83935042-3733-41F6-B26A-BB80D38B7799}">
      <dgm:prSet phldrT="[Text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Darwin wondered if a similar process could occur in nature in response to environmental pressures and create new species over time.  </a:t>
          </a:r>
          <a:endParaRPr lang="en-US" sz="2400" dirty="0">
            <a:solidFill>
              <a:schemeClr val="tx1"/>
            </a:solidFill>
          </a:endParaRPr>
        </a:p>
      </dgm:t>
    </dgm:pt>
    <dgm:pt modelId="{F5A01E93-97DF-4E60-B43B-6EC21A8244DE}" type="parTrans" cxnId="{B97446B6-E7F5-4A20-A5EC-08F2F07BEC8E}">
      <dgm:prSet/>
      <dgm:spPr/>
      <dgm:t>
        <a:bodyPr/>
        <a:lstStyle/>
        <a:p>
          <a:endParaRPr lang="en-US"/>
        </a:p>
      </dgm:t>
    </dgm:pt>
    <dgm:pt modelId="{43C9C1C6-0181-454D-A025-F83919913D84}" type="sibTrans" cxnId="{B97446B6-E7F5-4A20-A5EC-08F2F07BEC8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5E3B2462-127C-47B9-A999-73C5908C4D10}">
      <dgm:prSet custT="1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Darwin hypothesized that new species could appear gradually through small changes in ancestral species.</a:t>
          </a:r>
          <a:endParaRPr lang="en-US" sz="2400" dirty="0">
            <a:solidFill>
              <a:schemeClr val="tx1"/>
            </a:solidFill>
          </a:endParaRPr>
        </a:p>
      </dgm:t>
    </dgm:pt>
    <dgm:pt modelId="{BE99216E-E6B5-44C1-8450-27E600202CAC}" type="parTrans" cxnId="{1EA1DDED-C329-4876-BCD4-C97C86F4DAA3}">
      <dgm:prSet/>
      <dgm:spPr/>
      <dgm:t>
        <a:bodyPr/>
        <a:lstStyle/>
        <a:p>
          <a:endParaRPr lang="en-US"/>
        </a:p>
      </dgm:t>
    </dgm:pt>
    <dgm:pt modelId="{62B281F5-6DD0-472F-B1A0-BBF9F9FD34E3}" type="sibTrans" cxnId="{1EA1DDED-C329-4876-BCD4-C97C86F4DAA3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3464739E-B6B4-45F6-8310-F2A95CDE638B}" type="pres">
      <dgm:prSet presAssocID="{BEC0F02B-478B-449B-B022-27DAC8DB6C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974B1-001C-4721-937D-3FD6EF4737F1}" type="pres">
      <dgm:prSet presAssocID="{BEC0F02B-478B-449B-B022-27DAC8DB6C00}" presName="dummyMaxCanvas" presStyleCnt="0">
        <dgm:presLayoutVars/>
      </dgm:prSet>
      <dgm:spPr/>
    </dgm:pt>
    <dgm:pt modelId="{6753F9C8-6164-41FA-BB70-586A9C91E8B5}" type="pres">
      <dgm:prSet presAssocID="{BEC0F02B-478B-449B-B022-27DAC8DB6C0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CAF76-472A-49D4-9EB1-12469A359298}" type="pres">
      <dgm:prSet presAssocID="{BEC0F02B-478B-449B-B022-27DAC8DB6C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22A48-8CFF-4C9A-AC2C-402A9994862B}" type="pres">
      <dgm:prSet presAssocID="{BEC0F02B-478B-449B-B022-27DAC8DB6C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6BDE1-3B0E-42CC-8F00-B7ACDF9D55B9}" type="pres">
      <dgm:prSet presAssocID="{BEC0F02B-478B-449B-B022-27DAC8DB6C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556CD-8F23-432C-B735-EF75FFB2D148}" type="pres">
      <dgm:prSet presAssocID="{BEC0F02B-478B-449B-B022-27DAC8DB6C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CB8B6-6D31-4A9C-A58A-B13353A3873E}" type="pres">
      <dgm:prSet presAssocID="{BEC0F02B-478B-449B-B022-27DAC8DB6C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CAA4A-0C37-4DA8-8BFB-F3B3EDB8B107}" type="pres">
      <dgm:prSet presAssocID="{BEC0F02B-478B-449B-B022-27DAC8DB6C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1736F-6968-4927-94EC-B9F1ABEFF12B}" type="pres">
      <dgm:prSet presAssocID="{BEC0F02B-478B-449B-B022-27DAC8DB6C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E5525-C80B-4966-B919-0DD83696637E}" type="presOf" srcId="{B3DCDFFD-BDFB-4D0C-8B5F-519DDF5F7E58}" destId="{CA1556CD-8F23-432C-B735-EF75FFB2D148}" srcOrd="0" destOrd="0" presId="urn:microsoft.com/office/officeart/2005/8/layout/vProcess5"/>
    <dgm:cxn modelId="{AF0481EA-6219-4AAF-8543-652476E39B71}" type="presOf" srcId="{62B281F5-6DD0-472F-B1A0-BBF9F9FD34E3}" destId="{ED36BDE1-3B0E-42CC-8F00-B7ACDF9D55B9}" srcOrd="0" destOrd="0" presId="urn:microsoft.com/office/officeart/2005/8/layout/vProcess5"/>
    <dgm:cxn modelId="{B97446B6-E7F5-4A20-A5EC-08F2F07BEC8E}" srcId="{BEC0F02B-478B-449B-B022-27DAC8DB6C00}" destId="{83935042-3733-41F6-B26A-BB80D38B7799}" srcOrd="2" destOrd="0" parTransId="{F5A01E93-97DF-4E60-B43B-6EC21A8244DE}" sibTransId="{43C9C1C6-0181-454D-A025-F83919913D84}"/>
    <dgm:cxn modelId="{765B9EB4-0CA3-4373-A88D-E43B85E2B83E}" type="presOf" srcId="{5E3B2462-127C-47B9-A999-73C5908C4D10}" destId="{6753F9C8-6164-41FA-BB70-586A9C91E8B5}" srcOrd="0" destOrd="0" presId="urn:microsoft.com/office/officeart/2005/8/layout/vProcess5"/>
    <dgm:cxn modelId="{7D26D75E-F6FF-4B91-95A8-07F9E0054350}" type="presOf" srcId="{5E3B2462-127C-47B9-A999-73C5908C4D10}" destId="{6E9CB8B6-6D31-4A9C-A58A-B13353A3873E}" srcOrd="1" destOrd="0" presId="urn:microsoft.com/office/officeart/2005/8/layout/vProcess5"/>
    <dgm:cxn modelId="{0E9B7B6B-AF7E-4737-A8CF-58A48E78705E}" type="presOf" srcId="{83935042-3733-41F6-B26A-BB80D38B7799}" destId="{2081736F-6968-4927-94EC-B9F1ABEFF12B}" srcOrd="1" destOrd="0" presId="urn:microsoft.com/office/officeart/2005/8/layout/vProcess5"/>
    <dgm:cxn modelId="{1EA1DDED-C329-4876-BCD4-C97C86F4DAA3}" srcId="{BEC0F02B-478B-449B-B022-27DAC8DB6C00}" destId="{5E3B2462-127C-47B9-A999-73C5908C4D10}" srcOrd="0" destOrd="0" parTransId="{BE99216E-E6B5-44C1-8450-27E600202CAC}" sibTransId="{62B281F5-6DD0-472F-B1A0-BBF9F9FD34E3}"/>
    <dgm:cxn modelId="{6D05B021-9A8D-482D-B1BE-27AF5EE292D9}" type="presOf" srcId="{D29A917D-A1CD-4FF8-AFB7-1AC95128A1AD}" destId="{015CAA4A-0C37-4DA8-8BFB-F3B3EDB8B107}" srcOrd="1" destOrd="0" presId="urn:microsoft.com/office/officeart/2005/8/layout/vProcess5"/>
    <dgm:cxn modelId="{01A86833-F205-4DB5-B0C7-DBCE77C5703B}" type="presOf" srcId="{BEC0F02B-478B-449B-B022-27DAC8DB6C00}" destId="{3464739E-B6B4-45F6-8310-F2A95CDE638B}" srcOrd="0" destOrd="0" presId="urn:microsoft.com/office/officeart/2005/8/layout/vProcess5"/>
    <dgm:cxn modelId="{7882D177-EA92-41DA-8CDB-FAA90673564B}" type="presOf" srcId="{83935042-3733-41F6-B26A-BB80D38B7799}" destId="{92522A48-8CFF-4C9A-AC2C-402A9994862B}" srcOrd="0" destOrd="0" presId="urn:microsoft.com/office/officeart/2005/8/layout/vProcess5"/>
    <dgm:cxn modelId="{B57531D3-CE30-464A-92E7-E6579F51E7BC}" srcId="{BEC0F02B-478B-449B-B022-27DAC8DB6C00}" destId="{D29A917D-A1CD-4FF8-AFB7-1AC95128A1AD}" srcOrd="1" destOrd="0" parTransId="{D9FB4837-6FF4-403F-ADFB-A61F4D05289E}" sibTransId="{B3DCDFFD-BDFB-4D0C-8B5F-519DDF5F7E58}"/>
    <dgm:cxn modelId="{CF40D4B8-00D1-4414-93C3-B47AC99B1AF0}" type="presOf" srcId="{D29A917D-A1CD-4FF8-AFB7-1AC95128A1AD}" destId="{CA9CAF76-472A-49D4-9EB1-12469A359298}" srcOrd="0" destOrd="0" presId="urn:microsoft.com/office/officeart/2005/8/layout/vProcess5"/>
    <dgm:cxn modelId="{4DFEF9B0-F5C0-448C-BFFC-1523C774E268}" type="presParOf" srcId="{3464739E-B6B4-45F6-8310-F2A95CDE638B}" destId="{9FE974B1-001C-4721-937D-3FD6EF4737F1}" srcOrd="0" destOrd="0" presId="urn:microsoft.com/office/officeart/2005/8/layout/vProcess5"/>
    <dgm:cxn modelId="{6AC1A3C2-1619-407E-B98A-D8F8F575EDCF}" type="presParOf" srcId="{3464739E-B6B4-45F6-8310-F2A95CDE638B}" destId="{6753F9C8-6164-41FA-BB70-586A9C91E8B5}" srcOrd="1" destOrd="0" presId="urn:microsoft.com/office/officeart/2005/8/layout/vProcess5"/>
    <dgm:cxn modelId="{8402EC81-0ADB-4A67-B09B-AEE67DB9C2BD}" type="presParOf" srcId="{3464739E-B6B4-45F6-8310-F2A95CDE638B}" destId="{CA9CAF76-472A-49D4-9EB1-12469A359298}" srcOrd="2" destOrd="0" presId="urn:microsoft.com/office/officeart/2005/8/layout/vProcess5"/>
    <dgm:cxn modelId="{92CBC44E-FEAF-40F2-88C9-CAE7452E3F08}" type="presParOf" srcId="{3464739E-B6B4-45F6-8310-F2A95CDE638B}" destId="{92522A48-8CFF-4C9A-AC2C-402A9994862B}" srcOrd="3" destOrd="0" presId="urn:microsoft.com/office/officeart/2005/8/layout/vProcess5"/>
    <dgm:cxn modelId="{B98B415E-2042-4C81-BDE4-A03C899C4508}" type="presParOf" srcId="{3464739E-B6B4-45F6-8310-F2A95CDE638B}" destId="{ED36BDE1-3B0E-42CC-8F00-B7ACDF9D55B9}" srcOrd="4" destOrd="0" presId="urn:microsoft.com/office/officeart/2005/8/layout/vProcess5"/>
    <dgm:cxn modelId="{F8443CEA-81D3-45AA-B2A9-B1D3E74F5AE1}" type="presParOf" srcId="{3464739E-B6B4-45F6-8310-F2A95CDE638B}" destId="{CA1556CD-8F23-432C-B735-EF75FFB2D148}" srcOrd="5" destOrd="0" presId="urn:microsoft.com/office/officeart/2005/8/layout/vProcess5"/>
    <dgm:cxn modelId="{A67192CD-90F0-46D0-B771-B5EF6EA78B47}" type="presParOf" srcId="{3464739E-B6B4-45F6-8310-F2A95CDE638B}" destId="{6E9CB8B6-6D31-4A9C-A58A-B13353A3873E}" srcOrd="6" destOrd="0" presId="urn:microsoft.com/office/officeart/2005/8/layout/vProcess5"/>
    <dgm:cxn modelId="{73E9FBC3-0BFD-4A41-B0DB-AE3861DCE426}" type="presParOf" srcId="{3464739E-B6B4-45F6-8310-F2A95CDE638B}" destId="{015CAA4A-0C37-4DA8-8BFB-F3B3EDB8B107}" srcOrd="7" destOrd="0" presId="urn:microsoft.com/office/officeart/2005/8/layout/vProcess5"/>
    <dgm:cxn modelId="{6A343133-E99D-4986-8F5D-540D607A5D77}" type="presParOf" srcId="{3464739E-B6B4-45F6-8310-F2A95CDE638B}" destId="{2081736F-6968-4927-94EC-B9F1ABEFF1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0F02B-478B-449B-B022-27DAC8DB6C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A917D-A1CD-4FF8-AFB7-1AC95128A1AD}">
      <dgm:prSet phldrT="[Text]" custT="1"/>
      <dgm:spPr>
        <a:gradFill flip="none" rotWithShape="1">
          <a:gsLst>
            <a:gs pos="0">
              <a:schemeClr val="accent1">
                <a:tint val="66000"/>
                <a:satMod val="160000"/>
                <a:alpha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Some competitors will be better adapted or equipped for survival than others. </a:t>
          </a:r>
          <a:endParaRPr lang="en-US" sz="2400" dirty="0">
            <a:solidFill>
              <a:schemeClr val="tx1"/>
            </a:solidFill>
          </a:endParaRPr>
        </a:p>
      </dgm:t>
    </dgm:pt>
    <dgm:pt modelId="{D9FB4837-6FF4-403F-ADFB-A61F4D05289E}" type="parTrans" cxnId="{B57531D3-CE30-464A-92E7-E6579F51E7BC}">
      <dgm:prSet/>
      <dgm:spPr/>
      <dgm:t>
        <a:bodyPr/>
        <a:lstStyle/>
        <a:p>
          <a:endParaRPr lang="en-US"/>
        </a:p>
      </dgm:t>
    </dgm:pt>
    <dgm:pt modelId="{B3DCDFFD-BDFB-4D0C-8B5F-519DDF5F7E58}" type="sibTrans" cxnId="{B57531D3-CE30-464A-92E7-E6579F51E7BC}">
      <dgm:prSet/>
      <dgm:spPr/>
      <dgm:t>
        <a:bodyPr/>
        <a:lstStyle/>
        <a:p>
          <a:endParaRPr lang="en-US"/>
        </a:p>
      </dgm:t>
    </dgm:pt>
    <dgm:pt modelId="{83935042-3733-41F6-B26A-BB80D38B7799}">
      <dgm:prSet phldrT="[Text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The best-equipped organisms will survive.</a:t>
          </a:r>
          <a:endParaRPr lang="en-US" sz="2400" dirty="0">
            <a:solidFill>
              <a:schemeClr val="tx1"/>
            </a:solidFill>
          </a:endParaRPr>
        </a:p>
      </dgm:t>
    </dgm:pt>
    <dgm:pt modelId="{F5A01E93-97DF-4E60-B43B-6EC21A8244DE}" type="parTrans" cxnId="{B97446B6-E7F5-4A20-A5EC-08F2F07BEC8E}">
      <dgm:prSet/>
      <dgm:spPr/>
      <dgm:t>
        <a:bodyPr/>
        <a:lstStyle/>
        <a:p>
          <a:endParaRPr lang="en-US"/>
        </a:p>
      </dgm:t>
    </dgm:pt>
    <dgm:pt modelId="{43C9C1C6-0181-454D-A025-F83919913D84}" type="sibTrans" cxnId="{B97446B6-E7F5-4A20-A5EC-08F2F07BEC8E}">
      <dgm:prSet/>
      <dgm:spPr/>
      <dgm:t>
        <a:bodyPr/>
        <a:lstStyle/>
        <a:p>
          <a:endParaRPr lang="en-US"/>
        </a:p>
      </dgm:t>
    </dgm:pt>
    <dgm:pt modelId="{10F4138C-0338-49BE-BFC2-56DA66F7F1D0}">
      <dgm:prSet custT="1"/>
      <dgm:spPr>
        <a:gradFill flip="none" rotWithShape="1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Over time, beneficial variations will be passed down from </a:t>
          </a:r>
          <a:r>
            <a:rPr lang="en-US" sz="2400" dirty="0" smtClean="0">
              <a:solidFill>
                <a:schemeClr val="tx1"/>
              </a:solidFill>
            </a:rPr>
            <a:t>generation</a:t>
          </a:r>
          <a:r>
            <a:rPr lang="en-US" sz="2000" dirty="0" smtClean="0">
              <a:solidFill>
                <a:schemeClr val="tx1"/>
              </a:solidFill>
            </a:rPr>
            <a:t> to generation, gradually changing the population as a whole.</a:t>
          </a:r>
          <a:endParaRPr lang="en-US" sz="2000" dirty="0">
            <a:solidFill>
              <a:schemeClr val="tx1"/>
            </a:solidFill>
          </a:endParaRPr>
        </a:p>
      </dgm:t>
    </dgm:pt>
    <dgm:pt modelId="{B5BA5B4F-CA11-469B-BB51-F91367B5A5FC}" type="parTrans" cxnId="{2C9B9231-7CA9-41A2-88C5-81A92A66A95F}">
      <dgm:prSet/>
      <dgm:spPr/>
      <dgm:t>
        <a:bodyPr/>
        <a:lstStyle/>
        <a:p>
          <a:endParaRPr lang="en-US"/>
        </a:p>
      </dgm:t>
    </dgm:pt>
    <dgm:pt modelId="{4F4DFB1C-7E16-4D58-A2D3-DF384B1678D6}" type="sibTrans" cxnId="{2C9B9231-7CA9-41A2-88C5-81A92A66A95F}">
      <dgm:prSet/>
      <dgm:spPr/>
      <dgm:t>
        <a:bodyPr/>
        <a:lstStyle/>
        <a:p>
          <a:endParaRPr lang="en-US"/>
        </a:p>
      </dgm:t>
    </dgm:pt>
    <dgm:pt modelId="{5E3B2462-127C-47B9-A999-73C5908C4D10}">
      <dgm:prSet custT="1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Organisms within a population compete for resources to survive</a:t>
          </a:r>
          <a:endParaRPr lang="en-US" sz="2400" dirty="0">
            <a:solidFill>
              <a:schemeClr val="tx1"/>
            </a:solidFill>
          </a:endParaRPr>
        </a:p>
      </dgm:t>
    </dgm:pt>
    <dgm:pt modelId="{BE99216E-E6B5-44C1-8450-27E600202CAC}" type="parTrans" cxnId="{1EA1DDED-C329-4876-BCD4-C97C86F4DAA3}">
      <dgm:prSet/>
      <dgm:spPr/>
      <dgm:t>
        <a:bodyPr/>
        <a:lstStyle/>
        <a:p>
          <a:endParaRPr lang="en-US"/>
        </a:p>
      </dgm:t>
    </dgm:pt>
    <dgm:pt modelId="{62B281F5-6DD0-472F-B1A0-BBF9F9FD34E3}" type="sibTrans" cxnId="{1EA1DDED-C329-4876-BCD4-C97C86F4DAA3}">
      <dgm:prSet/>
      <dgm:spPr/>
      <dgm:t>
        <a:bodyPr/>
        <a:lstStyle/>
        <a:p>
          <a:endParaRPr lang="en-US"/>
        </a:p>
      </dgm:t>
    </dgm:pt>
    <dgm:pt modelId="{3464739E-B6B4-45F6-8310-F2A95CDE638B}" type="pres">
      <dgm:prSet presAssocID="{BEC0F02B-478B-449B-B022-27DAC8DB6C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974B1-001C-4721-937D-3FD6EF4737F1}" type="pres">
      <dgm:prSet presAssocID="{BEC0F02B-478B-449B-B022-27DAC8DB6C00}" presName="dummyMaxCanvas" presStyleCnt="0">
        <dgm:presLayoutVars/>
      </dgm:prSet>
      <dgm:spPr/>
    </dgm:pt>
    <dgm:pt modelId="{61C4C6BB-D6D9-429F-9F14-4F4FF460E555}" type="pres">
      <dgm:prSet presAssocID="{BEC0F02B-478B-449B-B022-27DAC8DB6C0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6C5B2-2A68-4E6F-8C6D-8C3EAECF7BE2}" type="pres">
      <dgm:prSet presAssocID="{BEC0F02B-478B-449B-B022-27DAC8DB6C0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D493B-D959-4F9A-AF5F-B5F7A3EAE508}" type="pres">
      <dgm:prSet presAssocID="{BEC0F02B-478B-449B-B022-27DAC8DB6C0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DE07F-40D4-4F7E-8B9D-6B8757B19F3C}" type="pres">
      <dgm:prSet presAssocID="{BEC0F02B-478B-449B-B022-27DAC8DB6C0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24210-ADD5-4CB5-A1A5-16746142443D}" type="pres">
      <dgm:prSet presAssocID="{BEC0F02B-478B-449B-B022-27DAC8DB6C0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3879-9E93-4FEC-9034-632EEA7935F0}" type="pres">
      <dgm:prSet presAssocID="{BEC0F02B-478B-449B-B022-27DAC8DB6C0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67DF3-C68E-4E92-A813-57C1C80712A8}" type="pres">
      <dgm:prSet presAssocID="{BEC0F02B-478B-449B-B022-27DAC8DB6C0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75E6E-6FA1-4B9F-A947-00D328310E55}" type="pres">
      <dgm:prSet presAssocID="{BEC0F02B-478B-449B-B022-27DAC8DB6C0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F56A0-D179-423B-81A4-69D74A39A35C}" type="pres">
      <dgm:prSet presAssocID="{BEC0F02B-478B-449B-B022-27DAC8DB6C0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BFD0F-A326-40B8-A315-BDC5EBFB53AE}" type="pres">
      <dgm:prSet presAssocID="{BEC0F02B-478B-449B-B022-27DAC8DB6C0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47F4D-D524-4499-B828-71D4DF8549FC}" type="pres">
      <dgm:prSet presAssocID="{BEC0F02B-478B-449B-B022-27DAC8DB6C0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96A72-DEB6-46D2-A6C4-B7258175C070}" type="presOf" srcId="{BEC0F02B-478B-449B-B022-27DAC8DB6C00}" destId="{3464739E-B6B4-45F6-8310-F2A95CDE638B}" srcOrd="0" destOrd="0" presId="urn:microsoft.com/office/officeart/2005/8/layout/vProcess5"/>
    <dgm:cxn modelId="{67CF55AA-87A0-4511-B342-1FF876683FE9}" type="presOf" srcId="{83935042-3733-41F6-B26A-BB80D38B7799}" destId="{117D493B-D959-4F9A-AF5F-B5F7A3EAE508}" srcOrd="0" destOrd="0" presId="urn:microsoft.com/office/officeart/2005/8/layout/vProcess5"/>
    <dgm:cxn modelId="{6E74B691-F8DB-4246-AA9D-CDBBECCFC72A}" type="presOf" srcId="{D29A917D-A1CD-4FF8-AFB7-1AC95128A1AD}" destId="{134F56A0-D179-423B-81A4-69D74A39A35C}" srcOrd="1" destOrd="0" presId="urn:microsoft.com/office/officeart/2005/8/layout/vProcess5"/>
    <dgm:cxn modelId="{E8E0F2FB-027C-40FF-98F5-8B9EFF4742B8}" type="presOf" srcId="{D29A917D-A1CD-4FF8-AFB7-1AC95128A1AD}" destId="{A516C5B2-2A68-4E6F-8C6D-8C3EAECF7BE2}" srcOrd="0" destOrd="0" presId="urn:microsoft.com/office/officeart/2005/8/layout/vProcess5"/>
    <dgm:cxn modelId="{B97446B6-E7F5-4A20-A5EC-08F2F07BEC8E}" srcId="{BEC0F02B-478B-449B-B022-27DAC8DB6C00}" destId="{83935042-3733-41F6-B26A-BB80D38B7799}" srcOrd="2" destOrd="0" parTransId="{F5A01E93-97DF-4E60-B43B-6EC21A8244DE}" sibTransId="{43C9C1C6-0181-454D-A025-F83919913D84}"/>
    <dgm:cxn modelId="{B212A037-6320-4393-B23F-2BDDC51F3097}" type="presOf" srcId="{10F4138C-0338-49BE-BFC2-56DA66F7F1D0}" destId="{2A747F4D-D524-4499-B828-71D4DF8549FC}" srcOrd="1" destOrd="0" presId="urn:microsoft.com/office/officeart/2005/8/layout/vProcess5"/>
    <dgm:cxn modelId="{083DA34E-D1D0-4E09-B28A-D42751C2CACC}" type="presOf" srcId="{5E3B2462-127C-47B9-A999-73C5908C4D10}" destId="{61C4C6BB-D6D9-429F-9F14-4F4FF460E555}" srcOrd="0" destOrd="0" presId="urn:microsoft.com/office/officeart/2005/8/layout/vProcess5"/>
    <dgm:cxn modelId="{B74EB8CF-CAAD-4992-A342-77BA7306DED0}" type="presOf" srcId="{10F4138C-0338-49BE-BFC2-56DA66F7F1D0}" destId="{153DE07F-40D4-4F7E-8B9D-6B8757B19F3C}" srcOrd="0" destOrd="0" presId="urn:microsoft.com/office/officeart/2005/8/layout/vProcess5"/>
    <dgm:cxn modelId="{E95B7727-AB3A-4AAC-9097-78E8FB7CD327}" type="presOf" srcId="{B3DCDFFD-BDFB-4D0C-8B5F-519DDF5F7E58}" destId="{8F833879-9E93-4FEC-9034-632EEA7935F0}" srcOrd="0" destOrd="0" presId="urn:microsoft.com/office/officeart/2005/8/layout/vProcess5"/>
    <dgm:cxn modelId="{E1CC26E0-DB21-49D5-A08A-A88623CB86B0}" type="presOf" srcId="{62B281F5-6DD0-472F-B1A0-BBF9F9FD34E3}" destId="{90824210-ADD5-4CB5-A1A5-16746142443D}" srcOrd="0" destOrd="0" presId="urn:microsoft.com/office/officeart/2005/8/layout/vProcess5"/>
    <dgm:cxn modelId="{2C9B9231-7CA9-41A2-88C5-81A92A66A95F}" srcId="{BEC0F02B-478B-449B-B022-27DAC8DB6C00}" destId="{10F4138C-0338-49BE-BFC2-56DA66F7F1D0}" srcOrd="3" destOrd="0" parTransId="{B5BA5B4F-CA11-469B-BB51-F91367B5A5FC}" sibTransId="{4F4DFB1C-7E16-4D58-A2D3-DF384B1678D6}"/>
    <dgm:cxn modelId="{EE69C3B5-5881-4046-AFAC-72BB262CF152}" type="presOf" srcId="{83935042-3733-41F6-B26A-BB80D38B7799}" destId="{FEFBFD0F-A326-40B8-A315-BDC5EBFB53AE}" srcOrd="1" destOrd="0" presId="urn:microsoft.com/office/officeart/2005/8/layout/vProcess5"/>
    <dgm:cxn modelId="{1EA1DDED-C329-4876-BCD4-C97C86F4DAA3}" srcId="{BEC0F02B-478B-449B-B022-27DAC8DB6C00}" destId="{5E3B2462-127C-47B9-A999-73C5908C4D10}" srcOrd="0" destOrd="0" parTransId="{BE99216E-E6B5-44C1-8450-27E600202CAC}" sibTransId="{62B281F5-6DD0-472F-B1A0-BBF9F9FD34E3}"/>
    <dgm:cxn modelId="{3691C362-5839-4E0C-8AFF-9DC7064497EC}" type="presOf" srcId="{43C9C1C6-0181-454D-A025-F83919913D84}" destId="{ACB67DF3-C68E-4E92-A813-57C1C80712A8}" srcOrd="0" destOrd="0" presId="urn:microsoft.com/office/officeart/2005/8/layout/vProcess5"/>
    <dgm:cxn modelId="{B57531D3-CE30-464A-92E7-E6579F51E7BC}" srcId="{BEC0F02B-478B-449B-B022-27DAC8DB6C00}" destId="{D29A917D-A1CD-4FF8-AFB7-1AC95128A1AD}" srcOrd="1" destOrd="0" parTransId="{D9FB4837-6FF4-403F-ADFB-A61F4D05289E}" sibTransId="{B3DCDFFD-BDFB-4D0C-8B5F-519DDF5F7E58}"/>
    <dgm:cxn modelId="{B54D1BF1-ED5D-4950-A3CF-84495FA14E28}" type="presOf" srcId="{5E3B2462-127C-47B9-A999-73C5908C4D10}" destId="{CD275E6E-6FA1-4B9F-A947-00D328310E55}" srcOrd="1" destOrd="0" presId="urn:microsoft.com/office/officeart/2005/8/layout/vProcess5"/>
    <dgm:cxn modelId="{79F49804-A815-4E42-B10F-7251FEA34EDC}" type="presParOf" srcId="{3464739E-B6B4-45F6-8310-F2A95CDE638B}" destId="{9FE974B1-001C-4721-937D-3FD6EF4737F1}" srcOrd="0" destOrd="0" presId="urn:microsoft.com/office/officeart/2005/8/layout/vProcess5"/>
    <dgm:cxn modelId="{F7CC6396-5DA2-44D2-A6C7-E0900B4E8C8A}" type="presParOf" srcId="{3464739E-B6B4-45F6-8310-F2A95CDE638B}" destId="{61C4C6BB-D6D9-429F-9F14-4F4FF460E555}" srcOrd="1" destOrd="0" presId="urn:microsoft.com/office/officeart/2005/8/layout/vProcess5"/>
    <dgm:cxn modelId="{4D76C46C-0E5A-466B-9DEF-E29FD2F9F3F5}" type="presParOf" srcId="{3464739E-B6B4-45F6-8310-F2A95CDE638B}" destId="{A516C5B2-2A68-4E6F-8C6D-8C3EAECF7BE2}" srcOrd="2" destOrd="0" presId="urn:microsoft.com/office/officeart/2005/8/layout/vProcess5"/>
    <dgm:cxn modelId="{46C0C32C-5533-4225-B5D5-0CA0F20ECCB0}" type="presParOf" srcId="{3464739E-B6B4-45F6-8310-F2A95CDE638B}" destId="{117D493B-D959-4F9A-AF5F-B5F7A3EAE508}" srcOrd="3" destOrd="0" presId="urn:microsoft.com/office/officeart/2005/8/layout/vProcess5"/>
    <dgm:cxn modelId="{E361C220-57F5-4FAD-8CB8-A2581F159678}" type="presParOf" srcId="{3464739E-B6B4-45F6-8310-F2A95CDE638B}" destId="{153DE07F-40D4-4F7E-8B9D-6B8757B19F3C}" srcOrd="4" destOrd="0" presId="urn:microsoft.com/office/officeart/2005/8/layout/vProcess5"/>
    <dgm:cxn modelId="{52849009-05AE-4565-8735-B1FDF741FC20}" type="presParOf" srcId="{3464739E-B6B4-45F6-8310-F2A95CDE638B}" destId="{90824210-ADD5-4CB5-A1A5-16746142443D}" srcOrd="5" destOrd="0" presId="urn:microsoft.com/office/officeart/2005/8/layout/vProcess5"/>
    <dgm:cxn modelId="{C2CA4C9D-7CAD-4AE0-AB2B-00B2B34D6B6B}" type="presParOf" srcId="{3464739E-B6B4-45F6-8310-F2A95CDE638B}" destId="{8F833879-9E93-4FEC-9034-632EEA7935F0}" srcOrd="6" destOrd="0" presId="urn:microsoft.com/office/officeart/2005/8/layout/vProcess5"/>
    <dgm:cxn modelId="{43C100C2-18E1-4484-89C6-D4F43AED6065}" type="presParOf" srcId="{3464739E-B6B4-45F6-8310-F2A95CDE638B}" destId="{ACB67DF3-C68E-4E92-A813-57C1C80712A8}" srcOrd="7" destOrd="0" presId="urn:microsoft.com/office/officeart/2005/8/layout/vProcess5"/>
    <dgm:cxn modelId="{2CF7A98F-ABA1-4AAE-9CE0-04C11223DBE0}" type="presParOf" srcId="{3464739E-B6B4-45F6-8310-F2A95CDE638B}" destId="{CD275E6E-6FA1-4B9F-A947-00D328310E55}" srcOrd="8" destOrd="0" presId="urn:microsoft.com/office/officeart/2005/8/layout/vProcess5"/>
    <dgm:cxn modelId="{C0011E47-369E-4C31-8052-C2212C3B56AB}" type="presParOf" srcId="{3464739E-B6B4-45F6-8310-F2A95CDE638B}" destId="{134F56A0-D179-423B-81A4-69D74A39A35C}" srcOrd="9" destOrd="0" presId="urn:microsoft.com/office/officeart/2005/8/layout/vProcess5"/>
    <dgm:cxn modelId="{8F14B053-AD09-4FB6-84FF-5BB2CC5315E7}" type="presParOf" srcId="{3464739E-B6B4-45F6-8310-F2A95CDE638B}" destId="{FEFBFD0F-A326-40B8-A315-BDC5EBFB53AE}" srcOrd="10" destOrd="0" presId="urn:microsoft.com/office/officeart/2005/8/layout/vProcess5"/>
    <dgm:cxn modelId="{D23E4B20-2040-421F-B3B9-C396BAAD2C34}" type="presParOf" srcId="{3464739E-B6B4-45F6-8310-F2A95CDE638B}" destId="{2A747F4D-D524-4499-B828-71D4DF8549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E9F31-348F-423F-86AB-3E5191A190D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B9AE7-B004-4A7E-BEAC-8ADBC714AB73}">
      <dgm:prSet phldrT="[Text]"/>
      <dgm:spPr/>
      <dgm:t>
        <a:bodyPr/>
        <a:lstStyle/>
        <a:p>
          <a:r>
            <a:rPr lang="en-US" dirty="0" smtClean="0"/>
            <a:t>Structural/ functional </a:t>
          </a:r>
          <a:endParaRPr lang="en-US" dirty="0"/>
        </a:p>
      </dgm:t>
    </dgm:pt>
    <dgm:pt modelId="{5A3F9B89-3859-4731-AE00-D5934972822B}" type="parTrans" cxnId="{31BBB255-A35D-4B29-83F6-7C46FDF0DD31}">
      <dgm:prSet/>
      <dgm:spPr/>
      <dgm:t>
        <a:bodyPr/>
        <a:lstStyle/>
        <a:p>
          <a:endParaRPr lang="en-US"/>
        </a:p>
      </dgm:t>
    </dgm:pt>
    <dgm:pt modelId="{BB85272D-54FA-4D57-BE27-F53BA12C3155}" type="sibTrans" cxnId="{31BBB255-A35D-4B29-83F6-7C46FDF0DD31}">
      <dgm:prSet/>
      <dgm:spPr/>
      <dgm:t>
        <a:bodyPr/>
        <a:lstStyle/>
        <a:p>
          <a:endParaRPr lang="en-US"/>
        </a:p>
      </dgm:t>
    </dgm:pt>
    <dgm:pt modelId="{6AB5D75E-0D5E-4A91-BDCE-E508BFB4106E}">
      <dgm:prSet phldrT="[Text]"/>
      <dgm:spPr/>
      <dgm:t>
        <a:bodyPr/>
        <a:lstStyle/>
        <a:p>
          <a:r>
            <a:rPr lang="en-US" dirty="0" smtClean="0"/>
            <a:t>The physical or functional features of an organisms that helps them survive.</a:t>
          </a:r>
          <a:endParaRPr lang="en-US" dirty="0"/>
        </a:p>
      </dgm:t>
    </dgm:pt>
    <dgm:pt modelId="{CA82F67D-889A-460A-88CF-79A40023CC41}" type="parTrans" cxnId="{64FFCA80-AD65-4984-8130-922F1F096EAE}">
      <dgm:prSet/>
      <dgm:spPr/>
      <dgm:t>
        <a:bodyPr/>
        <a:lstStyle/>
        <a:p>
          <a:endParaRPr lang="en-US"/>
        </a:p>
      </dgm:t>
    </dgm:pt>
    <dgm:pt modelId="{8407A1FB-98EA-45B5-9241-5D667D9519E2}" type="sibTrans" cxnId="{64FFCA80-AD65-4984-8130-922F1F096EAE}">
      <dgm:prSet/>
      <dgm:spPr/>
      <dgm:t>
        <a:bodyPr/>
        <a:lstStyle/>
        <a:p>
          <a:endParaRPr lang="en-US"/>
        </a:p>
      </dgm:t>
    </dgm:pt>
    <dgm:pt modelId="{137D58B9-E9F6-4DF5-AA73-C14986CE418C}">
      <dgm:prSet phldrT="[Text]"/>
      <dgm:spPr/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1A9F0AF2-453F-4C66-B3BC-368B93587309}" type="parTrans" cxnId="{7CC4B020-7145-45F5-8D25-EA1E94FBB0D6}">
      <dgm:prSet/>
      <dgm:spPr/>
      <dgm:t>
        <a:bodyPr/>
        <a:lstStyle/>
        <a:p>
          <a:endParaRPr lang="en-US"/>
        </a:p>
      </dgm:t>
    </dgm:pt>
    <dgm:pt modelId="{C537EEDA-2670-40F7-8781-EEE47A147F25}" type="sibTrans" cxnId="{7CC4B020-7145-45F5-8D25-EA1E94FBB0D6}">
      <dgm:prSet/>
      <dgm:spPr/>
      <dgm:t>
        <a:bodyPr/>
        <a:lstStyle/>
        <a:p>
          <a:endParaRPr lang="en-US"/>
        </a:p>
      </dgm:t>
    </dgm:pt>
    <dgm:pt modelId="{35077C44-6AF2-41AD-AEC7-CB99E672C25B}">
      <dgm:prSet/>
      <dgm:spPr/>
      <dgm:t>
        <a:bodyPr/>
        <a:lstStyle/>
        <a:p>
          <a:r>
            <a:rPr lang="en-US" dirty="0" smtClean="0"/>
            <a:t>The things organisms do to survive</a:t>
          </a:r>
          <a:endParaRPr lang="en-US" dirty="0"/>
        </a:p>
      </dgm:t>
    </dgm:pt>
    <dgm:pt modelId="{595ECB91-5CE4-47F9-9965-93ECE0E363CD}" type="parTrans" cxnId="{7973F921-3637-4A75-8F1F-B7816354761C}">
      <dgm:prSet/>
      <dgm:spPr/>
      <dgm:t>
        <a:bodyPr/>
        <a:lstStyle/>
        <a:p>
          <a:endParaRPr lang="en-US"/>
        </a:p>
      </dgm:t>
    </dgm:pt>
    <dgm:pt modelId="{C408FD20-F036-4520-9961-C1C65706F5C4}" type="sibTrans" cxnId="{7973F921-3637-4A75-8F1F-B7816354761C}">
      <dgm:prSet/>
      <dgm:spPr/>
      <dgm:t>
        <a:bodyPr/>
        <a:lstStyle/>
        <a:p>
          <a:endParaRPr lang="en-US"/>
        </a:p>
      </dgm:t>
    </dgm:pt>
    <dgm:pt modelId="{2A4797A2-384B-4129-AF71-8E0221B46846}" type="pres">
      <dgm:prSet presAssocID="{FDCE9F31-348F-423F-86AB-3E5191A190D4}" presName="list" presStyleCnt="0">
        <dgm:presLayoutVars>
          <dgm:dir/>
          <dgm:animLvl val="lvl"/>
        </dgm:presLayoutVars>
      </dgm:prSet>
      <dgm:spPr/>
    </dgm:pt>
    <dgm:pt modelId="{0CE995C5-4D1F-497E-9379-6E970223196A}" type="pres">
      <dgm:prSet presAssocID="{A99B9AE7-B004-4A7E-BEAC-8ADBC714AB73}" presName="posSpace" presStyleCnt="0"/>
      <dgm:spPr/>
    </dgm:pt>
    <dgm:pt modelId="{78F9459B-15DF-4CA6-8EC1-B59A0893C7B1}" type="pres">
      <dgm:prSet presAssocID="{A99B9AE7-B004-4A7E-BEAC-8ADBC714AB73}" presName="vertFlow" presStyleCnt="0"/>
      <dgm:spPr/>
    </dgm:pt>
    <dgm:pt modelId="{8942FC68-27CD-4599-ABF5-21567FFFC3EE}" type="pres">
      <dgm:prSet presAssocID="{A99B9AE7-B004-4A7E-BEAC-8ADBC714AB73}" presName="topSpace" presStyleCnt="0"/>
      <dgm:spPr/>
    </dgm:pt>
    <dgm:pt modelId="{49810D0F-B41E-45D8-99A1-807F05A67DF3}" type="pres">
      <dgm:prSet presAssocID="{A99B9AE7-B004-4A7E-BEAC-8ADBC714AB73}" presName="firstComp" presStyleCnt="0"/>
      <dgm:spPr/>
    </dgm:pt>
    <dgm:pt modelId="{D6721079-8695-46D9-A583-E77D375138B3}" type="pres">
      <dgm:prSet presAssocID="{A99B9AE7-B004-4A7E-BEAC-8ADBC714AB73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577D5C96-F560-4433-9052-345C188D2D79}" type="pres">
      <dgm:prSet presAssocID="{A99B9AE7-B004-4A7E-BEAC-8ADBC714AB7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23C29-633C-4956-B7C5-0105CCA4BE95}" type="pres">
      <dgm:prSet presAssocID="{A99B9AE7-B004-4A7E-BEAC-8ADBC714AB73}" presName="negSpace" presStyleCnt="0"/>
      <dgm:spPr/>
    </dgm:pt>
    <dgm:pt modelId="{E1DD404B-C12E-439C-A848-CC08D3CC1535}" type="pres">
      <dgm:prSet presAssocID="{A99B9AE7-B004-4A7E-BEAC-8ADBC714AB73}" presName="circle" presStyleLbl="node1" presStyleIdx="0" presStyleCnt="2"/>
      <dgm:spPr/>
      <dgm:t>
        <a:bodyPr/>
        <a:lstStyle/>
        <a:p>
          <a:endParaRPr lang="en-US"/>
        </a:p>
      </dgm:t>
    </dgm:pt>
    <dgm:pt modelId="{BB303C2B-3261-45D0-AF25-427967F456FC}" type="pres">
      <dgm:prSet presAssocID="{BB85272D-54FA-4D57-BE27-F53BA12C3155}" presName="transSpace" presStyleCnt="0"/>
      <dgm:spPr/>
    </dgm:pt>
    <dgm:pt modelId="{DD268ABD-5159-4A97-8C6E-8A1820496D79}" type="pres">
      <dgm:prSet presAssocID="{137D58B9-E9F6-4DF5-AA73-C14986CE418C}" presName="posSpace" presStyleCnt="0"/>
      <dgm:spPr/>
    </dgm:pt>
    <dgm:pt modelId="{8C36C9C5-285A-43A6-B2DC-1892B8BFA770}" type="pres">
      <dgm:prSet presAssocID="{137D58B9-E9F6-4DF5-AA73-C14986CE418C}" presName="vertFlow" presStyleCnt="0"/>
      <dgm:spPr/>
    </dgm:pt>
    <dgm:pt modelId="{748509E3-AB78-4861-B39C-C3BE14A82D40}" type="pres">
      <dgm:prSet presAssocID="{137D58B9-E9F6-4DF5-AA73-C14986CE418C}" presName="topSpace" presStyleCnt="0"/>
      <dgm:spPr/>
    </dgm:pt>
    <dgm:pt modelId="{6885F073-64F1-4572-A045-ADD7EF49892E}" type="pres">
      <dgm:prSet presAssocID="{137D58B9-E9F6-4DF5-AA73-C14986CE418C}" presName="firstComp" presStyleCnt="0"/>
      <dgm:spPr/>
    </dgm:pt>
    <dgm:pt modelId="{F40F3140-769C-4527-969D-4281A051668E}" type="pres">
      <dgm:prSet presAssocID="{137D58B9-E9F6-4DF5-AA73-C14986CE418C}" presName="firstChild" presStyleLbl="bgAccFollowNode1" presStyleIdx="1" presStyleCnt="2" custScaleY="104173"/>
      <dgm:spPr/>
    </dgm:pt>
    <dgm:pt modelId="{A2B8FC58-C4B9-409A-90E2-94CCBD8F95CF}" type="pres">
      <dgm:prSet presAssocID="{137D58B9-E9F6-4DF5-AA73-C14986CE418C}" presName="firstChildTx" presStyleLbl="bgAccFollowNode1" presStyleIdx="1" presStyleCnt="2">
        <dgm:presLayoutVars>
          <dgm:bulletEnabled val="1"/>
        </dgm:presLayoutVars>
      </dgm:prSet>
      <dgm:spPr/>
    </dgm:pt>
    <dgm:pt modelId="{26764E55-7E42-4C80-B685-6DFF5CB5CE52}" type="pres">
      <dgm:prSet presAssocID="{137D58B9-E9F6-4DF5-AA73-C14986CE418C}" presName="negSpace" presStyleCnt="0"/>
      <dgm:spPr/>
    </dgm:pt>
    <dgm:pt modelId="{2E0BBBA0-E4E6-44F7-ACF8-42D3E2D5309C}" type="pres">
      <dgm:prSet presAssocID="{137D58B9-E9F6-4DF5-AA73-C14986CE418C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29DEEAB-FA67-4B53-8392-C36F4121976D}" type="presOf" srcId="{6AB5D75E-0D5E-4A91-BDCE-E508BFB4106E}" destId="{D6721079-8695-46D9-A583-E77D375138B3}" srcOrd="0" destOrd="0" presId="urn:microsoft.com/office/officeart/2005/8/layout/hList9"/>
    <dgm:cxn modelId="{948BCBAE-92F4-4D0E-8091-D28EF14FAD88}" type="presOf" srcId="{137D58B9-E9F6-4DF5-AA73-C14986CE418C}" destId="{2E0BBBA0-E4E6-44F7-ACF8-42D3E2D5309C}" srcOrd="0" destOrd="0" presId="urn:microsoft.com/office/officeart/2005/8/layout/hList9"/>
    <dgm:cxn modelId="{BC633A22-2299-4E93-8778-47C7A23D2A32}" type="presOf" srcId="{35077C44-6AF2-41AD-AEC7-CB99E672C25B}" destId="{F40F3140-769C-4527-969D-4281A051668E}" srcOrd="0" destOrd="0" presId="urn:microsoft.com/office/officeart/2005/8/layout/hList9"/>
    <dgm:cxn modelId="{64FFCA80-AD65-4984-8130-922F1F096EAE}" srcId="{A99B9AE7-B004-4A7E-BEAC-8ADBC714AB73}" destId="{6AB5D75E-0D5E-4A91-BDCE-E508BFB4106E}" srcOrd="0" destOrd="0" parTransId="{CA82F67D-889A-460A-88CF-79A40023CC41}" sibTransId="{8407A1FB-98EA-45B5-9241-5D667D9519E2}"/>
    <dgm:cxn modelId="{3A63B1FA-4B80-443F-AF72-3ECDE1CFBA02}" type="presOf" srcId="{A99B9AE7-B004-4A7E-BEAC-8ADBC714AB73}" destId="{E1DD404B-C12E-439C-A848-CC08D3CC1535}" srcOrd="0" destOrd="0" presId="urn:microsoft.com/office/officeart/2005/8/layout/hList9"/>
    <dgm:cxn modelId="{16FA4019-F3BD-4E40-ABC5-CF1AC22889C4}" type="presOf" srcId="{35077C44-6AF2-41AD-AEC7-CB99E672C25B}" destId="{A2B8FC58-C4B9-409A-90E2-94CCBD8F95CF}" srcOrd="1" destOrd="0" presId="urn:microsoft.com/office/officeart/2005/8/layout/hList9"/>
    <dgm:cxn modelId="{40311F18-C490-4DA1-B4D0-556AD3B16F65}" type="presOf" srcId="{FDCE9F31-348F-423F-86AB-3E5191A190D4}" destId="{2A4797A2-384B-4129-AF71-8E0221B46846}" srcOrd="0" destOrd="0" presId="urn:microsoft.com/office/officeart/2005/8/layout/hList9"/>
    <dgm:cxn modelId="{7973F921-3637-4A75-8F1F-B7816354761C}" srcId="{137D58B9-E9F6-4DF5-AA73-C14986CE418C}" destId="{35077C44-6AF2-41AD-AEC7-CB99E672C25B}" srcOrd="0" destOrd="0" parTransId="{595ECB91-5CE4-47F9-9965-93ECE0E363CD}" sibTransId="{C408FD20-F036-4520-9961-C1C65706F5C4}"/>
    <dgm:cxn modelId="{A675DC95-1037-43E5-B707-AD69C6B6AA60}" type="presOf" srcId="{6AB5D75E-0D5E-4A91-BDCE-E508BFB4106E}" destId="{577D5C96-F560-4433-9052-345C188D2D79}" srcOrd="1" destOrd="0" presId="urn:microsoft.com/office/officeart/2005/8/layout/hList9"/>
    <dgm:cxn modelId="{31BBB255-A35D-4B29-83F6-7C46FDF0DD31}" srcId="{FDCE9F31-348F-423F-86AB-3E5191A190D4}" destId="{A99B9AE7-B004-4A7E-BEAC-8ADBC714AB73}" srcOrd="0" destOrd="0" parTransId="{5A3F9B89-3859-4731-AE00-D5934972822B}" sibTransId="{BB85272D-54FA-4D57-BE27-F53BA12C3155}"/>
    <dgm:cxn modelId="{7CC4B020-7145-45F5-8D25-EA1E94FBB0D6}" srcId="{FDCE9F31-348F-423F-86AB-3E5191A190D4}" destId="{137D58B9-E9F6-4DF5-AA73-C14986CE418C}" srcOrd="1" destOrd="0" parTransId="{1A9F0AF2-453F-4C66-B3BC-368B93587309}" sibTransId="{C537EEDA-2670-40F7-8781-EEE47A147F25}"/>
    <dgm:cxn modelId="{18461215-EE9E-44F3-8412-63EA9FCC9B78}" type="presParOf" srcId="{2A4797A2-384B-4129-AF71-8E0221B46846}" destId="{0CE995C5-4D1F-497E-9379-6E970223196A}" srcOrd="0" destOrd="0" presId="urn:microsoft.com/office/officeart/2005/8/layout/hList9"/>
    <dgm:cxn modelId="{2B666A16-0347-42DD-AF9B-ED28D326F147}" type="presParOf" srcId="{2A4797A2-384B-4129-AF71-8E0221B46846}" destId="{78F9459B-15DF-4CA6-8EC1-B59A0893C7B1}" srcOrd="1" destOrd="0" presId="urn:microsoft.com/office/officeart/2005/8/layout/hList9"/>
    <dgm:cxn modelId="{E4C6C482-825A-4350-A2C9-1F048B03E76F}" type="presParOf" srcId="{78F9459B-15DF-4CA6-8EC1-B59A0893C7B1}" destId="{8942FC68-27CD-4599-ABF5-21567FFFC3EE}" srcOrd="0" destOrd="0" presId="urn:microsoft.com/office/officeart/2005/8/layout/hList9"/>
    <dgm:cxn modelId="{E9BAEEAF-3924-4375-B213-7BA0E5CDDB7C}" type="presParOf" srcId="{78F9459B-15DF-4CA6-8EC1-B59A0893C7B1}" destId="{49810D0F-B41E-45D8-99A1-807F05A67DF3}" srcOrd="1" destOrd="0" presId="urn:microsoft.com/office/officeart/2005/8/layout/hList9"/>
    <dgm:cxn modelId="{53F041C7-916D-4336-953A-91DB4CE3AE0A}" type="presParOf" srcId="{49810D0F-B41E-45D8-99A1-807F05A67DF3}" destId="{D6721079-8695-46D9-A583-E77D375138B3}" srcOrd="0" destOrd="0" presId="urn:microsoft.com/office/officeart/2005/8/layout/hList9"/>
    <dgm:cxn modelId="{871FFD02-2B02-4472-AAF7-DD2B1AC9A929}" type="presParOf" srcId="{49810D0F-B41E-45D8-99A1-807F05A67DF3}" destId="{577D5C96-F560-4433-9052-345C188D2D79}" srcOrd="1" destOrd="0" presId="urn:microsoft.com/office/officeart/2005/8/layout/hList9"/>
    <dgm:cxn modelId="{CC9828E2-CE07-44C1-B535-04C6E320FAD4}" type="presParOf" srcId="{2A4797A2-384B-4129-AF71-8E0221B46846}" destId="{CFD23C29-633C-4956-B7C5-0105CCA4BE95}" srcOrd="2" destOrd="0" presId="urn:microsoft.com/office/officeart/2005/8/layout/hList9"/>
    <dgm:cxn modelId="{BD895D37-7E19-4C88-BF00-0C8EC3BB57D7}" type="presParOf" srcId="{2A4797A2-384B-4129-AF71-8E0221B46846}" destId="{E1DD404B-C12E-439C-A848-CC08D3CC1535}" srcOrd="3" destOrd="0" presId="urn:microsoft.com/office/officeart/2005/8/layout/hList9"/>
    <dgm:cxn modelId="{98B53FC8-7F7D-48B5-9909-B3F1D3FD5B04}" type="presParOf" srcId="{2A4797A2-384B-4129-AF71-8E0221B46846}" destId="{BB303C2B-3261-45D0-AF25-427967F456FC}" srcOrd="4" destOrd="0" presId="urn:microsoft.com/office/officeart/2005/8/layout/hList9"/>
    <dgm:cxn modelId="{C5E1EAEE-2707-4962-9244-E85CD181BACE}" type="presParOf" srcId="{2A4797A2-384B-4129-AF71-8E0221B46846}" destId="{DD268ABD-5159-4A97-8C6E-8A1820496D79}" srcOrd="5" destOrd="0" presId="urn:microsoft.com/office/officeart/2005/8/layout/hList9"/>
    <dgm:cxn modelId="{15157D83-C09B-419C-9340-36B7447FB2B0}" type="presParOf" srcId="{2A4797A2-384B-4129-AF71-8E0221B46846}" destId="{8C36C9C5-285A-43A6-B2DC-1892B8BFA770}" srcOrd="6" destOrd="0" presId="urn:microsoft.com/office/officeart/2005/8/layout/hList9"/>
    <dgm:cxn modelId="{691C4F3E-F7E6-443D-8D4E-445AF1376CD1}" type="presParOf" srcId="{8C36C9C5-285A-43A6-B2DC-1892B8BFA770}" destId="{748509E3-AB78-4861-B39C-C3BE14A82D40}" srcOrd="0" destOrd="0" presId="urn:microsoft.com/office/officeart/2005/8/layout/hList9"/>
    <dgm:cxn modelId="{273876F7-1E08-4D44-AAF7-712E49C7FA36}" type="presParOf" srcId="{8C36C9C5-285A-43A6-B2DC-1892B8BFA770}" destId="{6885F073-64F1-4572-A045-ADD7EF49892E}" srcOrd="1" destOrd="0" presId="urn:microsoft.com/office/officeart/2005/8/layout/hList9"/>
    <dgm:cxn modelId="{7D5510A9-1D14-4DFB-B7DF-12C050CADBB9}" type="presParOf" srcId="{6885F073-64F1-4572-A045-ADD7EF49892E}" destId="{F40F3140-769C-4527-969D-4281A051668E}" srcOrd="0" destOrd="0" presId="urn:microsoft.com/office/officeart/2005/8/layout/hList9"/>
    <dgm:cxn modelId="{2F10464B-35FE-496E-BE19-FE92B6E648FB}" type="presParOf" srcId="{6885F073-64F1-4572-A045-ADD7EF49892E}" destId="{A2B8FC58-C4B9-409A-90E2-94CCBD8F95CF}" srcOrd="1" destOrd="0" presId="urn:microsoft.com/office/officeart/2005/8/layout/hList9"/>
    <dgm:cxn modelId="{03481007-A38E-4F05-931B-506542D1AC76}" type="presParOf" srcId="{2A4797A2-384B-4129-AF71-8E0221B46846}" destId="{26764E55-7E42-4C80-B685-6DFF5CB5CE52}" srcOrd="7" destOrd="0" presId="urn:microsoft.com/office/officeart/2005/8/layout/hList9"/>
    <dgm:cxn modelId="{39F0F41F-ECD1-48D8-B5C3-AF4FC1EB5095}" type="presParOf" srcId="{2A4797A2-384B-4129-AF71-8E0221B46846}" destId="{2E0BBBA0-E4E6-44F7-ACF8-42D3E2D5309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F9C8-6164-41FA-BB70-586A9C91E8B5}">
      <dsp:nvSpPr>
        <dsp:cNvPr id="0" name=""/>
        <dsp:cNvSpPr/>
      </dsp:nvSpPr>
      <dsp:spPr>
        <a:xfrm>
          <a:off x="0" y="0"/>
          <a:ext cx="7059930" cy="15544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Darwin hypothesized that new species could appear gradually through small changes in ancestral species.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5529" y="45529"/>
        <a:ext cx="5382525" cy="1463422"/>
      </dsp:txXfrm>
    </dsp:sp>
    <dsp:sp modelId="{CA9CAF76-472A-49D4-9EB1-12469A359298}">
      <dsp:nvSpPr>
        <dsp:cNvPr id="0" name=""/>
        <dsp:cNvSpPr/>
      </dsp:nvSpPr>
      <dsp:spPr>
        <a:xfrm>
          <a:off x="622934" y="1813560"/>
          <a:ext cx="7059930" cy="155448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  <a:alpha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Darwin studied the breeding of pigeons with distinctive traits, and the selection of colorful feathers or largest tails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68463" y="1859089"/>
        <a:ext cx="5335525" cy="1463422"/>
      </dsp:txXfrm>
    </dsp:sp>
    <dsp:sp modelId="{92522A48-8CFF-4C9A-AC2C-402A9994862B}">
      <dsp:nvSpPr>
        <dsp:cNvPr id="0" name=""/>
        <dsp:cNvSpPr/>
      </dsp:nvSpPr>
      <dsp:spPr>
        <a:xfrm>
          <a:off x="1245869" y="3627120"/>
          <a:ext cx="7059930" cy="15544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Darwin wondered if a similar process could occur in nature in response to environmental pressures and create new species over time. 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91398" y="3672649"/>
        <a:ext cx="5335525" cy="1463422"/>
      </dsp:txXfrm>
    </dsp:sp>
    <dsp:sp modelId="{ED36BDE1-3B0E-42CC-8F00-B7ACDF9D55B9}">
      <dsp:nvSpPr>
        <dsp:cNvPr id="0" name=""/>
        <dsp:cNvSpPr/>
      </dsp:nvSpPr>
      <dsp:spPr>
        <a:xfrm>
          <a:off x="6049518" y="1178814"/>
          <a:ext cx="1010412" cy="101041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76861" y="1178814"/>
        <a:ext cx="555726" cy="760335"/>
      </dsp:txXfrm>
    </dsp:sp>
    <dsp:sp modelId="{CA1556CD-8F23-432C-B735-EF75FFB2D148}">
      <dsp:nvSpPr>
        <dsp:cNvPr id="0" name=""/>
        <dsp:cNvSpPr/>
      </dsp:nvSpPr>
      <dsp:spPr>
        <a:xfrm>
          <a:off x="6672452" y="2982010"/>
          <a:ext cx="1010412" cy="101041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99795" y="2982010"/>
        <a:ext cx="555726" cy="76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4C6BB-D6D9-429F-9F14-4F4FF460E555}">
      <dsp:nvSpPr>
        <dsp:cNvPr id="0" name=""/>
        <dsp:cNvSpPr/>
      </dsp:nvSpPr>
      <dsp:spPr>
        <a:xfrm>
          <a:off x="0" y="0"/>
          <a:ext cx="6949440" cy="105613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Organisms within a population compete for resources to survive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0933" y="30933"/>
        <a:ext cx="5720548" cy="994266"/>
      </dsp:txXfrm>
    </dsp:sp>
    <dsp:sp modelId="{A516C5B2-2A68-4E6F-8C6D-8C3EAECF7BE2}">
      <dsp:nvSpPr>
        <dsp:cNvPr id="0" name=""/>
        <dsp:cNvSpPr/>
      </dsp:nvSpPr>
      <dsp:spPr>
        <a:xfrm>
          <a:off x="582015" y="1248156"/>
          <a:ext cx="6949440" cy="10561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  <a:alpha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Some competitors will be better adapted or equipped for survival than others.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12948" y="1279089"/>
        <a:ext cx="5619072" cy="994266"/>
      </dsp:txXfrm>
    </dsp:sp>
    <dsp:sp modelId="{117D493B-D959-4F9A-AF5F-B5F7A3EAE508}">
      <dsp:nvSpPr>
        <dsp:cNvPr id="0" name=""/>
        <dsp:cNvSpPr/>
      </dsp:nvSpPr>
      <dsp:spPr>
        <a:xfrm>
          <a:off x="1155344" y="2496312"/>
          <a:ext cx="6949440" cy="105613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The best-equipped organisms will survive.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86277" y="2527245"/>
        <a:ext cx="5627759" cy="994265"/>
      </dsp:txXfrm>
    </dsp:sp>
    <dsp:sp modelId="{153DE07F-40D4-4F7E-8B9D-6B8757B19F3C}">
      <dsp:nvSpPr>
        <dsp:cNvPr id="0" name=""/>
        <dsp:cNvSpPr/>
      </dsp:nvSpPr>
      <dsp:spPr>
        <a:xfrm>
          <a:off x="1737359" y="3744468"/>
          <a:ext cx="6949440" cy="10561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Over time, beneficial variations will be passed down from </a:t>
          </a:r>
          <a:r>
            <a:rPr lang="en-US" sz="2400" kern="1200" dirty="0" smtClean="0">
              <a:solidFill>
                <a:schemeClr val="tx1"/>
              </a:solidFill>
            </a:rPr>
            <a:t>generation</a:t>
          </a:r>
          <a:r>
            <a:rPr lang="en-US" sz="2000" kern="1200" dirty="0" smtClean="0">
              <a:solidFill>
                <a:schemeClr val="tx1"/>
              </a:solidFill>
            </a:rPr>
            <a:t> to generation, gradually changing the population as a whole.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68292" y="3775401"/>
        <a:ext cx="5619072" cy="994266"/>
      </dsp:txXfrm>
    </dsp:sp>
    <dsp:sp modelId="{90824210-ADD5-4CB5-A1A5-16746142443D}">
      <dsp:nvSpPr>
        <dsp:cNvPr id="0" name=""/>
        <dsp:cNvSpPr/>
      </dsp:nvSpPr>
      <dsp:spPr>
        <a:xfrm>
          <a:off x="6262954" y="808901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417413" y="808901"/>
        <a:ext cx="377567" cy="516580"/>
      </dsp:txXfrm>
    </dsp:sp>
    <dsp:sp modelId="{8F833879-9E93-4FEC-9034-632EEA7935F0}">
      <dsp:nvSpPr>
        <dsp:cNvPr id="0" name=""/>
        <dsp:cNvSpPr/>
      </dsp:nvSpPr>
      <dsp:spPr>
        <a:xfrm>
          <a:off x="6844969" y="2057057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999428" y="2057057"/>
        <a:ext cx="377567" cy="516580"/>
      </dsp:txXfrm>
    </dsp:sp>
    <dsp:sp modelId="{ACB67DF3-C68E-4E92-A813-57C1C80712A8}">
      <dsp:nvSpPr>
        <dsp:cNvPr id="0" name=""/>
        <dsp:cNvSpPr/>
      </dsp:nvSpPr>
      <dsp:spPr>
        <a:xfrm>
          <a:off x="7418298" y="3305213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572757" y="3305213"/>
        <a:ext cx="377567" cy="516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1079-8695-46D9-A583-E77D375138B3}">
      <dsp:nvSpPr>
        <dsp:cNvPr id="0" name=""/>
        <dsp:cNvSpPr/>
      </dsp:nvSpPr>
      <dsp:spPr>
        <a:xfrm>
          <a:off x="1245572" y="639478"/>
          <a:ext cx="2332713" cy="1555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physical or functional features of an organisms that helps them survive.</a:t>
          </a:r>
          <a:endParaRPr lang="en-US" sz="1700" kern="1200" dirty="0"/>
        </a:p>
      </dsp:txBody>
      <dsp:txXfrm>
        <a:off x="1618806" y="639478"/>
        <a:ext cx="1959479" cy="1555919"/>
      </dsp:txXfrm>
    </dsp:sp>
    <dsp:sp modelId="{E1DD404B-C12E-439C-A848-CC08D3CC1535}">
      <dsp:nvSpPr>
        <dsp:cNvPr id="0" name=""/>
        <dsp:cNvSpPr/>
      </dsp:nvSpPr>
      <dsp:spPr>
        <a:xfrm>
          <a:off x="1458" y="17421"/>
          <a:ext cx="1555142" cy="1555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Structural/ functional </a:t>
          </a:r>
          <a:endParaRPr lang="en-US" sz="1800" kern="1200" dirty="0"/>
        </a:p>
      </dsp:txBody>
      <dsp:txXfrm>
        <a:off x="229203" y="245166"/>
        <a:ext cx="1099652" cy="1099652"/>
      </dsp:txXfrm>
    </dsp:sp>
    <dsp:sp modelId="{F40F3140-769C-4527-969D-4281A051668E}">
      <dsp:nvSpPr>
        <dsp:cNvPr id="0" name=""/>
        <dsp:cNvSpPr/>
      </dsp:nvSpPr>
      <dsp:spPr>
        <a:xfrm>
          <a:off x="5133428" y="639478"/>
          <a:ext cx="2332713" cy="1620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things organisms do to survive</a:t>
          </a:r>
          <a:endParaRPr lang="en-US" sz="1700" kern="1200" dirty="0"/>
        </a:p>
      </dsp:txBody>
      <dsp:txXfrm>
        <a:off x="5506662" y="639478"/>
        <a:ext cx="1959479" cy="1620848"/>
      </dsp:txXfrm>
    </dsp:sp>
    <dsp:sp modelId="{2E0BBBA0-E4E6-44F7-ACF8-42D3E2D5309C}">
      <dsp:nvSpPr>
        <dsp:cNvPr id="0" name=""/>
        <dsp:cNvSpPr/>
      </dsp:nvSpPr>
      <dsp:spPr>
        <a:xfrm>
          <a:off x="3889314" y="17421"/>
          <a:ext cx="1555142" cy="1555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Behavioral</a:t>
          </a:r>
          <a:endParaRPr lang="en-US" sz="1800" kern="1200" dirty="0"/>
        </a:p>
      </dsp:txBody>
      <dsp:txXfrm>
        <a:off x="4117059" y="245166"/>
        <a:ext cx="1099652" cy="1099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2B38B-A607-474B-B5B2-5859AC46577A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029B-3855-4601-8FC9-AFBB802D5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C1649379-2954-4A51-BC68-4D64CEF1BE67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Figure 22.9 Artificial selection.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C8EBC87-B82C-4A57-A5A1-FEA40D665BD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82CFFCA-DEC4-4C8A-8F81-8A66200D98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70732" y="3754145"/>
            <a:ext cx="4847038" cy="1599722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Darwin’s Theory of Evolution by Means of Natural Selection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936752" y="5431522"/>
            <a:ext cx="4836456" cy="1040845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SC.912.L.15.13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704210">
            <a:off x="567007" y="4238085"/>
            <a:ext cx="206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Dr. J. Suris Soto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Descend with Modification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688681"/>
              </p:ext>
            </p:extLst>
          </p:nvPr>
        </p:nvGraphicFramePr>
        <p:xfrm>
          <a:off x="304800" y="10668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41440" cy="14426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57150" indent="-4763" eaLnBrk="1" hangingPunct="1"/>
            <a:r>
              <a:rPr lang="en-US" altLang="en-US" i="1" dirty="0" smtClean="0"/>
              <a:t>Artificial Selection, Natural Selection, and Adaptation</a:t>
            </a:r>
            <a:endParaRPr lang="en-US" alt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467600" cy="39513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Darwin noted that humans have modified other species by selecting and breeding individuals with desired traits, a process called </a:t>
            </a:r>
            <a:r>
              <a:rPr lang="en-US" altLang="en-US" b="1" dirty="0" smtClean="0"/>
              <a:t>artificial selection</a:t>
            </a:r>
          </a:p>
          <a:p>
            <a:pPr eaLnBrk="1" hangingPunct="1"/>
            <a:r>
              <a:rPr lang="en-US" altLang="en-US" dirty="0" smtClean="0"/>
              <a:t>Darwin drew two inferences from two observations</a:t>
            </a:r>
          </a:p>
        </p:txBody>
      </p:sp>
    </p:spTree>
    <p:extLst>
      <p:ext uri="{BB962C8B-B14F-4D97-AF65-F5344CB8AC3E}">
        <p14:creationId xmlns:p14="http://schemas.microsoft.com/office/powerpoint/2010/main" val="13134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 descr="22_09_ArtificialSele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27050"/>
            <a:ext cx="8548687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958850" y="3184525"/>
            <a:ext cx="9874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1800" b="1"/>
              <a:t>Brussels</a:t>
            </a:r>
          </a:p>
          <a:p>
            <a:pPr algn="ctr"/>
            <a:r>
              <a:rPr lang="en-US" altLang="en-US" sz="1800" b="1"/>
              <a:t>sprouts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628650" y="5915025"/>
            <a:ext cx="7588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1800" b="1"/>
              <a:t>Kale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2038350" y="5267325"/>
            <a:ext cx="1203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altLang="en-US" sz="1800" b="1"/>
              <a:t>Selection </a:t>
            </a:r>
            <a:br>
              <a:rPr lang="en-US" altLang="en-US" sz="1800" b="1"/>
            </a:br>
            <a:r>
              <a:rPr lang="en-US" altLang="en-US" sz="1800" b="1"/>
              <a:t>for leaves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2139950" y="3425825"/>
            <a:ext cx="1533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altLang="en-US" sz="1800" b="1"/>
              <a:t>Selection for </a:t>
            </a:r>
            <a:br>
              <a:rPr lang="en-US" altLang="en-US" sz="1800" b="1"/>
            </a:br>
            <a:r>
              <a:rPr lang="en-US" altLang="en-US" sz="1800" b="1"/>
              <a:t>axillary (side) </a:t>
            </a:r>
            <a:br>
              <a:rPr lang="en-US" altLang="en-US" sz="1800" b="1"/>
            </a:br>
            <a:r>
              <a:rPr lang="en-US" altLang="en-US" sz="1800" b="1"/>
              <a:t>buds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914650" y="2460625"/>
            <a:ext cx="1736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altLang="en-US" sz="1800" b="1"/>
              <a:t>Selection for </a:t>
            </a:r>
            <a:br>
              <a:rPr lang="en-US" altLang="en-US" sz="1800" b="1"/>
            </a:br>
            <a:r>
              <a:rPr lang="en-US" altLang="en-US" sz="1800" b="1"/>
              <a:t>apical (tip) bud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4514850" y="2079625"/>
            <a:ext cx="1343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1800" b="1"/>
              <a:t>Cabbage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6851650" y="3438525"/>
            <a:ext cx="1343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1800" b="1"/>
              <a:t>Broccoli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7524750" y="5915025"/>
            <a:ext cx="1343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1800" b="1"/>
              <a:t>Kohlrabi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3905250" y="5927725"/>
            <a:ext cx="1343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sz="1800" b="1"/>
              <a:t>Wild mustard</a:t>
            </a:r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6165850" y="4619625"/>
            <a:ext cx="1089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altLang="en-US" sz="1800" b="1"/>
              <a:t>Selection </a:t>
            </a:r>
            <a:br>
              <a:rPr lang="en-US" altLang="en-US" sz="1800" b="1"/>
            </a:br>
            <a:r>
              <a:rPr lang="en-US" altLang="en-US" sz="1800" b="1"/>
              <a:t>for stems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5911850" y="3565525"/>
            <a:ext cx="1254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8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altLang="en-US" sz="1800" b="1"/>
              <a:t>Selection </a:t>
            </a:r>
            <a:br>
              <a:rPr lang="en-US" altLang="en-US" sz="1800" b="1"/>
            </a:br>
            <a:r>
              <a:rPr lang="en-US" altLang="en-US" sz="1800" b="1"/>
              <a:t>for flowers </a:t>
            </a:r>
            <a:br>
              <a:rPr lang="en-US" altLang="en-US" sz="1800" b="1"/>
            </a:br>
            <a:r>
              <a:rPr lang="en-US" altLang="en-US" sz="1800" b="1"/>
              <a:t>and stems</a:t>
            </a:r>
          </a:p>
        </p:txBody>
      </p:sp>
    </p:spTree>
    <p:extLst>
      <p:ext uri="{BB962C8B-B14F-4D97-AF65-F5344CB8AC3E}">
        <p14:creationId xmlns:p14="http://schemas.microsoft.com/office/powerpoint/2010/main" val="10049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305" y="152400"/>
            <a:ext cx="804144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Descend with modifications</a:t>
            </a:r>
            <a:endParaRPr 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114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studies made years after Darwin’s voyage</a:t>
            </a:r>
          </a:p>
          <a:p>
            <a:pPr lvl="1"/>
            <a:r>
              <a:rPr lang="en-US" dirty="0"/>
              <a:t>Biologists have concluded that this is indeed what happened to the Galápagos finches</a:t>
            </a:r>
          </a:p>
        </p:txBody>
      </p:sp>
      <p:grpSp>
        <p:nvGrpSpPr>
          <p:cNvPr id="350218" name="Group 10"/>
          <p:cNvGrpSpPr>
            <a:grpSpLocks/>
          </p:cNvGrpSpPr>
          <p:nvPr/>
        </p:nvGrpSpPr>
        <p:grpSpPr bwMode="auto">
          <a:xfrm>
            <a:off x="2124951" y="2279894"/>
            <a:ext cx="6790449" cy="4273306"/>
            <a:chOff x="1508" y="1840"/>
            <a:chExt cx="3619" cy="2302"/>
          </a:xfrm>
        </p:grpSpPr>
        <p:pic>
          <p:nvPicPr>
            <p:cNvPr id="3502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1840"/>
              <a:ext cx="3500" cy="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0215" name="Text Box 7"/>
            <p:cNvSpPr txBox="1">
              <a:spLocks noChangeArrowheads="1"/>
            </p:cNvSpPr>
            <p:nvPr/>
          </p:nvSpPr>
          <p:spPr bwMode="auto">
            <a:xfrm>
              <a:off x="1508" y="2912"/>
              <a:ext cx="11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254000" indent="-254000"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latin typeface="Arial" charset="0"/>
                </a:rPr>
                <a:t>(a)	 Cactus eater.</a:t>
              </a:r>
              <a:r>
                <a:rPr lang="en-US" sz="1000">
                  <a:latin typeface="Arial" charset="0"/>
                </a:rPr>
                <a:t> The long,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sharp beak of the cactus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ground finch (</a:t>
              </a:r>
              <a:r>
                <a:rPr lang="en-US" sz="1000" i="1">
                  <a:latin typeface="Arial" charset="0"/>
                </a:rPr>
                <a:t>Geospiza</a:t>
              </a:r>
              <a:br>
                <a:rPr lang="en-US" sz="1000" i="1">
                  <a:latin typeface="Arial" charset="0"/>
                </a:rPr>
              </a:br>
              <a:r>
                <a:rPr lang="en-US" sz="1000" i="1">
                  <a:latin typeface="Arial" charset="0"/>
                </a:rPr>
                <a:t>scandens</a:t>
              </a:r>
              <a:r>
                <a:rPr lang="en-US" sz="1000">
                  <a:latin typeface="Arial" charset="0"/>
                </a:rPr>
                <a:t>) helps it tear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and eat cactus flowers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and pulp.</a:t>
              </a:r>
            </a:p>
          </p:txBody>
        </p:sp>
        <p:sp>
          <p:nvSpPr>
            <p:cNvPr id="350216" name="Text Box 8"/>
            <p:cNvSpPr txBox="1">
              <a:spLocks noChangeArrowheads="1"/>
            </p:cNvSpPr>
            <p:nvPr/>
          </p:nvSpPr>
          <p:spPr bwMode="auto">
            <a:xfrm>
              <a:off x="3802" y="2918"/>
              <a:ext cx="1325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254000" indent="-254000"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latin typeface="Arial" charset="0"/>
                </a:rPr>
                <a:t>(c)	 Seed eater.</a:t>
              </a:r>
              <a:r>
                <a:rPr lang="en-US" sz="1000">
                  <a:latin typeface="Arial" charset="0"/>
                </a:rPr>
                <a:t> The large ground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finch (</a:t>
              </a:r>
              <a:r>
                <a:rPr lang="en-US" sz="1000" i="1">
                  <a:latin typeface="Arial" charset="0"/>
                </a:rPr>
                <a:t>Geospiza magnirostris</a:t>
              </a:r>
              <a:r>
                <a:rPr lang="en-US" sz="1000">
                  <a:latin typeface="Arial" charset="0"/>
                </a:rPr>
                <a:t>)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has a large beak adapted for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cracking seeds that fall from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plants to the ground.</a:t>
              </a:r>
            </a:p>
          </p:txBody>
        </p:sp>
        <p:sp>
          <p:nvSpPr>
            <p:cNvPr id="350217" name="Text Box 9"/>
            <p:cNvSpPr txBox="1">
              <a:spLocks noChangeArrowheads="1"/>
            </p:cNvSpPr>
            <p:nvPr/>
          </p:nvSpPr>
          <p:spPr bwMode="auto">
            <a:xfrm>
              <a:off x="2559" y="3796"/>
              <a:ext cx="161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marL="254000" indent="-254000"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000" b="1">
                  <a:latin typeface="Arial" charset="0"/>
                </a:rPr>
                <a:t>(b)	 Insect eater.</a:t>
              </a:r>
              <a:r>
                <a:rPr lang="en-US" sz="1000">
                  <a:latin typeface="Arial" charset="0"/>
                </a:rPr>
                <a:t> The green warbler 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finch (</a:t>
              </a:r>
              <a:r>
                <a:rPr lang="en-US" sz="1000" i="1">
                  <a:latin typeface="Arial" charset="0"/>
                </a:rPr>
                <a:t>Certhidea olivacea</a:t>
              </a:r>
              <a:r>
                <a:rPr lang="en-US" sz="1000">
                  <a:latin typeface="Arial" charset="0"/>
                </a:rPr>
                <a:t>) uses its</a:t>
              </a:r>
              <a:br>
                <a:rPr lang="en-US" sz="1000">
                  <a:latin typeface="Arial" charset="0"/>
                </a:rPr>
              </a:br>
              <a:r>
                <a:rPr lang="en-US" sz="1000">
                  <a:latin typeface="Arial" charset="0"/>
                </a:rPr>
                <a:t>narrow, pointed beak to grasp insects.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0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/>
              <a:t>Descent with Modification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3332163"/>
          </a:xfrm>
        </p:spPr>
        <p:txBody>
          <a:bodyPr/>
          <a:lstStyle/>
          <a:p>
            <a:r>
              <a:rPr lang="en-US" dirty="0"/>
              <a:t>The phrase </a:t>
            </a:r>
            <a:r>
              <a:rPr lang="en-US" i="1" dirty="0"/>
              <a:t>descent with modification</a:t>
            </a:r>
            <a:endParaRPr lang="en-US" dirty="0"/>
          </a:p>
          <a:p>
            <a:pPr lvl="1"/>
            <a:r>
              <a:rPr lang="en-US" dirty="0"/>
              <a:t>Summarized Darwin’s perception of the unity of life</a:t>
            </a:r>
          </a:p>
          <a:p>
            <a:pPr lvl="1"/>
            <a:r>
              <a:rPr lang="en-US" dirty="0"/>
              <a:t>States that all organisms are related through descent from </a:t>
            </a:r>
            <a:r>
              <a:rPr lang="en-US" dirty="0" smtClean="0"/>
              <a:t>a </a:t>
            </a:r>
            <a:r>
              <a:rPr lang="en-US" b="1" dirty="0" smtClean="0"/>
              <a:t>common ancestor</a:t>
            </a:r>
            <a:r>
              <a:rPr lang="en-US" dirty="0" smtClean="0"/>
              <a:t> </a:t>
            </a:r>
            <a:r>
              <a:rPr lang="en-US" dirty="0"/>
              <a:t>that lived in the remote past</a:t>
            </a:r>
          </a:p>
        </p:txBody>
      </p:sp>
    </p:spTree>
    <p:extLst>
      <p:ext uri="{BB962C8B-B14F-4D97-AF65-F5344CB8AC3E}">
        <p14:creationId xmlns:p14="http://schemas.microsoft.com/office/powerpoint/2010/main" val="23614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467600" cy="4160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the Darwinian view, the history of life is like a tree with branches representing life’s diversity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Darwin’s theory meshed well with the hierarchy of Linnaeus </a:t>
            </a:r>
            <a:r>
              <a:rPr lang="en-US" altLang="en-US" sz="1800" dirty="0" smtClean="0"/>
              <a:t>(father of taxonomy = classification)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3200400" cy="32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304800"/>
            <a:ext cx="8042275" cy="123983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/>
              <a:t>Descent with Modification</a:t>
            </a:r>
            <a:endParaRPr lang="en-US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5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 smtClean="0"/>
              <a:t>Observation #1</a:t>
            </a:r>
            <a:r>
              <a:rPr lang="en-US" altLang="en-US" sz="4400" dirty="0" smtClean="0"/>
              <a:t>: Members of a population often vary in their inherited traits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43935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/>
              <a:t>Observation #2: </a:t>
            </a:r>
            <a:r>
              <a:rPr lang="en-US" altLang="en-US" sz="3200" dirty="0" smtClean="0"/>
              <a:t>All species can produce more offspring than the environment can support, and many of these offspring fail to survive and reproduce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3006302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638800"/>
            <a:ext cx="2935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Overproduction of offspring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702860" y="762000"/>
            <a:ext cx="7526740" cy="3951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Inference #1</a:t>
            </a:r>
            <a:r>
              <a:rPr lang="en-US" altLang="en-US" sz="2800" dirty="0" smtClean="0"/>
              <a:t>: Individuals whose inherited traits give them a higher probability of surviving and reproducing in a given environment tend to leave more offspring than other individuals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200400"/>
            <a:ext cx="7772400" cy="276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/>
              <a:t>Inference #2: </a:t>
            </a:r>
            <a:r>
              <a:rPr lang="en-US" altLang="en-US" sz="2800" dirty="0" smtClean="0"/>
              <a:t>This unequal ability of individuals to survive and </a:t>
            </a:r>
            <a:r>
              <a:rPr lang="en-US" altLang="en-US" sz="3200" dirty="0" smtClean="0"/>
              <a:t>reproduce</a:t>
            </a:r>
            <a:r>
              <a:rPr lang="en-US" altLang="en-US" sz="2800" dirty="0" smtClean="0"/>
              <a:t> will lead to the accumulation of favorable traits in the population over generations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275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914400"/>
            <a:ext cx="7848600" cy="5075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Darwin was influenced by Thomas </a:t>
            </a:r>
            <a:r>
              <a:rPr lang="en-US" altLang="en-US" sz="2800" b="1" dirty="0" smtClean="0"/>
              <a:t>Malthus</a:t>
            </a:r>
            <a:r>
              <a:rPr lang="en-US" altLang="en-US" sz="2800" dirty="0" smtClean="0"/>
              <a:t>, who noted the potential for human population to increase faster than food supplies and other resources</a:t>
            </a:r>
          </a:p>
          <a:p>
            <a:pPr eaLnBrk="1" hangingPunct="1"/>
            <a:r>
              <a:rPr lang="en-US" altLang="en-US" sz="2800" dirty="0" smtClean="0"/>
              <a:t>If some heritable traits are advantageous, these will accumulate in a population over time, and this will increase the frequency of individuals with these traits</a:t>
            </a:r>
          </a:p>
          <a:p>
            <a:pPr eaLnBrk="1" hangingPunct="1"/>
            <a:r>
              <a:rPr lang="en-US" altLang="en-US" sz="2800" dirty="0" smtClean="0"/>
              <a:t>This process explains the match between organisms and their environment</a:t>
            </a:r>
          </a:p>
        </p:txBody>
      </p:sp>
    </p:spTree>
    <p:extLst>
      <p:ext uri="{BB962C8B-B14F-4D97-AF65-F5344CB8AC3E}">
        <p14:creationId xmlns:p14="http://schemas.microsoft.com/office/powerpoint/2010/main" val="32922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Lesson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36" y="2133601"/>
            <a:ext cx="8326464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By the end of this lesson you should be able to </a:t>
            </a:r>
          </a:p>
          <a:p>
            <a:r>
              <a:rPr lang="en-US" sz="2800" dirty="0" smtClean="0"/>
              <a:t>Summarize the main points of Darwin’s theory.</a:t>
            </a:r>
          </a:p>
          <a:p>
            <a:r>
              <a:rPr lang="en-US" sz="2800" dirty="0" smtClean="0"/>
              <a:t>Summarize the major concepts of natural selection</a:t>
            </a:r>
          </a:p>
          <a:p>
            <a:r>
              <a:rPr lang="en-US" sz="2800" dirty="0" smtClean="0"/>
              <a:t>Explain how natural selection acts as a mechanism of evolution.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72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Darwin explained three broad observations:</a:t>
            </a:r>
            <a:endParaRPr lang="en-US" altLang="en-US" sz="3000" dirty="0" smtClean="0"/>
          </a:p>
          <a:p>
            <a:pPr marL="977900" lvl="1" indent="-304800" eaLnBrk="1" hangingPunct="1"/>
            <a:r>
              <a:rPr lang="en-US" altLang="en-US" dirty="0" smtClean="0"/>
              <a:t>The unity of life</a:t>
            </a:r>
          </a:p>
          <a:p>
            <a:pPr marL="977900" lvl="1" indent="-304800" eaLnBrk="1" hangingPunct="1"/>
            <a:r>
              <a:rPr lang="en-US" altLang="en-US" dirty="0" smtClean="0"/>
              <a:t>The diversity of life</a:t>
            </a:r>
          </a:p>
          <a:p>
            <a:pPr marL="977900" lvl="1" indent="-304800" eaLnBrk="1" hangingPunct="1"/>
            <a:r>
              <a:rPr lang="en-US" altLang="en-US" dirty="0" smtClean="0"/>
              <a:t>The match between organisms and their environment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dirty="0" smtClean="0"/>
              <a:t>The Origin of Species </a:t>
            </a:r>
            <a:br>
              <a:rPr lang="en-US" sz="4400" dirty="0" smtClean="0"/>
            </a:br>
            <a:r>
              <a:rPr lang="en-US" sz="3200" dirty="0" smtClean="0"/>
              <a:t>by means of Natural Selection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090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41440" cy="1295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dirty="0" smtClean="0"/>
              <a:t>The Origin of Species </a:t>
            </a:r>
            <a:br>
              <a:rPr lang="en-US" sz="4400" dirty="0" smtClean="0"/>
            </a:br>
            <a:r>
              <a:rPr lang="en-US" sz="3200" dirty="0" smtClean="0"/>
              <a:t>by means of Natural Selection</a:t>
            </a:r>
            <a:endParaRPr lang="en-US" sz="4400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6035675"/>
          </a:xfrm>
        </p:spPr>
        <p:txBody>
          <a:bodyPr/>
          <a:lstStyle/>
          <a:p>
            <a:r>
              <a:rPr lang="en-US" dirty="0"/>
              <a:t>In 1844, Darwin wrote a long essay on the origin of species and natural selection</a:t>
            </a:r>
          </a:p>
          <a:p>
            <a:pPr lvl="1"/>
            <a:r>
              <a:rPr lang="en-US" dirty="0"/>
              <a:t>But he was reluctant to introduce his theory publicly, anticipating the uproar it would cause</a:t>
            </a:r>
          </a:p>
          <a:p>
            <a:r>
              <a:rPr lang="en-US" dirty="0"/>
              <a:t>In June 1858 Darwin received a manuscript from Alfred Russell Wallace</a:t>
            </a:r>
          </a:p>
          <a:p>
            <a:pPr lvl="1"/>
            <a:r>
              <a:rPr lang="en-US" dirty="0"/>
              <a:t>Who had developed a theory of natural selection similar to Darwin’s</a:t>
            </a:r>
          </a:p>
          <a:p>
            <a:r>
              <a:rPr lang="en-US" dirty="0"/>
              <a:t>Darwin quickly finished </a:t>
            </a:r>
            <a:r>
              <a:rPr lang="en-US" i="1" dirty="0"/>
              <a:t>The Origin of Species</a:t>
            </a:r>
            <a:endParaRPr lang="en-US" dirty="0"/>
          </a:p>
          <a:p>
            <a:pPr lvl="1"/>
            <a:r>
              <a:rPr lang="en-US" dirty="0"/>
              <a:t>And published it the next year</a:t>
            </a:r>
          </a:p>
        </p:txBody>
      </p:sp>
    </p:spTree>
    <p:extLst>
      <p:ext uri="{BB962C8B-B14F-4D97-AF65-F5344CB8AC3E}">
        <p14:creationId xmlns:p14="http://schemas.microsoft.com/office/powerpoint/2010/main" val="3753042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Darwin’s Main Points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190789"/>
            <a:ext cx="7467600" cy="108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63733793"/>
              </p:ext>
            </p:extLst>
          </p:nvPr>
        </p:nvGraphicFramePr>
        <p:xfrm>
          <a:off x="228600" y="16002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98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0984" cy="60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130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946"/>
            <a:ext cx="804144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0962"/>
              </p:ext>
            </p:extLst>
          </p:nvPr>
        </p:nvGraphicFramePr>
        <p:xfrm>
          <a:off x="914400" y="2294251"/>
          <a:ext cx="7467600" cy="227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6800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Variations that provide a competitive advantage to an organism to survive, thus  increasing  the reproductive success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55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575582" y="152400"/>
            <a:ext cx="3014708" cy="54239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Behavioral 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3733800" cy="5410200"/>
          </a:xfrm>
        </p:spPr>
        <p:txBody>
          <a:bodyPr/>
          <a:lstStyle/>
          <a:p>
            <a:r>
              <a:rPr lang="en-US" dirty="0" smtClean="0"/>
              <a:t>Thick fur on a polar bear to keep it warm.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Rabbits have large ears to hear and avoid danger.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Cactus have long roots to get more water in the desert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181600" y="838200"/>
            <a:ext cx="3810000" cy="5638800"/>
          </a:xfrm>
        </p:spPr>
        <p:txBody>
          <a:bodyPr/>
          <a:lstStyle/>
          <a:p>
            <a:r>
              <a:rPr lang="en-US" dirty="0" smtClean="0"/>
              <a:t>Birds migrate  to find food.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Plants grow towards the light to capture more sunlight.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Opossums play</a:t>
            </a:r>
          </a:p>
          <a:p>
            <a:pPr marL="0" indent="0">
              <a:buNone/>
            </a:pPr>
            <a:r>
              <a:rPr lang="en-US" dirty="0" smtClean="0"/>
              <a:t> dead to confuse predators.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393" y="152400"/>
            <a:ext cx="3581400" cy="5334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Structural or Functional </a:t>
            </a:r>
            <a:endParaRPr lang="en-US" b="1" dirty="0"/>
          </a:p>
        </p:txBody>
      </p:sp>
      <p:pic>
        <p:nvPicPr>
          <p:cNvPr id="3075" name="Picture 3" descr="C:\Users\273189\AppData\Local\Microsoft\Windows\Temporary Internet Files\Content.IE5\ZJLJG5U5\unnam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058186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273189\AppData\Local\Microsoft\Windows\Temporary Internet Files\Content.IE5\I1X8V8TL\guess_how_much_i_love_yo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078992" cy="13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273189\AppData\Local\Microsoft\Windows\Temporary Internet Files\Content.IE5\7V393X3V\cactus-example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96" y="5333999"/>
            <a:ext cx="1670304" cy="12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2803"/>
            <a:ext cx="1752600" cy="119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11" y="3318592"/>
            <a:ext cx="1423244" cy="163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:\Users\273189\AppData\Local\Microsoft\Windows\Temporary Internet Files\Content.IE5\DUZU1YAG\4518302357_fff1c13e15_z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51740"/>
            <a:ext cx="1421248" cy="13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7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95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b="1" dirty="0"/>
              <a:t>What Is Theoretical about the Darwinian View of Life?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15340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In science, a </a:t>
            </a:r>
            <a:r>
              <a:rPr lang="en-US" sz="3600" b="1" dirty="0">
                <a:solidFill>
                  <a:schemeClr val="tx1"/>
                </a:solidFill>
              </a:rPr>
              <a:t>theory</a:t>
            </a:r>
          </a:p>
          <a:p>
            <a:pPr lvl="1"/>
            <a:r>
              <a:rPr lang="en-US" sz="3200" dirty="0"/>
              <a:t>Accounts for many </a:t>
            </a:r>
            <a:r>
              <a:rPr lang="en-US" sz="3200" u="sng" dirty="0"/>
              <a:t>observations</a:t>
            </a:r>
            <a:r>
              <a:rPr lang="en-US" sz="3200" dirty="0"/>
              <a:t> and </a:t>
            </a:r>
            <a:r>
              <a:rPr lang="en-US" sz="3200" u="sng" dirty="0"/>
              <a:t>data</a:t>
            </a:r>
            <a:r>
              <a:rPr lang="en-US" sz="3200" dirty="0"/>
              <a:t> and attempts to </a:t>
            </a:r>
            <a:r>
              <a:rPr lang="en-US" sz="3200" b="1" u="sng" dirty="0">
                <a:solidFill>
                  <a:srgbClr val="FF0000"/>
                </a:solidFill>
              </a:rPr>
              <a:t>explain</a:t>
            </a:r>
            <a:r>
              <a:rPr lang="en-US" sz="3200" dirty="0"/>
              <a:t> and integrate a great variety of phenomena</a:t>
            </a:r>
          </a:p>
        </p:txBody>
      </p:sp>
    </p:spTree>
    <p:extLst>
      <p:ext uri="{BB962C8B-B14F-4D97-AF65-F5344CB8AC3E}">
        <p14:creationId xmlns:p14="http://schemas.microsoft.com/office/powerpoint/2010/main" val="28565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4144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i="1" dirty="0" smtClean="0"/>
              <a:t>Natural Selection: </a:t>
            </a:r>
            <a:r>
              <a:rPr lang="en-US" altLang="en-US" dirty="0" smtClean="0"/>
              <a:t>A Summary</a:t>
            </a:r>
            <a:endParaRPr lang="en-US" altLang="en-US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467600" cy="4313238"/>
          </a:xfrm>
        </p:spPr>
        <p:txBody>
          <a:bodyPr/>
          <a:lstStyle/>
          <a:p>
            <a:pPr eaLnBrk="1" hangingPunct="1"/>
            <a:r>
              <a:rPr lang="en-US" altLang="en-US" smtClean="0"/>
              <a:t>Individuals with certain heritable characteristics survive and reproduce at a higher rate than other individuals</a:t>
            </a:r>
          </a:p>
          <a:p>
            <a:pPr eaLnBrk="1" hangingPunct="1"/>
            <a:r>
              <a:rPr lang="en-US" altLang="en-US" smtClean="0"/>
              <a:t>Natural selection increases the adaptation of organisms to their environment over time</a:t>
            </a:r>
          </a:p>
          <a:p>
            <a:pPr eaLnBrk="1" hangingPunct="1"/>
            <a:r>
              <a:rPr lang="en-US" altLang="en-US" smtClean="0"/>
              <a:t>If an environment changes over time, natural selection may result in adaptation to these new conditions and may give rise to new species</a:t>
            </a:r>
          </a:p>
        </p:txBody>
      </p:sp>
    </p:spTree>
    <p:extLst>
      <p:ext uri="{BB962C8B-B14F-4D97-AF65-F5344CB8AC3E}">
        <p14:creationId xmlns:p14="http://schemas.microsoft.com/office/powerpoint/2010/main" val="26663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534400" cy="2230438"/>
          </a:xfrm>
        </p:spPr>
        <p:txBody>
          <a:bodyPr>
            <a:normAutofit/>
          </a:bodyPr>
          <a:lstStyle/>
          <a:p>
            <a:r>
              <a:rPr lang="en-US" sz="2800" dirty="0"/>
              <a:t>Darwin’s theory of evolution by natural selection</a:t>
            </a:r>
          </a:p>
          <a:p>
            <a:pPr lvl="1"/>
            <a:r>
              <a:rPr lang="en-US" sz="2800" dirty="0"/>
              <a:t>Integrates</a:t>
            </a:r>
            <a:r>
              <a:rPr lang="en-US" sz="2400" dirty="0"/>
              <a:t> diverse areas of biological study and stimulates many new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3853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000" dirty="0"/>
              <a:t>Darwin Introduces a Revolutionary </a:t>
            </a:r>
            <a:r>
              <a:rPr lang="en-US" sz="3000" dirty="0" smtClean="0"/>
              <a:t>Theory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30480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new era of biology began on November 24, </a:t>
            </a:r>
            <a:r>
              <a:rPr lang="en-US" dirty="0" smtClean="0"/>
              <a:t>1859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day Charles Darwin published </a:t>
            </a:r>
            <a:r>
              <a:rPr lang="en-US" i="1" dirty="0"/>
              <a:t>On the Origin of Species by Means of Natural </a:t>
            </a:r>
            <a:r>
              <a:rPr lang="en-US" i="1" dirty="0" smtClean="0"/>
              <a:t>Selection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72" y="2057400"/>
            <a:ext cx="5403130" cy="435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4144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/>
              <a:t>The Origin of </a:t>
            </a:r>
            <a:r>
              <a:rPr lang="en-US" i="1" dirty="0" smtClean="0"/>
              <a:t>Species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22793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Focused biologists’ attention on the great diversity of organisms</a:t>
            </a:r>
            <a:endParaRPr lang="en-US" sz="2800" dirty="0"/>
          </a:p>
        </p:txBody>
      </p:sp>
      <p:pic>
        <p:nvPicPr>
          <p:cNvPr id="331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78088"/>
            <a:ext cx="55626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3332163"/>
          </a:xfrm>
        </p:spPr>
        <p:txBody>
          <a:bodyPr>
            <a:normAutofit/>
          </a:bodyPr>
          <a:lstStyle/>
          <a:p>
            <a:r>
              <a:rPr lang="en-US" sz="2800" dirty="0"/>
              <a:t>Darwin made two major points in his book</a:t>
            </a:r>
          </a:p>
          <a:p>
            <a:pPr lvl="1"/>
            <a:r>
              <a:rPr lang="en-US" sz="2400" dirty="0"/>
              <a:t>He presented evidence that the many species of organisms presently inhabiting the Earth are descendants of ancestral species</a:t>
            </a:r>
          </a:p>
          <a:p>
            <a:pPr lvl="1"/>
            <a:r>
              <a:rPr lang="en-US" sz="2400" dirty="0"/>
              <a:t>He proposed a mechanism for the evolutionary process, </a:t>
            </a:r>
            <a:r>
              <a:rPr lang="en-US" sz="2400" b="1" dirty="0"/>
              <a:t>natural selection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436563"/>
            <a:ext cx="8042275" cy="93503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/>
              <a:t>The Origin of </a:t>
            </a:r>
            <a:r>
              <a:rPr lang="en-US" i="1" dirty="0" smtClean="0"/>
              <a:t>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Darwin and the HMS Beagle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2931"/>
            <a:ext cx="5334000" cy="3951337"/>
          </a:xfrm>
        </p:spPr>
        <p:txBody>
          <a:bodyPr/>
          <a:lstStyle/>
          <a:p>
            <a:r>
              <a:rPr lang="en-US" dirty="0" smtClean="0"/>
              <a:t>In 1831, Darwin set sail on the HMS Beagle to chart the coast of South America.</a:t>
            </a:r>
          </a:p>
          <a:p>
            <a:r>
              <a:rPr lang="en-US" dirty="0" smtClean="0"/>
              <a:t>He collected many biological </a:t>
            </a:r>
            <a:r>
              <a:rPr lang="en-US" dirty="0"/>
              <a:t>and </a:t>
            </a:r>
            <a:r>
              <a:rPr lang="en-US" dirty="0" smtClean="0"/>
              <a:t>geological </a:t>
            </a:r>
            <a:r>
              <a:rPr lang="en-US" dirty="0"/>
              <a:t>specimens to </a:t>
            </a:r>
            <a:r>
              <a:rPr lang="en-US" dirty="0" smtClean="0"/>
              <a:t>bring </a:t>
            </a:r>
            <a:r>
              <a:rPr lang="en-US" dirty="0"/>
              <a:t>back to London for further study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kept detailed journals with exquisite </a:t>
            </a:r>
            <a:r>
              <a:rPr lang="en-US" dirty="0"/>
              <a:t>drawings, and many notes about the data </a:t>
            </a:r>
            <a:r>
              <a:rPr lang="en-US" dirty="0" smtClean="0"/>
              <a:t>collected.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29" y="2286000"/>
            <a:ext cx="3436279" cy="286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1" y="228600"/>
            <a:ext cx="8534400" cy="2108200"/>
          </a:xfrm>
        </p:spPr>
        <p:txBody>
          <a:bodyPr>
            <a:noAutofit/>
          </a:bodyPr>
          <a:lstStyle/>
          <a:p>
            <a:r>
              <a:rPr lang="en-US" sz="2800" dirty="0"/>
              <a:t>Darwin’s interest in the geographic distribution of species</a:t>
            </a:r>
          </a:p>
          <a:p>
            <a:pPr marL="990600" lvl="1"/>
            <a:r>
              <a:rPr lang="en-US" sz="2800" dirty="0"/>
              <a:t>Was </a:t>
            </a:r>
            <a:r>
              <a:rPr lang="en-US" sz="2800" dirty="0" smtClean="0"/>
              <a:t>ignited </a:t>
            </a:r>
            <a:r>
              <a:rPr lang="en-US" sz="2800" dirty="0"/>
              <a:t>by the </a:t>
            </a:r>
            <a:r>
              <a:rPr lang="en-US" sz="2800" i="1" dirty="0"/>
              <a:t>Beagle</a:t>
            </a:r>
            <a:r>
              <a:rPr lang="en-US" sz="2800" dirty="0"/>
              <a:t>’s stop at the Galápagos </a:t>
            </a:r>
            <a:r>
              <a:rPr lang="en-US" sz="2800" dirty="0" smtClean="0"/>
              <a:t>Islands.</a:t>
            </a:r>
            <a:endParaRPr lang="en-US" sz="2800" dirty="0"/>
          </a:p>
        </p:txBody>
      </p:sp>
      <p:grpSp>
        <p:nvGrpSpPr>
          <p:cNvPr id="348193" name="Group 33"/>
          <p:cNvGrpSpPr>
            <a:grpSpLocks/>
          </p:cNvGrpSpPr>
          <p:nvPr/>
        </p:nvGrpSpPr>
        <p:grpSpPr bwMode="auto">
          <a:xfrm>
            <a:off x="1920384" y="2133600"/>
            <a:ext cx="6766415" cy="4154665"/>
            <a:chOff x="1215" y="1728"/>
            <a:chExt cx="4160" cy="2241"/>
          </a:xfrm>
        </p:grpSpPr>
        <p:pic>
          <p:nvPicPr>
            <p:cNvPr id="34816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728"/>
              <a:ext cx="4116" cy="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>
              <a:off x="2911" y="2056"/>
              <a:ext cx="1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168" name="Text Box 8"/>
            <p:cNvSpPr txBox="1">
              <a:spLocks noChangeArrowheads="1"/>
            </p:cNvSpPr>
            <p:nvPr/>
          </p:nvSpPr>
          <p:spPr bwMode="auto">
            <a:xfrm>
              <a:off x="2525" y="1980"/>
              <a:ext cx="40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England</a:t>
              </a:r>
              <a:endParaRPr lang="en-US" sz="1000" b="1"/>
            </a:p>
          </p:txBody>
        </p:sp>
        <p:sp>
          <p:nvSpPr>
            <p:cNvPr id="348169" name="Text Box 9"/>
            <p:cNvSpPr txBox="1">
              <a:spLocks noChangeArrowheads="1"/>
            </p:cNvSpPr>
            <p:nvPr/>
          </p:nvSpPr>
          <p:spPr bwMode="auto">
            <a:xfrm>
              <a:off x="3078" y="2026"/>
              <a:ext cx="4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EUROPE</a:t>
              </a:r>
            </a:p>
          </p:txBody>
        </p:sp>
        <p:sp>
          <p:nvSpPr>
            <p:cNvPr id="348170" name="Text Box 10"/>
            <p:cNvSpPr txBox="1">
              <a:spLocks noChangeArrowheads="1"/>
            </p:cNvSpPr>
            <p:nvPr/>
          </p:nvSpPr>
          <p:spPr bwMode="auto">
            <a:xfrm>
              <a:off x="1663" y="2099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NORTH</a:t>
              </a:r>
            </a:p>
            <a:p>
              <a:r>
                <a:rPr lang="en-US" sz="1000"/>
                <a:t>AMERICA</a:t>
              </a:r>
            </a:p>
          </p:txBody>
        </p:sp>
        <p:sp>
          <p:nvSpPr>
            <p:cNvPr id="348171" name="Text Box 11"/>
            <p:cNvSpPr txBox="1">
              <a:spLocks noChangeArrowheads="1"/>
            </p:cNvSpPr>
            <p:nvPr/>
          </p:nvSpPr>
          <p:spPr bwMode="auto">
            <a:xfrm>
              <a:off x="1453" y="2610"/>
              <a:ext cx="50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Galápagos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Islands</a:t>
              </a:r>
            </a:p>
          </p:txBody>
        </p:sp>
        <p:sp>
          <p:nvSpPr>
            <p:cNvPr id="348172" name="Text Box 12"/>
            <p:cNvSpPr txBox="1">
              <a:spLocks noChangeArrowheads="1"/>
            </p:cNvSpPr>
            <p:nvPr/>
          </p:nvSpPr>
          <p:spPr bwMode="auto">
            <a:xfrm>
              <a:off x="1421" y="3014"/>
              <a:ext cx="6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Darwin in 1840,</a:t>
              </a:r>
            </a:p>
            <a:p>
              <a:r>
                <a:rPr lang="en-US" sz="1000"/>
                <a:t>after his return</a:t>
              </a:r>
            </a:p>
          </p:txBody>
        </p:sp>
        <p:sp>
          <p:nvSpPr>
            <p:cNvPr id="348173" name="Text Box 13"/>
            <p:cNvSpPr txBox="1">
              <a:spLocks noChangeArrowheads="1"/>
            </p:cNvSpPr>
            <p:nvPr/>
          </p:nvSpPr>
          <p:spPr bwMode="auto">
            <a:xfrm>
              <a:off x="2079" y="2947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SOUTH</a:t>
              </a:r>
            </a:p>
            <a:p>
              <a:r>
                <a:rPr lang="en-US" sz="1000"/>
                <a:t>AMERICA</a:t>
              </a:r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2753" y="3320"/>
              <a:ext cx="5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Cape of</a:t>
              </a:r>
            </a:p>
            <a:p>
              <a:r>
                <a:rPr lang="en-US" sz="1000"/>
                <a:t>Good Hope</a:t>
              </a:r>
            </a:p>
          </p:txBody>
        </p:sp>
        <p:sp>
          <p:nvSpPr>
            <p:cNvPr id="348175" name="Line 15"/>
            <p:cNvSpPr>
              <a:spLocks noChangeShapeType="1"/>
            </p:cNvSpPr>
            <p:nvPr/>
          </p:nvSpPr>
          <p:spPr bwMode="auto">
            <a:xfrm flipH="1">
              <a:off x="3133" y="3411"/>
              <a:ext cx="1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176" name="Text Box 16"/>
            <p:cNvSpPr txBox="1">
              <a:spLocks noChangeArrowheads="1"/>
            </p:cNvSpPr>
            <p:nvPr/>
          </p:nvSpPr>
          <p:spPr bwMode="auto">
            <a:xfrm>
              <a:off x="2462" y="3663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Cape Horn</a:t>
              </a:r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>
              <a:off x="2290" y="3741"/>
              <a:ext cx="1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178" name="Text Box 18"/>
            <p:cNvSpPr txBox="1">
              <a:spLocks noChangeArrowheads="1"/>
            </p:cNvSpPr>
            <p:nvPr/>
          </p:nvSpPr>
          <p:spPr bwMode="auto">
            <a:xfrm>
              <a:off x="2044" y="3815"/>
              <a:ext cx="7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Tierra del Fuego</a:t>
              </a:r>
            </a:p>
          </p:txBody>
        </p:sp>
        <p:sp>
          <p:nvSpPr>
            <p:cNvPr id="348179" name="Line 19"/>
            <p:cNvSpPr>
              <a:spLocks noChangeShapeType="1"/>
            </p:cNvSpPr>
            <p:nvPr/>
          </p:nvSpPr>
          <p:spPr bwMode="auto">
            <a:xfrm flipV="1">
              <a:off x="2218" y="3735"/>
              <a:ext cx="1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180" name="Text Box 20"/>
            <p:cNvSpPr txBox="1">
              <a:spLocks noChangeArrowheads="1"/>
            </p:cNvSpPr>
            <p:nvPr/>
          </p:nvSpPr>
          <p:spPr bwMode="auto">
            <a:xfrm>
              <a:off x="3266" y="2630"/>
              <a:ext cx="4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AFRICA</a:t>
              </a:r>
            </a:p>
          </p:txBody>
        </p:sp>
        <p:sp>
          <p:nvSpPr>
            <p:cNvPr id="348181" name="Text Box 21"/>
            <p:cNvSpPr txBox="1">
              <a:spLocks noChangeArrowheads="1"/>
            </p:cNvSpPr>
            <p:nvPr/>
          </p:nvSpPr>
          <p:spPr bwMode="auto">
            <a:xfrm>
              <a:off x="3995" y="2610"/>
              <a:ext cx="80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HMS </a:t>
              </a:r>
              <a:r>
                <a:rPr lang="en-US" sz="1000" i="1"/>
                <a:t>Beagle </a:t>
              </a:r>
              <a:r>
                <a:rPr lang="en-US" sz="1000"/>
                <a:t>in port</a:t>
              </a:r>
            </a:p>
          </p:txBody>
        </p:sp>
        <p:sp>
          <p:nvSpPr>
            <p:cNvPr id="348182" name="Text Box 22"/>
            <p:cNvSpPr txBox="1">
              <a:spLocks noChangeArrowheads="1"/>
            </p:cNvSpPr>
            <p:nvPr/>
          </p:nvSpPr>
          <p:spPr bwMode="auto">
            <a:xfrm>
              <a:off x="4548" y="3163"/>
              <a:ext cx="55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AUSTRALIA</a:t>
              </a:r>
            </a:p>
          </p:txBody>
        </p:sp>
        <p:sp>
          <p:nvSpPr>
            <p:cNvPr id="348183" name="Text Box 23"/>
            <p:cNvSpPr txBox="1">
              <a:spLocks noChangeArrowheads="1"/>
            </p:cNvSpPr>
            <p:nvPr/>
          </p:nvSpPr>
          <p:spPr bwMode="auto">
            <a:xfrm>
              <a:off x="4639" y="3609"/>
              <a:ext cx="4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Tasmania</a:t>
              </a:r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V="1">
              <a:off x="4889" y="3531"/>
              <a:ext cx="1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185" name="Text Box 25"/>
            <p:cNvSpPr txBox="1">
              <a:spLocks noChangeArrowheads="1"/>
            </p:cNvSpPr>
            <p:nvPr/>
          </p:nvSpPr>
          <p:spPr bwMode="auto">
            <a:xfrm>
              <a:off x="4972" y="3690"/>
              <a:ext cx="4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/>
                <a:t>New</a:t>
              </a:r>
            </a:p>
            <a:p>
              <a:r>
                <a:rPr lang="en-US" sz="1000"/>
                <a:t>Zealand</a:t>
              </a:r>
            </a:p>
          </p:txBody>
        </p:sp>
        <p:sp>
          <p:nvSpPr>
            <p:cNvPr id="348186" name="Line 26"/>
            <p:cNvSpPr>
              <a:spLocks noChangeShapeType="1"/>
            </p:cNvSpPr>
            <p:nvPr/>
          </p:nvSpPr>
          <p:spPr bwMode="auto">
            <a:xfrm flipV="1">
              <a:off x="5174" y="3417"/>
              <a:ext cx="48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187" name="Text Box 27"/>
            <p:cNvSpPr txBox="1">
              <a:spLocks noChangeArrowheads="1"/>
            </p:cNvSpPr>
            <p:nvPr/>
          </p:nvSpPr>
          <p:spPr bwMode="auto">
            <a:xfrm>
              <a:off x="1234" y="2303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 i="1"/>
                <a:t>PACIFIC</a:t>
              </a:r>
            </a:p>
            <a:p>
              <a:r>
                <a:rPr lang="en-US" sz="1000" i="1"/>
                <a:t>OCEAN</a:t>
              </a:r>
            </a:p>
          </p:txBody>
        </p:sp>
        <p:sp>
          <p:nvSpPr>
            <p:cNvPr id="348188" name="Text Box 28"/>
            <p:cNvSpPr txBox="1">
              <a:spLocks noChangeArrowheads="1"/>
            </p:cNvSpPr>
            <p:nvPr/>
          </p:nvSpPr>
          <p:spPr bwMode="auto">
            <a:xfrm rot="16200000">
              <a:off x="1987" y="3391"/>
              <a:ext cx="3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Andes</a:t>
              </a:r>
            </a:p>
          </p:txBody>
        </p:sp>
        <p:sp>
          <p:nvSpPr>
            <p:cNvPr id="348189" name="Text Box 29"/>
            <p:cNvSpPr txBox="1">
              <a:spLocks noChangeArrowheads="1"/>
            </p:cNvSpPr>
            <p:nvPr/>
          </p:nvSpPr>
          <p:spPr bwMode="auto">
            <a:xfrm>
              <a:off x="2240" y="2298"/>
              <a:ext cx="5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 i="1"/>
                <a:t>ATLANTIC</a:t>
              </a:r>
            </a:p>
            <a:p>
              <a:r>
                <a:rPr lang="en-US" sz="1000" i="1"/>
                <a:t>OCEAN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41440" cy="14426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/>
              <a:t>Darwin’s Focus on Adaptation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2657475"/>
          </a:xfrm>
        </p:spPr>
        <p:txBody>
          <a:bodyPr/>
          <a:lstStyle/>
          <a:p>
            <a:r>
              <a:rPr lang="en-US" dirty="0"/>
              <a:t>As Darwin </a:t>
            </a:r>
            <a:r>
              <a:rPr lang="en-US" dirty="0" smtClean="0"/>
              <a:t>reviewed everything </a:t>
            </a:r>
            <a:r>
              <a:rPr lang="en-US" dirty="0"/>
              <a:t>that he had observed during the voyage of the Beagle</a:t>
            </a:r>
          </a:p>
          <a:p>
            <a:pPr lvl="1"/>
            <a:r>
              <a:rPr lang="en-US" dirty="0"/>
              <a:t>He began to perceive </a:t>
            </a:r>
            <a:r>
              <a:rPr lang="en-US" b="1" dirty="0"/>
              <a:t>adaptation to the environment </a:t>
            </a:r>
            <a:r>
              <a:rPr lang="en-US" dirty="0"/>
              <a:t>and the </a:t>
            </a:r>
            <a:r>
              <a:rPr lang="en-US" b="1" dirty="0"/>
              <a:t>origin of new species </a:t>
            </a:r>
            <a:r>
              <a:rPr lang="en-US" dirty="0"/>
              <a:t>as closely related processes</a:t>
            </a:r>
          </a:p>
        </p:txBody>
      </p:sp>
    </p:spTree>
    <p:extLst>
      <p:ext uri="{BB962C8B-B14F-4D97-AF65-F5344CB8AC3E}">
        <p14:creationId xmlns:p14="http://schemas.microsoft.com/office/powerpoint/2010/main" val="3256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990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Galapagos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44" y="1371600"/>
            <a:ext cx="38862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Darwin took interest in the Galapagos </a:t>
            </a:r>
            <a:r>
              <a:rPr lang="en-US" dirty="0" smtClean="0"/>
              <a:t>finches</a:t>
            </a:r>
          </a:p>
          <a:p>
            <a:r>
              <a:rPr lang="en-US" dirty="0" smtClean="0"/>
              <a:t>He </a:t>
            </a:r>
            <a:r>
              <a:rPr lang="en-US" dirty="0"/>
              <a:t>noticed that there were many different types </a:t>
            </a:r>
            <a:r>
              <a:rPr lang="en-US" dirty="0" smtClean="0"/>
              <a:t>of species of finches occupying different niches.</a:t>
            </a:r>
          </a:p>
          <a:p>
            <a:r>
              <a:rPr lang="en-US" dirty="0" smtClean="0"/>
              <a:t>Their beaks were adapted to the food found in such niches.  </a:t>
            </a:r>
          </a:p>
          <a:p>
            <a:r>
              <a:rPr lang="en-US" dirty="0" smtClean="0"/>
              <a:t>The Galapagos finches were different, but similar to those in mainland.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48" y="1676400"/>
            <a:ext cx="4634312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1077</Words>
  <Application>Microsoft Office PowerPoint</Application>
  <PresentationFormat>On-screen Show (4:3)</PresentationFormat>
  <Paragraphs>149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Sketchbook</vt:lpstr>
      <vt:lpstr>Darwin’s Theory of Evolution by Means of Natural Selection</vt:lpstr>
      <vt:lpstr>Lesson Objectives </vt:lpstr>
      <vt:lpstr>Darwin Introduces a Revolutionary Theory</vt:lpstr>
      <vt:lpstr>The Origin of Species</vt:lpstr>
      <vt:lpstr>The Origin of Species</vt:lpstr>
      <vt:lpstr>Darwin and the HMS Beagle</vt:lpstr>
      <vt:lpstr>PowerPoint Presentation</vt:lpstr>
      <vt:lpstr>Darwin’s Focus on Adaptation</vt:lpstr>
      <vt:lpstr>The Galapagos Islands</vt:lpstr>
      <vt:lpstr>Descend with Modification</vt:lpstr>
      <vt:lpstr>Artificial Selection, Natural Selection, and Adaptation</vt:lpstr>
      <vt:lpstr>PowerPoint Presentation</vt:lpstr>
      <vt:lpstr>Descend with modifications</vt:lpstr>
      <vt:lpstr>Descent with Modification</vt:lpstr>
      <vt:lpstr>Descent with Modification</vt:lpstr>
      <vt:lpstr>Observation #1: Members of a population often vary in their inherited traits</vt:lpstr>
      <vt:lpstr>Observation #2: All species can produce more offspring than the environment can support, and many of these offspring fail to survive and reproduce</vt:lpstr>
      <vt:lpstr>PowerPoint Presentation</vt:lpstr>
      <vt:lpstr>PowerPoint Presentation</vt:lpstr>
      <vt:lpstr>The Origin of Species  by means of Natural Selection</vt:lpstr>
      <vt:lpstr>The Origin of Species  by means of Natural Selection</vt:lpstr>
      <vt:lpstr>Darwin’s Main Points</vt:lpstr>
      <vt:lpstr>PowerPoint Presentation</vt:lpstr>
      <vt:lpstr>Adaptations</vt:lpstr>
      <vt:lpstr>PowerPoint Presentation</vt:lpstr>
      <vt:lpstr>What Is Theoretical about the Darwinian View of Life?</vt:lpstr>
      <vt:lpstr>Natural Selection: A Summary</vt:lpstr>
      <vt:lpstr>PowerPoint Presentation</vt:lpstr>
    </vt:vector>
  </TitlesOfParts>
  <Company>DASH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the Theory of Evolution</dc:title>
  <dc:creator>Windows User</dc:creator>
  <cp:lastModifiedBy>Windows User</cp:lastModifiedBy>
  <cp:revision>20</cp:revision>
  <dcterms:created xsi:type="dcterms:W3CDTF">2015-04-01T20:10:10Z</dcterms:created>
  <dcterms:modified xsi:type="dcterms:W3CDTF">2015-04-01T23:19:54Z</dcterms:modified>
</cp:coreProperties>
</file>