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64" r:id="rId4"/>
    <p:sldId id="265" r:id="rId5"/>
    <p:sldId id="266" r:id="rId6"/>
    <p:sldId id="271" r:id="rId7"/>
    <p:sldId id="267" r:id="rId8"/>
    <p:sldId id="270" r:id="rId9"/>
    <p:sldId id="258" r:id="rId10"/>
    <p:sldId id="259" r:id="rId11"/>
    <p:sldId id="260" r:id="rId12"/>
    <p:sldId id="272" r:id="rId13"/>
    <p:sldId id="273" r:id="rId14"/>
    <p:sldId id="274" r:id="rId15"/>
    <p:sldId id="275"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7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B547164-0DD9-406E-9D97-D90F0D17B5B0}" type="datetimeFigureOut">
              <a:rPr lang="en-US" smtClean="0"/>
              <a:pPr/>
              <a:t>4/5/2013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EBB3AFF-18F1-42B8-8A0B-376FE46472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547164-0DD9-406E-9D97-D90F0D17B5B0}" type="datetimeFigureOut">
              <a:rPr lang="en-US" smtClean="0"/>
              <a:pPr/>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B3AFF-18F1-42B8-8A0B-376FE46472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547164-0DD9-406E-9D97-D90F0D17B5B0}" type="datetimeFigureOut">
              <a:rPr lang="en-US" smtClean="0"/>
              <a:pPr/>
              <a:t>4/5/2013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B3AFF-18F1-42B8-8A0B-376FE46472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B547164-0DD9-406E-9D97-D90F0D17B5B0}" type="datetimeFigureOut">
              <a:rPr lang="en-US" smtClean="0"/>
              <a:pPr/>
              <a:t>4/5/2013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EBB3AFF-18F1-42B8-8A0B-376FE46472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B547164-0DD9-406E-9D97-D90F0D17B5B0}" type="datetimeFigureOut">
              <a:rPr lang="en-US" smtClean="0"/>
              <a:pPr/>
              <a:t>4/5/2013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EBB3AFF-18F1-42B8-8A0B-376FE46472B5}"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B547164-0DD9-406E-9D97-D90F0D17B5B0}" type="datetimeFigureOut">
              <a:rPr lang="en-US" smtClean="0"/>
              <a:pPr/>
              <a:t>4/5/2013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EBB3AFF-18F1-42B8-8A0B-376FE46472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B547164-0DD9-406E-9D97-D90F0D17B5B0}" type="datetimeFigureOut">
              <a:rPr lang="en-US" smtClean="0"/>
              <a:pPr/>
              <a:t>4/5/2013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EBB3AFF-18F1-42B8-8A0B-376FE46472B5}"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B547164-0DD9-406E-9D97-D90F0D17B5B0}" type="datetimeFigureOut">
              <a:rPr lang="en-US" smtClean="0"/>
              <a:pPr/>
              <a:t>4/5/2013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B3AFF-18F1-42B8-8A0B-376FE46472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B547164-0DD9-406E-9D97-D90F0D17B5B0}" type="datetimeFigureOut">
              <a:rPr lang="en-US" smtClean="0"/>
              <a:pPr/>
              <a:t>4/5/2013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B3AFF-18F1-42B8-8A0B-376FE46472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B547164-0DD9-406E-9D97-D90F0D17B5B0}" type="datetimeFigureOut">
              <a:rPr lang="en-US" smtClean="0"/>
              <a:pPr/>
              <a:t>4/5/2013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B3AFF-18F1-42B8-8A0B-376FE46472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B547164-0DD9-406E-9D97-D90F0D17B5B0}" type="datetimeFigureOut">
              <a:rPr lang="en-US" smtClean="0"/>
              <a:pPr/>
              <a:t>4/5/2013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EBB3AFF-18F1-42B8-8A0B-376FE46472B5}"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547164-0DD9-406E-9D97-D90F0D17B5B0}" type="datetimeFigureOut">
              <a:rPr lang="en-US" smtClean="0"/>
              <a:pPr/>
              <a:t>4/5/2013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EBB3AFF-18F1-42B8-8A0B-376FE46472B5}"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highered.mcgraw-hill.com/sites/0072943696/student_view0/chapter3/animation__dna_replication__quiz_1_.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Dna</a:t>
            </a:r>
            <a:r>
              <a:rPr lang="en-US" dirty="0" smtClean="0"/>
              <a:t> replication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991600" cy="7109639"/>
          </a:xfrm>
          <a:prstGeom prst="rect">
            <a:avLst/>
          </a:prstGeom>
        </p:spPr>
        <p:txBody>
          <a:bodyPr wrap="square">
            <a:spAutoFit/>
          </a:bodyPr>
          <a:lstStyle/>
          <a:p>
            <a:r>
              <a:rPr lang="en-US" dirty="0" smtClean="0"/>
              <a:t>				</a:t>
            </a:r>
            <a:r>
              <a:rPr lang="en-US" dirty="0" smtClean="0">
                <a:hlinkClick r:id="rId2"/>
              </a:rPr>
              <a:t>DNA Animation</a:t>
            </a:r>
            <a:endParaRPr lang="en-US" dirty="0" smtClean="0"/>
          </a:p>
          <a:p>
            <a:pPr>
              <a:buNone/>
            </a:pPr>
            <a:r>
              <a:rPr lang="en-US" sz="2000" dirty="0" smtClean="0"/>
              <a:t>DNA replication begins at specific point in the DNA molecule called</a:t>
            </a:r>
          </a:p>
          <a:p>
            <a:pPr>
              <a:buNone/>
            </a:pPr>
            <a:r>
              <a:rPr lang="en-US" sz="2000" dirty="0" smtClean="0"/>
              <a:t>the origin of replication site.</a:t>
            </a:r>
          </a:p>
          <a:p>
            <a:pPr>
              <a:buNone/>
            </a:pPr>
            <a:endParaRPr lang="en-US" sz="2000" dirty="0" smtClean="0">
              <a:solidFill>
                <a:srgbClr val="C00000"/>
              </a:solidFill>
            </a:endParaRPr>
          </a:p>
          <a:p>
            <a:pPr>
              <a:buNone/>
            </a:pPr>
            <a:r>
              <a:rPr lang="en-US" sz="2000" dirty="0" smtClean="0">
                <a:solidFill>
                  <a:srgbClr val="C00000"/>
                </a:solidFill>
              </a:rPr>
              <a:t>The enzyme HELICASE unwinds</a:t>
            </a:r>
            <a:r>
              <a:rPr lang="en-US" sz="2000" dirty="0" smtClean="0"/>
              <a:t>, and separates a portion of the DNA molecule</a:t>
            </a:r>
          </a:p>
          <a:p>
            <a:pPr>
              <a:buNone/>
            </a:pPr>
            <a:r>
              <a:rPr lang="en-US" sz="2000" dirty="0" smtClean="0"/>
              <a:t>Single strand binding proteins react with and stabilize the separated,</a:t>
            </a:r>
          </a:p>
          <a:p>
            <a:pPr>
              <a:buNone/>
            </a:pPr>
            <a:r>
              <a:rPr lang="en-US" sz="2000" dirty="0" smtClean="0"/>
              <a:t>single stranded sections of the DNA molecule.</a:t>
            </a:r>
          </a:p>
          <a:p>
            <a:pPr>
              <a:buNone/>
            </a:pPr>
            <a:endParaRPr lang="en-US" sz="2000" dirty="0" smtClean="0"/>
          </a:p>
          <a:p>
            <a:pPr>
              <a:buNone/>
            </a:pPr>
            <a:r>
              <a:rPr lang="en-US" sz="2000" dirty="0" smtClean="0"/>
              <a:t>An enzyme called </a:t>
            </a:r>
            <a:r>
              <a:rPr lang="en-US" sz="2000" dirty="0" err="1" smtClean="0"/>
              <a:t>primase</a:t>
            </a:r>
            <a:r>
              <a:rPr lang="en-US" sz="2000" dirty="0" smtClean="0"/>
              <a:t> assembles an </a:t>
            </a:r>
            <a:r>
              <a:rPr lang="en-US" sz="2000" dirty="0" smtClean="0">
                <a:solidFill>
                  <a:srgbClr val="C00000"/>
                </a:solidFill>
              </a:rPr>
              <a:t>RNA primer </a:t>
            </a:r>
            <a:r>
              <a:rPr lang="en-US" sz="2000" dirty="0" smtClean="0"/>
              <a:t>at the origin of </a:t>
            </a:r>
          </a:p>
          <a:p>
            <a:pPr>
              <a:buNone/>
            </a:pPr>
            <a:r>
              <a:rPr lang="en-US" sz="2000" dirty="0" smtClean="0"/>
              <a:t>Replication site. The RNA primer consists of a short sequence of </a:t>
            </a:r>
          </a:p>
          <a:p>
            <a:pPr>
              <a:buNone/>
            </a:pPr>
            <a:r>
              <a:rPr lang="en-US" sz="2000" dirty="0" smtClean="0"/>
              <a:t>nucleotides complementary to a small, initial section of DNA strand </a:t>
            </a:r>
          </a:p>
          <a:p>
            <a:pPr>
              <a:buNone/>
            </a:pPr>
            <a:r>
              <a:rPr lang="en-US" sz="2000" dirty="0" smtClean="0"/>
              <a:t>being prepared for replication.</a:t>
            </a:r>
          </a:p>
          <a:p>
            <a:pPr>
              <a:buNone/>
            </a:pPr>
            <a:endParaRPr lang="en-US" sz="2000" dirty="0" smtClean="0"/>
          </a:p>
          <a:p>
            <a:pPr>
              <a:buNone/>
            </a:pPr>
            <a:r>
              <a:rPr lang="en-US" sz="2000" dirty="0" smtClean="0">
                <a:solidFill>
                  <a:srgbClr val="C00000"/>
                </a:solidFill>
              </a:rPr>
              <a:t>DNA polymerase adds DNA nucleotides </a:t>
            </a:r>
            <a:r>
              <a:rPr lang="en-US" sz="2000" dirty="0" smtClean="0"/>
              <a:t>to the RNA primer and thus begin the process of constructing a new complementary strand of DNA.</a:t>
            </a:r>
          </a:p>
          <a:p>
            <a:pPr>
              <a:buNone/>
            </a:pPr>
            <a:r>
              <a:rPr lang="en-US" sz="2000" dirty="0" smtClean="0"/>
              <a:t>Later the RNA primer is enzymatic ally removed and replaced with an appropriate sequence of DNA nucleotides.</a:t>
            </a:r>
          </a:p>
          <a:p>
            <a:pPr>
              <a:buNone/>
            </a:pPr>
            <a:endParaRPr lang="en-US" sz="2000" dirty="0" smtClean="0"/>
          </a:p>
          <a:p>
            <a:pPr>
              <a:buNone/>
            </a:pPr>
            <a:r>
              <a:rPr lang="en-US" sz="2000" dirty="0" smtClean="0"/>
              <a:t>Because the two complementary strands of the DNA molecule are oriented in opposite direction, and the DNA polymerase can accommodate replication in only one direction, two different mechanisms for copying the strands of DNA are employed.</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6863417"/>
          </a:xfrm>
          <a:prstGeom prst="rect">
            <a:avLst/>
          </a:prstGeom>
        </p:spPr>
        <p:txBody>
          <a:bodyPr wrap="square">
            <a:spAutoFit/>
          </a:bodyPr>
          <a:lstStyle/>
          <a:p>
            <a:r>
              <a:rPr lang="en-US" sz="2000" dirty="0" smtClean="0"/>
              <a:t>One strand is replicated continuously towards the unwinding, separating portion of the original DNA molecule; while the other strand is replicated discontinuously in the opposite direction with the formation of a series of short DNA segments called Okazaki fragments. Each Okazaki fragment  requires a separate RNA primer.</a:t>
            </a:r>
          </a:p>
          <a:p>
            <a:endParaRPr lang="en-US" sz="2000" dirty="0" smtClean="0"/>
          </a:p>
          <a:p>
            <a:r>
              <a:rPr lang="en-US" sz="2000" dirty="0" smtClean="0"/>
              <a:t>As the Okazaki fragments are synthesized, the RNA primer is enzymatic ally removed and replaced with the appropriate sequences o DNA nucleotides. </a:t>
            </a:r>
          </a:p>
          <a:p>
            <a:endParaRPr lang="en-US" sz="2000" dirty="0" smtClean="0"/>
          </a:p>
          <a:p>
            <a:r>
              <a:rPr lang="en-US" sz="2000" dirty="0" smtClean="0"/>
              <a:t>The individual Okazaki fragments are then bonded together into a continuous complementary strand by a DNA </a:t>
            </a:r>
            <a:r>
              <a:rPr lang="en-US" sz="2000" dirty="0" err="1" smtClean="0"/>
              <a:t>ligase</a:t>
            </a:r>
            <a:r>
              <a:rPr lang="en-US" sz="2000" dirty="0" smtClean="0"/>
              <a:t>, which seals the gaps between the segments.</a:t>
            </a:r>
          </a:p>
          <a:p>
            <a:endParaRPr lang="en-US" sz="2000" b="1" dirty="0" smtClean="0"/>
          </a:p>
          <a:p>
            <a:r>
              <a:rPr lang="en-US" sz="2000" b="1" dirty="0" smtClean="0"/>
              <a:t>DNA replication results in two identical daughter molecules each consisting of one old (original) strand and one newly-synthesized strand.</a:t>
            </a:r>
          </a:p>
          <a:p>
            <a:r>
              <a:rPr lang="en-US" sz="2000" b="1" dirty="0" smtClean="0"/>
              <a:t>			</a:t>
            </a:r>
          </a:p>
          <a:p>
            <a:r>
              <a:rPr lang="en-US" sz="2000" b="1" dirty="0" smtClean="0"/>
              <a:t>			SUMMARY</a:t>
            </a:r>
          </a:p>
          <a:p>
            <a:pPr marL="457200" indent="-457200">
              <a:buAutoNum type="arabicPeriod"/>
            </a:pPr>
            <a:r>
              <a:rPr lang="en-US" sz="2000" b="1" dirty="0" smtClean="0"/>
              <a:t>Separation by </a:t>
            </a:r>
            <a:r>
              <a:rPr lang="en-US" sz="2000" b="1" dirty="0" err="1" smtClean="0"/>
              <a:t>Helicase</a:t>
            </a:r>
            <a:endParaRPr lang="en-US" sz="2000" b="1" dirty="0" smtClean="0"/>
          </a:p>
          <a:p>
            <a:pPr marL="457200" indent="-457200">
              <a:buAutoNum type="arabicPeriod"/>
            </a:pPr>
            <a:r>
              <a:rPr lang="en-US" sz="2000" b="1" dirty="0" smtClean="0"/>
              <a:t>RNA primer binds to template</a:t>
            </a:r>
          </a:p>
          <a:p>
            <a:pPr marL="457200" indent="-457200">
              <a:buAutoNum type="arabicPeriod"/>
            </a:pPr>
            <a:r>
              <a:rPr lang="en-US" sz="2000" b="1" dirty="0" smtClean="0"/>
              <a:t>DNA polymerase brings DNA  nucleotides</a:t>
            </a:r>
          </a:p>
          <a:p>
            <a:pPr marL="457200" indent="-457200">
              <a:buAutoNum type="arabicPeriod"/>
            </a:pPr>
            <a:r>
              <a:rPr lang="en-US" sz="2000" b="1" dirty="0" smtClean="0"/>
              <a:t>DNA </a:t>
            </a:r>
            <a:r>
              <a:rPr lang="en-US" sz="2000" b="1" dirty="0" err="1" smtClean="0"/>
              <a:t>ligase</a:t>
            </a:r>
            <a:r>
              <a:rPr lang="en-US" sz="2000" b="1" dirty="0" smtClean="0"/>
              <a:t> seals the gaps between the Okazaki fragments.</a:t>
            </a:r>
          </a:p>
          <a:p>
            <a:pPr marL="457200" indent="-457200">
              <a:buAutoNum type="arabicPeriod"/>
            </a:pP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code</a:t>
            </a:r>
            <a:endParaRPr lang="en-US" dirty="0"/>
          </a:p>
        </p:txBody>
      </p:sp>
      <p:sp>
        <p:nvSpPr>
          <p:cNvPr id="3" name="Content Placeholder 2"/>
          <p:cNvSpPr>
            <a:spLocks noGrp="1"/>
          </p:cNvSpPr>
          <p:nvPr>
            <p:ph idx="1"/>
          </p:nvPr>
        </p:nvSpPr>
        <p:spPr/>
        <p:txBody>
          <a:bodyPr/>
          <a:lstStyle/>
          <a:p>
            <a:r>
              <a:rPr lang="en-US" b="1" dirty="0" smtClean="0"/>
              <a:t>The genetic code is nearly universal because all organisms</a:t>
            </a:r>
            <a:r>
              <a:rPr lang="en-US" dirty="0" smtClean="0"/>
              <a:t>: </a:t>
            </a:r>
          </a:p>
          <a:p>
            <a:pPr lvl="0">
              <a:buNone/>
            </a:pPr>
            <a:r>
              <a:rPr lang="en-US" dirty="0" smtClean="0"/>
              <a:t>1. encode their genes using DNA or RNA.</a:t>
            </a:r>
          </a:p>
          <a:p>
            <a:pPr lvl="0">
              <a:buNone/>
            </a:pPr>
            <a:r>
              <a:rPr lang="en-US" dirty="0" smtClean="0"/>
              <a:t>2. use the same </a:t>
            </a:r>
            <a:r>
              <a:rPr lang="en-US" dirty="0" err="1" smtClean="0"/>
              <a:t>codon</a:t>
            </a:r>
            <a:r>
              <a:rPr lang="en-US" dirty="0" smtClean="0"/>
              <a:t> for the same amino acid.</a:t>
            </a:r>
          </a:p>
          <a:p>
            <a:pPr lvl="0">
              <a:buNone/>
            </a:pPr>
            <a:r>
              <a:rPr lang="en-US" dirty="0" smtClean="0"/>
              <a:t>3. are genetically related to all other organisms.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Difference between the DNA of prokaryotes and the DNA of eukaryotes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Prokaryotic DNA is shorter and less complex than eukaryotic DNA.</a:t>
            </a:r>
          </a:p>
          <a:p>
            <a:r>
              <a:rPr lang="en-US" dirty="0" smtClean="0"/>
              <a:t>Prokaryotic DNA has single chromosomes; eukaryotic DNA has multiple chromosomes.</a:t>
            </a:r>
          </a:p>
          <a:p>
            <a:r>
              <a:rPr lang="en-US" dirty="0" smtClean="0"/>
              <a:t>Prokaryotic DNA is arranged in circular structures; eukaryotic DNA consists of linear strands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Difference between DNA transcription and DNA replication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DNA replication results in two copies of a double helix of DNA, while DNA transcription results in a single-stranded RNA molecule</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Difference between transcription and translation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In transcription, the genetic code of a DNA molecule is </a:t>
            </a:r>
            <a:r>
              <a:rPr lang="en-US" dirty="0" smtClean="0">
                <a:solidFill>
                  <a:srgbClr val="FF0000"/>
                </a:solidFill>
              </a:rPr>
              <a:t>transferred to a messenger RNA molecule. </a:t>
            </a:r>
          </a:p>
          <a:p>
            <a:r>
              <a:rPr lang="en-US" dirty="0" smtClean="0"/>
              <a:t>Translation is the process of </a:t>
            </a:r>
            <a:r>
              <a:rPr lang="en-US" dirty="0" smtClean="0">
                <a:solidFill>
                  <a:srgbClr val="FF0000"/>
                </a:solidFill>
              </a:rPr>
              <a:t>creating an amino acid chain using the encoded messenger RNA</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mutations</a:t>
            </a:r>
            <a:endParaRPr lang="en-US" dirty="0"/>
          </a:p>
        </p:txBody>
      </p:sp>
      <p:sp>
        <p:nvSpPr>
          <p:cNvPr id="3" name="Content Placeholder 2"/>
          <p:cNvSpPr>
            <a:spLocks noGrp="1"/>
          </p:cNvSpPr>
          <p:nvPr>
            <p:ph idx="1"/>
          </p:nvPr>
        </p:nvSpPr>
        <p:spPr/>
        <p:txBody>
          <a:bodyPr/>
          <a:lstStyle/>
          <a:p>
            <a:pPr>
              <a:buNone/>
            </a:pPr>
            <a:r>
              <a:rPr lang="en-US" b="1" dirty="0" smtClean="0">
                <a:solidFill>
                  <a:srgbClr val="FF0000"/>
                </a:solidFill>
              </a:rPr>
              <a:t>DNA mutation is a change in the gene sequence</a:t>
            </a:r>
            <a:r>
              <a:rPr lang="en-US" dirty="0" smtClean="0"/>
              <a:t>, </a:t>
            </a:r>
          </a:p>
          <a:p>
            <a:pPr>
              <a:buNone/>
            </a:pPr>
            <a:r>
              <a:rPr lang="en-US" dirty="0" smtClean="0"/>
              <a:t>which sometimes results in phenotypic change.</a:t>
            </a:r>
          </a:p>
          <a:p>
            <a:pPr>
              <a:buNone/>
            </a:pPr>
            <a:r>
              <a:rPr lang="en-US" dirty="0" smtClean="0"/>
              <a:t> Mutations can be due to </a:t>
            </a:r>
          </a:p>
          <a:p>
            <a:pPr marL="514350" indent="-514350">
              <a:buAutoNum type="arabicPeriod"/>
            </a:pPr>
            <a:r>
              <a:rPr lang="en-US" dirty="0" smtClean="0"/>
              <a:t>environmental factors,</a:t>
            </a:r>
          </a:p>
          <a:p>
            <a:pPr marL="514350" indent="-514350">
              <a:buAutoNum type="arabicPeriod"/>
            </a:pPr>
            <a:r>
              <a:rPr lang="en-US" dirty="0" smtClean="0"/>
              <a:t>heredity, </a:t>
            </a:r>
          </a:p>
          <a:p>
            <a:pPr marL="514350" indent="-514350">
              <a:buAutoNum type="arabicPeriod"/>
            </a:pPr>
            <a:r>
              <a:rPr lang="en-US" dirty="0" smtClean="0"/>
              <a:t>or a mistake in DNA replication.</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533400"/>
            <a:ext cx="8686800" cy="5546725"/>
          </a:xfrm>
        </p:spPr>
        <p:txBody>
          <a:bodyPr>
            <a:normAutofit/>
          </a:bodyPr>
          <a:lstStyle/>
          <a:p>
            <a:pPr>
              <a:buNone/>
            </a:pPr>
            <a:endParaRPr lang="en-US" sz="3600" b="1" dirty="0" smtClean="0">
              <a:latin typeface="Arial" pitchFamily="34" charset="0"/>
              <a:cs typeface="Arial" pitchFamily="34" charset="0"/>
            </a:endParaRPr>
          </a:p>
          <a:p>
            <a:pPr>
              <a:buNone/>
            </a:pPr>
            <a:endParaRPr lang="en-US" sz="3600" b="1" dirty="0" smtClean="0">
              <a:latin typeface="Arial" pitchFamily="34" charset="0"/>
              <a:cs typeface="Arial" pitchFamily="34" charset="0"/>
            </a:endParaRPr>
          </a:p>
          <a:p>
            <a:pPr>
              <a:buNone/>
            </a:pPr>
            <a:r>
              <a:rPr lang="en-US" sz="3600" b="1" dirty="0" smtClean="0">
                <a:latin typeface="Arial" pitchFamily="34" charset="0"/>
                <a:cs typeface="Arial" pitchFamily="34" charset="0"/>
              </a:rPr>
              <a:t>SC.L.16.3 </a:t>
            </a:r>
            <a:r>
              <a:rPr lang="en-US" sz="3600" b="1" dirty="0" smtClean="0">
                <a:latin typeface="Arial" pitchFamily="34" charset="0"/>
                <a:cs typeface="Arial" pitchFamily="34" charset="0"/>
              </a:rPr>
              <a:t>Describe </a:t>
            </a:r>
            <a:r>
              <a:rPr lang="en-US" sz="3600" b="1" dirty="0" smtClean="0">
                <a:latin typeface="Arial" pitchFamily="34" charset="0"/>
                <a:cs typeface="Arial" pitchFamily="34" charset="0"/>
              </a:rPr>
              <a:t>the basic process</a:t>
            </a:r>
          </a:p>
          <a:p>
            <a:pPr>
              <a:buNone/>
            </a:pPr>
            <a:r>
              <a:rPr lang="en-US" sz="3600" b="1" dirty="0" smtClean="0">
                <a:latin typeface="Arial" pitchFamily="34" charset="0"/>
                <a:cs typeface="Arial" pitchFamily="34" charset="0"/>
              </a:rPr>
              <a:t>of </a:t>
            </a:r>
            <a:r>
              <a:rPr lang="en-US" sz="3600" b="1" dirty="0" smtClean="0">
                <a:solidFill>
                  <a:srgbClr val="C00000"/>
                </a:solidFill>
                <a:latin typeface="Arial" pitchFamily="34" charset="0"/>
                <a:cs typeface="Arial" pitchFamily="34" charset="0"/>
              </a:rPr>
              <a:t>DNA replication </a:t>
            </a:r>
            <a:r>
              <a:rPr lang="en-US" sz="3600" b="1" dirty="0" smtClean="0">
                <a:latin typeface="Arial" pitchFamily="34" charset="0"/>
                <a:cs typeface="Arial" pitchFamily="34" charset="0"/>
              </a:rPr>
              <a:t>and how it relates </a:t>
            </a:r>
          </a:p>
          <a:p>
            <a:pPr>
              <a:buNone/>
            </a:pPr>
            <a:r>
              <a:rPr lang="en-US" sz="3600" b="1" dirty="0" smtClean="0">
                <a:latin typeface="Arial" pitchFamily="34" charset="0"/>
                <a:cs typeface="Arial" pitchFamily="34" charset="0"/>
              </a:rPr>
              <a:t>to the </a:t>
            </a:r>
            <a:r>
              <a:rPr lang="en-US" sz="3600" b="1" u="sng" dirty="0" smtClean="0">
                <a:latin typeface="Arial" pitchFamily="34" charset="0"/>
                <a:cs typeface="Arial" pitchFamily="34" charset="0"/>
              </a:rPr>
              <a:t>transmission </a:t>
            </a:r>
            <a:r>
              <a:rPr lang="en-US" sz="3600" b="1" dirty="0" smtClean="0">
                <a:latin typeface="Arial" pitchFamily="34" charset="0"/>
                <a:cs typeface="Arial" pitchFamily="34" charset="0"/>
              </a:rPr>
              <a:t>and </a:t>
            </a:r>
            <a:r>
              <a:rPr lang="en-US" sz="3600" b="1" u="sng" dirty="0" smtClean="0">
                <a:latin typeface="Arial" pitchFamily="34" charset="0"/>
                <a:cs typeface="Arial" pitchFamily="34" charset="0"/>
              </a:rPr>
              <a:t>conservation</a:t>
            </a:r>
          </a:p>
          <a:p>
            <a:pPr>
              <a:buNone/>
            </a:pPr>
            <a:r>
              <a:rPr lang="en-US" sz="3600" b="1" dirty="0" smtClean="0">
                <a:latin typeface="Arial" pitchFamily="34" charset="0"/>
                <a:cs typeface="Arial" pitchFamily="34" charset="0"/>
              </a:rPr>
              <a:t>of </a:t>
            </a:r>
            <a:r>
              <a:rPr lang="en-US" sz="3600" b="1" u="sng" dirty="0" smtClean="0">
                <a:latin typeface="Arial" pitchFamily="34" charset="0"/>
                <a:cs typeface="Arial" pitchFamily="34" charset="0"/>
              </a:rPr>
              <a:t>the genetic information</a:t>
            </a:r>
            <a:endParaRPr lang="en-US" sz="3600" b="1"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85800"/>
          </a:xfrm>
        </p:spPr>
        <p:txBody>
          <a:bodyPr/>
          <a:lstStyle/>
          <a:p>
            <a:r>
              <a:rPr lang="en-US" dirty="0" smtClean="0"/>
              <a:t>DNA and Its structure</a:t>
            </a:r>
            <a:endParaRPr lang="en-US" dirty="0"/>
          </a:p>
        </p:txBody>
      </p:sp>
      <p:sp>
        <p:nvSpPr>
          <p:cNvPr id="3" name="Content Placeholder 2"/>
          <p:cNvSpPr>
            <a:spLocks noGrp="1"/>
          </p:cNvSpPr>
          <p:nvPr>
            <p:ph idx="1"/>
          </p:nvPr>
        </p:nvSpPr>
        <p:spPr>
          <a:xfrm>
            <a:off x="152400" y="914400"/>
            <a:ext cx="8839200" cy="5715000"/>
          </a:xfrm>
        </p:spPr>
        <p:txBody>
          <a:bodyPr>
            <a:normAutofit fontScale="92500" lnSpcReduction="10000"/>
          </a:bodyPr>
          <a:lstStyle/>
          <a:p>
            <a:pPr>
              <a:buNone/>
            </a:pPr>
            <a:r>
              <a:rPr lang="en-US" dirty="0" smtClean="0"/>
              <a:t>DNA (deoxyribonucleic acid) is a large organic</a:t>
            </a:r>
          </a:p>
          <a:p>
            <a:pPr>
              <a:buNone/>
            </a:pPr>
            <a:r>
              <a:rPr lang="en-US" dirty="0" smtClean="0"/>
              <a:t>molecule found in a cell’s nucleus.</a:t>
            </a:r>
          </a:p>
          <a:p>
            <a:pPr>
              <a:buNone/>
            </a:pPr>
            <a:r>
              <a:rPr lang="en-US" dirty="0" smtClean="0"/>
              <a:t>The information in DNA directs how proteins will</a:t>
            </a:r>
          </a:p>
          <a:p>
            <a:pPr>
              <a:buNone/>
            </a:pPr>
            <a:r>
              <a:rPr lang="en-US" dirty="0" smtClean="0"/>
              <a:t>be assembled. The proteins then regulate the </a:t>
            </a:r>
          </a:p>
          <a:p>
            <a:pPr>
              <a:buNone/>
            </a:pPr>
            <a:r>
              <a:rPr lang="en-US" dirty="0" smtClean="0"/>
              <a:t>cell’s activities.</a:t>
            </a:r>
          </a:p>
          <a:p>
            <a:pPr>
              <a:buNone/>
            </a:pPr>
            <a:r>
              <a:rPr lang="en-US" dirty="0" smtClean="0"/>
              <a:t>DNA is a nucleic acid made up of smaller</a:t>
            </a:r>
          </a:p>
          <a:p>
            <a:pPr>
              <a:buNone/>
            </a:pPr>
            <a:r>
              <a:rPr lang="en-US" dirty="0" smtClean="0"/>
              <a:t>molecules called </a:t>
            </a:r>
            <a:r>
              <a:rPr lang="en-US" b="1" dirty="0" smtClean="0"/>
              <a:t>nucleotides. </a:t>
            </a:r>
            <a:r>
              <a:rPr lang="en-US" dirty="0" smtClean="0"/>
              <a:t> A nucleotide consists</a:t>
            </a:r>
          </a:p>
          <a:p>
            <a:pPr>
              <a:buNone/>
            </a:pPr>
            <a:r>
              <a:rPr lang="en-US" dirty="0" smtClean="0"/>
              <a:t>of a phosphate, the sugar </a:t>
            </a:r>
            <a:r>
              <a:rPr lang="en-US" dirty="0" err="1" smtClean="0"/>
              <a:t>deoxyribose</a:t>
            </a:r>
            <a:r>
              <a:rPr lang="en-US" dirty="0" smtClean="0"/>
              <a:t> and a</a:t>
            </a:r>
          </a:p>
          <a:p>
            <a:pPr>
              <a:buNone/>
            </a:pPr>
            <a:r>
              <a:rPr lang="en-US" dirty="0" smtClean="0"/>
              <a:t> nitrogenous base. </a:t>
            </a:r>
          </a:p>
          <a:p>
            <a:pPr>
              <a:buNone/>
            </a:pPr>
            <a:r>
              <a:rPr lang="en-US" dirty="0" smtClean="0"/>
              <a:t>There are four nitrogenous bases:</a:t>
            </a:r>
          </a:p>
          <a:p>
            <a:pPr>
              <a:buNone/>
            </a:pPr>
            <a:r>
              <a:rPr lang="en-US" dirty="0" smtClean="0"/>
              <a:t> </a:t>
            </a:r>
            <a:r>
              <a:rPr lang="en-US" b="1" dirty="0" smtClean="0"/>
              <a:t>adenine(</a:t>
            </a:r>
            <a:r>
              <a:rPr lang="en-US" dirty="0" smtClean="0"/>
              <a:t>A), </a:t>
            </a:r>
            <a:r>
              <a:rPr lang="en-US" b="1" dirty="0" smtClean="0"/>
              <a:t>thymine </a:t>
            </a:r>
            <a:r>
              <a:rPr lang="en-US" dirty="0" smtClean="0"/>
              <a:t>(T), </a:t>
            </a:r>
            <a:r>
              <a:rPr lang="en-US" b="1" dirty="0" smtClean="0"/>
              <a:t>guanine</a:t>
            </a:r>
            <a:r>
              <a:rPr lang="en-US" dirty="0" smtClean="0"/>
              <a:t> (G), and </a:t>
            </a:r>
            <a:r>
              <a:rPr lang="en-US" b="1" dirty="0" smtClean="0"/>
              <a:t>cytosine</a:t>
            </a:r>
            <a:r>
              <a:rPr lang="en-US" dirty="0" smtClean="0"/>
              <a:t> (C) </a:t>
            </a:r>
            <a:endParaRPr lang="en-US" b="1"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www.freewebs.com/genetics37/4Nucleotid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52400"/>
            <a:ext cx="9144000" cy="6553200"/>
          </a:xfrm>
        </p:spPr>
        <p:txBody>
          <a:bodyPr>
            <a:normAutofit/>
          </a:bodyPr>
          <a:lstStyle/>
          <a:p>
            <a:pPr>
              <a:buNone/>
            </a:pPr>
            <a:r>
              <a:rPr lang="en-US" sz="2800" dirty="0" smtClean="0"/>
              <a:t>The nucleotides in DNA form long chains. Two chains linked</a:t>
            </a:r>
          </a:p>
          <a:p>
            <a:pPr>
              <a:buNone/>
            </a:pPr>
            <a:r>
              <a:rPr lang="en-US" sz="2800" dirty="0" smtClean="0"/>
              <a:t>and twisted like a spiral staircase. This shape is called a</a:t>
            </a:r>
          </a:p>
          <a:p>
            <a:pPr>
              <a:buNone/>
            </a:pPr>
            <a:r>
              <a:rPr lang="en-US" sz="2800" dirty="0" smtClean="0"/>
              <a:t>double helix. Adenine pairs only with thymine, and cytosine</a:t>
            </a:r>
          </a:p>
          <a:p>
            <a:pPr>
              <a:buNone/>
            </a:pPr>
            <a:r>
              <a:rPr lang="en-US" sz="2800" dirty="0" smtClean="0"/>
              <a:t>pairs only with guanine. The strands are complementary to</a:t>
            </a:r>
          </a:p>
          <a:p>
            <a:pPr>
              <a:buNone/>
            </a:pPr>
            <a:r>
              <a:rPr lang="en-US" sz="2800" dirty="0" smtClean="0"/>
              <a:t>Each other.</a:t>
            </a:r>
            <a:endParaRPr lang="en-US" sz="2800" dirty="0"/>
          </a:p>
        </p:txBody>
      </p:sp>
      <p:pic>
        <p:nvPicPr>
          <p:cNvPr id="5" name="Picture 4" descr="http://media.tumblr.com/tumblr_lgn98uHyK61qas04z.jpg"/>
          <p:cNvPicPr/>
          <p:nvPr/>
        </p:nvPicPr>
        <p:blipFill>
          <a:blip r:embed="rId2" cstate="print"/>
          <a:srcRect/>
          <a:stretch>
            <a:fillRect/>
          </a:stretch>
        </p:blipFill>
        <p:spPr bwMode="auto">
          <a:xfrm>
            <a:off x="2286000" y="2133600"/>
            <a:ext cx="48006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DNA structure</a:t>
            </a:r>
            <a:endParaRPr lang="en-US" dirty="0"/>
          </a:p>
        </p:txBody>
      </p:sp>
      <p:pic>
        <p:nvPicPr>
          <p:cNvPr id="4" name="Content Placeholder 3" descr="http://dedunn.edublogs.org/files/2011/06/cbp-1mvporq.gif"/>
          <p:cNvPicPr>
            <a:picLocks noGrp="1"/>
          </p:cNvPicPr>
          <p:nvPr>
            <p:ph idx="1"/>
          </p:nvPr>
        </p:nvPicPr>
        <p:blipFill>
          <a:blip r:embed="rId2" cstate="print"/>
          <a:srcRect/>
          <a:stretch>
            <a:fillRect/>
          </a:stretch>
        </p:blipFill>
        <p:spPr bwMode="auto">
          <a:xfrm>
            <a:off x="609599" y="1295400"/>
            <a:ext cx="3505201" cy="4876800"/>
          </a:xfrm>
          <a:prstGeom prst="rect">
            <a:avLst/>
          </a:prstGeom>
          <a:noFill/>
          <a:ln w="9525">
            <a:noFill/>
            <a:miter lim="800000"/>
            <a:headEnd/>
            <a:tailEnd/>
          </a:ln>
        </p:spPr>
      </p:pic>
      <p:pic>
        <p:nvPicPr>
          <p:cNvPr id="5" name="Picture 4" descr="http://evolution.berkeley.edu/evolibrary/images/evo/dna_bases.gif"/>
          <p:cNvPicPr/>
          <p:nvPr/>
        </p:nvPicPr>
        <p:blipFill>
          <a:blip r:embed="rId3" cstate="print"/>
          <a:srcRect/>
          <a:stretch>
            <a:fillRect/>
          </a:stretch>
        </p:blipFill>
        <p:spPr bwMode="auto">
          <a:xfrm>
            <a:off x="4953000" y="1219200"/>
            <a:ext cx="35814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762000"/>
          </a:xfrm>
        </p:spPr>
        <p:txBody>
          <a:bodyPr/>
          <a:lstStyle/>
          <a:p>
            <a:r>
              <a:rPr lang="en-US" dirty="0" smtClean="0"/>
              <a:t>DNA replication</a:t>
            </a:r>
            <a:endParaRPr lang="en-US" dirty="0"/>
          </a:p>
        </p:txBody>
      </p:sp>
      <p:sp>
        <p:nvSpPr>
          <p:cNvPr id="3" name="Content Placeholder 2"/>
          <p:cNvSpPr>
            <a:spLocks noGrp="1"/>
          </p:cNvSpPr>
          <p:nvPr>
            <p:ph idx="1"/>
          </p:nvPr>
        </p:nvSpPr>
        <p:spPr>
          <a:xfrm>
            <a:off x="0" y="1554162"/>
            <a:ext cx="8991600" cy="4525963"/>
          </a:xfrm>
        </p:spPr>
        <p:txBody>
          <a:bodyPr>
            <a:normAutofit lnSpcReduction="10000"/>
          </a:bodyPr>
          <a:lstStyle/>
          <a:p>
            <a:pPr>
              <a:buNone/>
            </a:pPr>
            <a:r>
              <a:rPr lang="en-US" dirty="0" smtClean="0"/>
              <a:t>Before a cell divides , it duplicates its DNA. When a</a:t>
            </a:r>
          </a:p>
          <a:p>
            <a:pPr>
              <a:buNone/>
            </a:pPr>
            <a:r>
              <a:rPr lang="en-US" dirty="0" smtClean="0"/>
              <a:t>cell divides identical copies of its DNA are</a:t>
            </a:r>
          </a:p>
          <a:p>
            <a:pPr>
              <a:buNone/>
            </a:pPr>
            <a:r>
              <a:rPr lang="en-US" dirty="0" smtClean="0"/>
              <a:t>passed along to each new daughter cell. The</a:t>
            </a:r>
          </a:p>
          <a:p>
            <a:pPr>
              <a:buNone/>
            </a:pPr>
            <a:r>
              <a:rPr lang="en-US" dirty="0" smtClean="0"/>
              <a:t>copying of DNA is called </a:t>
            </a:r>
            <a:r>
              <a:rPr lang="en-US" b="1" dirty="0" smtClean="0"/>
              <a:t>DNA replication</a:t>
            </a:r>
          </a:p>
          <a:p>
            <a:pPr>
              <a:buNone/>
            </a:pPr>
            <a:r>
              <a:rPr lang="en-US" dirty="0" smtClean="0"/>
              <a:t>During DNA replication</a:t>
            </a:r>
          </a:p>
          <a:p>
            <a:pPr>
              <a:buNone/>
            </a:pPr>
            <a:r>
              <a:rPr lang="en-US" dirty="0" smtClean="0"/>
              <a:t>1. The strands of DNA separate.</a:t>
            </a:r>
          </a:p>
          <a:p>
            <a:pPr>
              <a:buNone/>
            </a:pPr>
            <a:r>
              <a:rPr lang="en-US" dirty="0" smtClean="0"/>
              <a:t>2. New nucleotides bond to each strand.</a:t>
            </a:r>
          </a:p>
          <a:p>
            <a:pPr>
              <a:buNone/>
            </a:pPr>
            <a:r>
              <a:rPr lang="en-US" dirty="0" smtClean="0"/>
              <a:t>3. Two DNA molecules are formed</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2.bp.blogspot.com/_cWcuJM9QIG4/TUBW5solPlI/AAAAAAAAEJI/LUjJQYQLUZQ/s1600/DNA_replication%252BStructure%252BImages%252BPictures%2Bd.jpg"/>
          <p:cNvPicPr/>
          <p:nvPr/>
        </p:nvPicPr>
        <p:blipFill>
          <a:blip r:embed="rId2" cstate="print"/>
          <a:srcRect/>
          <a:stretch>
            <a:fillRect/>
          </a:stretch>
        </p:blipFill>
        <p:spPr bwMode="auto">
          <a:xfrm>
            <a:off x="1828800" y="0"/>
            <a:ext cx="54864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US" sz="2400" dirty="0"/>
          </a:p>
        </p:txBody>
      </p:sp>
      <p:pic>
        <p:nvPicPr>
          <p:cNvPr id="4" name="Content Placeholder 3" descr="http://www.tokresource.org/tok_classes/biobiobio/biomenu/dna_replication/DNA-20replication.gif"/>
          <p:cNvPicPr>
            <a:picLocks noGrp="1"/>
          </p:cNvPicPr>
          <p:nvPr>
            <p:ph idx="1"/>
          </p:nvPr>
        </p:nvPicPr>
        <p:blipFill>
          <a:blip r:embed="rId2" cstate="print"/>
          <a:srcRect/>
          <a:stretch>
            <a:fillRect/>
          </a:stretch>
        </p:blipFill>
        <p:spPr bwMode="auto">
          <a:xfrm>
            <a:off x="152400" y="228600"/>
            <a:ext cx="8839200" cy="64007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932</TotalTime>
  <Words>544</Words>
  <Application>Microsoft Office PowerPoint</Application>
  <PresentationFormat>On-screen Show (4:3)</PresentationFormat>
  <Paragraphs>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Dna replication</vt:lpstr>
      <vt:lpstr>PowerPoint Presentation</vt:lpstr>
      <vt:lpstr>DNA and Its structure</vt:lpstr>
      <vt:lpstr>PowerPoint Presentation</vt:lpstr>
      <vt:lpstr>PowerPoint Presentation</vt:lpstr>
      <vt:lpstr>         DNA structure</vt:lpstr>
      <vt:lpstr>DNA replication</vt:lpstr>
      <vt:lpstr>PowerPoint Presentation</vt:lpstr>
      <vt:lpstr>PowerPoint Presentation</vt:lpstr>
      <vt:lpstr>PowerPoint Presentation</vt:lpstr>
      <vt:lpstr>PowerPoint Presentation</vt:lpstr>
      <vt:lpstr>universal code</vt:lpstr>
      <vt:lpstr>Difference between the DNA of prokaryotes and the DNA of eukaryotes </vt:lpstr>
      <vt:lpstr>Difference between DNA transcription and DNA replication </vt:lpstr>
      <vt:lpstr>Difference between transcription and translation  </vt:lpstr>
      <vt:lpstr>mutations</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replication</dc:title>
  <dc:creator>Ariel Lima</dc:creator>
  <cp:lastModifiedBy>Windows User</cp:lastModifiedBy>
  <cp:revision>60</cp:revision>
  <dcterms:created xsi:type="dcterms:W3CDTF">2013-04-04T22:37:10Z</dcterms:created>
  <dcterms:modified xsi:type="dcterms:W3CDTF">2013-04-05T20:09:21Z</dcterms:modified>
</cp:coreProperties>
</file>