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 varScale="1">
        <p:scale>
          <a:sx n="85" d="100"/>
          <a:sy n="85" d="100"/>
        </p:scale>
        <p:origin x="3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9DD6-DBCA-4987-84D6-ACE86C1D5476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1AE4BD9-1EC9-4194-A382-BCF1D762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525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9DD6-DBCA-4987-84D6-ACE86C1D5476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1AE4BD9-1EC9-4194-A382-BCF1D762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62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9DD6-DBCA-4987-84D6-ACE86C1D5476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1AE4BD9-1EC9-4194-A382-BCF1D762735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4557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9DD6-DBCA-4987-84D6-ACE86C1D5476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1AE4BD9-1EC9-4194-A382-BCF1D762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07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9DD6-DBCA-4987-84D6-ACE86C1D5476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1AE4BD9-1EC9-4194-A382-BCF1D762735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6829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9DD6-DBCA-4987-84D6-ACE86C1D5476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1AE4BD9-1EC9-4194-A382-BCF1D762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42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9DD6-DBCA-4987-84D6-ACE86C1D5476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E4BD9-1EC9-4194-A382-BCF1D762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82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9DD6-DBCA-4987-84D6-ACE86C1D5476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E4BD9-1EC9-4194-A382-BCF1D762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870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9DD6-DBCA-4987-84D6-ACE86C1D5476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E4BD9-1EC9-4194-A382-BCF1D762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09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9DD6-DBCA-4987-84D6-ACE86C1D5476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1AE4BD9-1EC9-4194-A382-BCF1D762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40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9DD6-DBCA-4987-84D6-ACE86C1D5476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1AE4BD9-1EC9-4194-A382-BCF1D762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37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9DD6-DBCA-4987-84D6-ACE86C1D5476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1AE4BD9-1EC9-4194-A382-BCF1D762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2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9DD6-DBCA-4987-84D6-ACE86C1D5476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E4BD9-1EC9-4194-A382-BCF1D762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29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9DD6-DBCA-4987-84D6-ACE86C1D5476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E4BD9-1EC9-4194-A382-BCF1D762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10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9DD6-DBCA-4987-84D6-ACE86C1D5476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E4BD9-1EC9-4194-A382-BCF1D762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315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9DD6-DBCA-4987-84D6-ACE86C1D5476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1AE4BD9-1EC9-4194-A382-BCF1D762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67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29DD6-DBCA-4987-84D6-ACE86C1D5476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1AE4BD9-1EC9-4194-A382-BCF1D762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61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Fingerprints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7" descr="Cover3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756" y="304800"/>
            <a:ext cx="3409245" cy="4406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061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AutoShape 2"/>
          <p:cNvSpPr>
            <a:spLocks noGrp="1" noChangeArrowheads="1"/>
          </p:cNvSpPr>
          <p:nvPr>
            <p:ph type="title"/>
          </p:nvPr>
        </p:nvSpPr>
        <p:spPr>
          <a:xfrm>
            <a:off x="1732844" y="160867"/>
            <a:ext cx="7924800" cy="914400"/>
          </a:xfrm>
        </p:spPr>
        <p:txBody>
          <a:bodyPr>
            <a:normAutofit/>
          </a:bodyPr>
          <a:lstStyle/>
          <a:p>
            <a:pPr>
              <a:lnSpc>
                <a:spcPts val="2400"/>
              </a:lnSpc>
            </a:pPr>
            <a:br>
              <a:rPr lang="en-US" altLang="en-US" sz="4000" dirty="0">
                <a:solidFill>
                  <a:srgbClr val="3A763A"/>
                </a:solidFill>
                <a:latin typeface="Kartika" pitchFamily="18" charset="0"/>
              </a:rPr>
            </a:br>
            <a:r>
              <a:rPr lang="en-US" altLang="en-US" sz="4000" dirty="0">
                <a:solidFill>
                  <a:srgbClr val="3A763A"/>
                </a:solidFill>
                <a:latin typeface="Kartika" pitchFamily="18" charset="0"/>
              </a:rPr>
              <a:t>Characteristics of Fingerprints </a:t>
            </a:r>
            <a:endParaRPr lang="en-US" altLang="en-US" sz="4000" dirty="0">
              <a:latin typeface="Kartika" pitchFamily="18" charset="0"/>
            </a:endParaRPr>
          </a:p>
        </p:txBody>
      </p:sp>
      <p:sp>
        <p:nvSpPr>
          <p:cNvPr id="12293" name="Rectangle 3"/>
          <p:cNvSpPr>
            <a:spLocks noGrp="1" noChangeArrowheads="1"/>
          </p:cNvSpPr>
          <p:nvPr>
            <p:ph idx="1"/>
          </p:nvPr>
        </p:nvSpPr>
        <p:spPr>
          <a:xfrm>
            <a:off x="1732844" y="970344"/>
            <a:ext cx="9657645" cy="19812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SzPct val="90000"/>
            </a:pPr>
            <a:r>
              <a:rPr lang="en-US" altLang="en-US" sz="2800" dirty="0"/>
              <a:t>Forensic examiners look for the presence of a </a:t>
            </a:r>
            <a:r>
              <a:rPr lang="en-US" altLang="en-US" sz="2800" b="1" dirty="0">
                <a:solidFill>
                  <a:srgbClr val="CC3300"/>
                </a:solidFill>
              </a:rPr>
              <a:t>core </a:t>
            </a:r>
            <a:r>
              <a:rPr lang="en-US" altLang="en-US" sz="2800" dirty="0"/>
              <a:t>(the center of a whorl or loop) and </a:t>
            </a:r>
            <a:r>
              <a:rPr lang="en-US" altLang="en-US" sz="2800" b="1" dirty="0">
                <a:solidFill>
                  <a:srgbClr val="CC3300"/>
                </a:solidFill>
              </a:rPr>
              <a:t>deltas </a:t>
            </a:r>
            <a:r>
              <a:rPr lang="en-US" altLang="en-US" sz="2800" dirty="0"/>
              <a:t>(triangular regions near a loop).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SzPct val="90000"/>
            </a:pPr>
            <a:r>
              <a:rPr lang="en-US" altLang="en-US" sz="2800" dirty="0"/>
              <a:t>A </a:t>
            </a:r>
            <a:r>
              <a:rPr lang="en-US" altLang="en-US" sz="2800" b="1" dirty="0">
                <a:solidFill>
                  <a:srgbClr val="CC3300"/>
                </a:solidFill>
              </a:rPr>
              <a:t>ridge count </a:t>
            </a:r>
            <a:r>
              <a:rPr lang="en-US" altLang="en-US" sz="2800" dirty="0"/>
              <a:t>is another characteristic that distinguishes one fingerprint from another.  The count is made from the center of the core to the edge of the delta. </a:t>
            </a:r>
          </a:p>
        </p:txBody>
      </p:sp>
      <p:sp>
        <p:nvSpPr>
          <p:cNvPr id="1229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solidFill>
                  <a:srgbClr val="CC3300"/>
                </a:solidFill>
              </a:rPr>
              <a:t>Forensic Science: Fundamentals &amp; Investigations, Chapter 6 </a:t>
            </a:r>
          </a:p>
        </p:txBody>
      </p:sp>
      <p:sp>
        <p:nvSpPr>
          <p:cNvPr id="1229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8304EA6-BC28-4552-9021-6A6E5AF02844}" type="slidenum">
              <a:rPr lang="en-US" altLang="en-US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2600">
              <a:solidFill>
                <a:schemeClr val="bg1"/>
              </a:solidFill>
            </a:endParaRPr>
          </a:p>
        </p:txBody>
      </p:sp>
      <p:pic>
        <p:nvPicPr>
          <p:cNvPr id="12294" name="Picture 4" descr="Core &amp; Delta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399" y="3272412"/>
            <a:ext cx="7947379" cy="320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393345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AutoShape 2"/>
          <p:cNvSpPr>
            <a:spLocks noGrp="1" noChangeArrowheads="1"/>
          </p:cNvSpPr>
          <p:nvPr>
            <p:ph type="title"/>
          </p:nvPr>
        </p:nvSpPr>
        <p:spPr>
          <a:xfrm>
            <a:off x="2284411" y="390907"/>
            <a:ext cx="7924800" cy="762000"/>
          </a:xfrm>
        </p:spPr>
        <p:txBody>
          <a:bodyPr>
            <a:normAutofit/>
          </a:bodyPr>
          <a:lstStyle/>
          <a:p>
            <a:pPr>
              <a:lnSpc>
                <a:spcPts val="2400"/>
              </a:lnSpc>
            </a:pPr>
            <a:r>
              <a:rPr lang="en-US" altLang="en-US" sz="4000" dirty="0">
                <a:solidFill>
                  <a:srgbClr val="3A763A"/>
                </a:solidFill>
                <a:latin typeface="Kartika" pitchFamily="18" charset="0"/>
              </a:rPr>
              <a:t>Characteristics of Fingerprints</a:t>
            </a:r>
            <a:endParaRPr lang="en-US" altLang="en-US" sz="1800" dirty="0">
              <a:latin typeface="Kartika" pitchFamily="18" charset="0"/>
            </a:endParaRPr>
          </a:p>
        </p:txBody>
      </p:sp>
      <p:sp>
        <p:nvSpPr>
          <p:cNvPr id="13317" name="Rectangle 3"/>
          <p:cNvSpPr>
            <a:spLocks noGrp="1" noChangeArrowheads="1"/>
          </p:cNvSpPr>
          <p:nvPr>
            <p:ph idx="1"/>
          </p:nvPr>
        </p:nvSpPr>
        <p:spPr>
          <a:xfrm>
            <a:off x="2065867" y="1470378"/>
            <a:ext cx="9392355" cy="3810000"/>
          </a:xfrm>
        </p:spPr>
        <p:txBody>
          <a:bodyPr>
            <a:noAutofit/>
          </a:bodyPr>
          <a:lstStyle/>
          <a:p>
            <a:pPr eaLnBrk="1" hangingPunct="1">
              <a:buSzPct val="90000"/>
            </a:pPr>
            <a:r>
              <a:rPr lang="en-US" altLang="en-US" sz="2400" dirty="0"/>
              <a:t>Basic patterns can be further divided: </a:t>
            </a:r>
          </a:p>
          <a:p>
            <a:pPr lvl="1" eaLnBrk="1" hangingPunct="1">
              <a:buSzPct val="90000"/>
            </a:pPr>
            <a:r>
              <a:rPr lang="en-US" altLang="en-US" sz="3200" dirty="0"/>
              <a:t>Arch patterns can be plain (4%) or tented (1%).  </a:t>
            </a:r>
          </a:p>
          <a:p>
            <a:pPr lvl="1" eaLnBrk="1" hangingPunct="1">
              <a:buSzPct val="90000"/>
            </a:pPr>
            <a:r>
              <a:rPr lang="en-US" altLang="en-US" sz="3200" dirty="0"/>
              <a:t>Whorl patterns can be central pocket (2%), double loop (4%), or accidental (0.01%).</a:t>
            </a:r>
            <a:r>
              <a:rPr lang="en-US" altLang="en-US" sz="2000" dirty="0"/>
              <a:t>  </a:t>
            </a:r>
          </a:p>
          <a:p>
            <a:pPr eaLnBrk="1" hangingPunct="1">
              <a:buSzPct val="90000"/>
            </a:pPr>
            <a:r>
              <a:rPr lang="en-US" altLang="en-US" sz="2400" dirty="0"/>
              <a:t>Even twins have unique fingerprints due to small differences (called </a:t>
            </a:r>
            <a:r>
              <a:rPr lang="en-US" altLang="en-US" sz="2400" i="1" dirty="0">
                <a:solidFill>
                  <a:srgbClr val="CC3300"/>
                </a:solidFill>
              </a:rPr>
              <a:t>minutiae</a:t>
            </a:r>
            <a:r>
              <a:rPr lang="en-US" altLang="en-US" sz="2400" dirty="0"/>
              <a:t>) in the ridge patterns.  </a:t>
            </a:r>
          </a:p>
        </p:txBody>
      </p:sp>
      <p:sp>
        <p:nvSpPr>
          <p:cNvPr id="1331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solidFill>
                  <a:srgbClr val="CC3300"/>
                </a:solidFill>
              </a:rPr>
              <a:t>Forensic Science: Fundamentals &amp; Investigations, Chapter 6 </a:t>
            </a:r>
          </a:p>
        </p:txBody>
      </p:sp>
      <p:sp>
        <p:nvSpPr>
          <p:cNvPr id="1331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928C446-866D-4DD1-8D75-059F3EEEEEF8}" type="slidenum">
              <a:rPr lang="en-US" altLang="en-US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2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60909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AutoShape 2"/>
          <p:cNvSpPr>
            <a:spLocks noGrp="1" noChangeArrowheads="1"/>
          </p:cNvSpPr>
          <p:nvPr>
            <p:ph type="title"/>
          </p:nvPr>
        </p:nvSpPr>
        <p:spPr>
          <a:xfrm>
            <a:off x="2589212" y="186666"/>
            <a:ext cx="8911687" cy="128089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>
                <a:solidFill>
                  <a:srgbClr val="3A763A"/>
                </a:solidFill>
                <a:latin typeface="Kartika" pitchFamily="18" charset="0"/>
              </a:rPr>
              <a:t>Types of Fingerprints</a:t>
            </a:r>
            <a:r>
              <a:rPr lang="en-US" altLang="en-US" sz="6600" dirty="0">
                <a:solidFill>
                  <a:srgbClr val="3A763A"/>
                </a:solidFill>
                <a:latin typeface="Kartika" pitchFamily="18" charset="0"/>
              </a:rPr>
              <a:t> 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idx="1"/>
          </p:nvPr>
        </p:nvSpPr>
        <p:spPr>
          <a:xfrm>
            <a:off x="2212623" y="1467556"/>
            <a:ext cx="7842604" cy="5009444"/>
          </a:xfrm>
        </p:spPr>
        <p:txBody>
          <a:bodyPr>
            <a:normAutofit/>
          </a:bodyPr>
          <a:lstStyle/>
          <a:p>
            <a:pPr marL="533400" indent="-533400">
              <a:buNone/>
            </a:pPr>
            <a:r>
              <a:rPr lang="en-US" altLang="en-US" sz="2400" dirty="0"/>
              <a:t>	</a:t>
            </a:r>
            <a:r>
              <a:rPr lang="en-US" altLang="en-US" sz="3600" dirty="0"/>
              <a:t>There are 3 types of prints that investigators look for at crime scenes: </a:t>
            </a:r>
          </a:p>
          <a:p>
            <a:pPr marL="914400" lvl="1" indent="-457200">
              <a:buSzPct val="90000"/>
              <a:buFont typeface="Wingdings" panose="05000000000000000000" pitchFamily="2" charset="2"/>
              <a:buAutoNum type="arabicPeriod"/>
            </a:pPr>
            <a:r>
              <a:rPr lang="en-US" altLang="en-US" sz="2000" b="1" dirty="0"/>
              <a:t>Patent fingerprints </a:t>
            </a:r>
            <a:r>
              <a:rPr lang="en-US" altLang="en-US" sz="2000" dirty="0"/>
              <a:t>are visible prints transferred onto smooth surfaces by blood or other liquids. </a:t>
            </a:r>
          </a:p>
          <a:p>
            <a:pPr marL="914400" lvl="1" indent="-457200">
              <a:buSzPct val="90000"/>
              <a:buFont typeface="Wingdings" panose="05000000000000000000" pitchFamily="2" charset="2"/>
              <a:buAutoNum type="arabicPeriod"/>
            </a:pPr>
            <a:r>
              <a:rPr lang="en-US" altLang="en-US" sz="2000" b="1" dirty="0"/>
              <a:t>Plastic fingerprints </a:t>
            </a:r>
            <a:r>
              <a:rPr lang="en-US" altLang="en-US" sz="2000" dirty="0"/>
              <a:t>are indentations left in soft materials such as clay or wax.  </a:t>
            </a:r>
          </a:p>
          <a:p>
            <a:pPr marL="914400" lvl="1" indent="-457200">
              <a:buSzPct val="90000"/>
              <a:buFont typeface="Wingdings" panose="05000000000000000000" pitchFamily="2" charset="2"/>
              <a:buAutoNum type="arabicPeriod"/>
            </a:pPr>
            <a:r>
              <a:rPr lang="en-US" altLang="en-US" sz="2000" b="1" dirty="0"/>
              <a:t>Latent fingerprints </a:t>
            </a:r>
            <a:r>
              <a:rPr lang="en-US" altLang="en-US" sz="2000" dirty="0"/>
              <a:t>are not visible but made so by dusting with powders or the use of chemicals. </a:t>
            </a:r>
          </a:p>
        </p:txBody>
      </p:sp>
      <p:sp>
        <p:nvSpPr>
          <p:cNvPr id="1433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solidFill>
                  <a:srgbClr val="CC3300"/>
                </a:solidFill>
              </a:rPr>
              <a:t>Forensic Science: Fundamentals &amp; Investigations, Chapter 6 </a:t>
            </a:r>
          </a:p>
        </p:txBody>
      </p:sp>
      <p:sp>
        <p:nvSpPr>
          <p:cNvPr id="1433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9DA3940-ED52-4B51-80F6-1BE0FBDCB9CE}" type="slidenum">
              <a:rPr lang="en-US" altLang="en-US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2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54711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AutoShape 2"/>
          <p:cNvSpPr>
            <a:spLocks noGrp="1" noChangeArrowheads="1"/>
          </p:cNvSpPr>
          <p:nvPr>
            <p:ph type="title"/>
          </p:nvPr>
        </p:nvSpPr>
        <p:spPr>
          <a:xfrm>
            <a:off x="2589212" y="409621"/>
            <a:ext cx="8911687" cy="1280890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rgbClr val="3A763A"/>
                </a:solidFill>
                <a:latin typeface="Kartika" pitchFamily="18" charset="0"/>
              </a:rPr>
              <a:t>Fingerprint Forensic FAQs</a:t>
            </a:r>
            <a:r>
              <a:rPr lang="en-US" altLang="en-US" sz="5600" dirty="0">
                <a:solidFill>
                  <a:srgbClr val="3A763A"/>
                </a:solidFill>
                <a:latin typeface="Kartika" pitchFamily="18" charset="0"/>
              </a:rPr>
              <a:t> 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2449689" y="1780822"/>
            <a:ext cx="8963377" cy="39624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SzPct val="90000"/>
            </a:pPr>
            <a:r>
              <a:rPr lang="en-US" altLang="en-US" sz="2800" i="1" dirty="0">
                <a:solidFill>
                  <a:srgbClr val="316531"/>
                </a:solidFill>
              </a:rPr>
              <a:t>Can fingerprints be erased? </a:t>
            </a:r>
            <a:r>
              <a:rPr lang="en-US" altLang="en-US" sz="2800" dirty="0"/>
              <a:t>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SzPct val="90000"/>
              <a:buFont typeface="Wingdings" panose="05000000000000000000" pitchFamily="2" charset="2"/>
              <a:buNone/>
            </a:pPr>
            <a:r>
              <a:rPr lang="en-US" altLang="en-US" sz="2800" dirty="0"/>
              <a:t>	No, if, for example, they are removed with chemicals, they will grow back.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SzPct val="90000"/>
            </a:pPr>
            <a:r>
              <a:rPr lang="en-US" altLang="en-US" sz="2800" i="1" dirty="0">
                <a:solidFill>
                  <a:srgbClr val="316531"/>
                </a:solidFill>
              </a:rPr>
              <a:t>Is fingerprint identification reliable? </a:t>
            </a:r>
            <a:r>
              <a:rPr lang="en-US" altLang="en-US" sz="2800" dirty="0"/>
              <a:t>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SzPct val="90000"/>
              <a:buFont typeface="Wingdings" panose="05000000000000000000" pitchFamily="2" charset="2"/>
              <a:buNone/>
            </a:pPr>
            <a:r>
              <a:rPr lang="en-US" altLang="en-US" sz="2800" dirty="0"/>
              <a:t>	Yes, but analysts can make mistakes.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SzPct val="90000"/>
            </a:pPr>
            <a:r>
              <a:rPr lang="en-US" altLang="en-US" sz="2800" i="1" dirty="0">
                <a:solidFill>
                  <a:srgbClr val="316531"/>
                </a:solidFill>
              </a:rPr>
              <a:t>Is fingerprint matching carried out by computers in a matter of seconds? </a:t>
            </a:r>
            <a:r>
              <a:rPr lang="en-US" altLang="en-US" sz="2800" dirty="0"/>
              <a:t>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SzPct val="90000"/>
              <a:buFont typeface="Wingdings" panose="05000000000000000000" pitchFamily="2" charset="2"/>
              <a:buNone/>
            </a:pPr>
            <a:r>
              <a:rPr lang="en-US" altLang="en-US" sz="2800" dirty="0"/>
              <a:t>	No, but the FBI’s Integrated Automated Fingerprint Identification System (IAFIS or AFIS) can provide a match in 2 hours for the prints in its Master File. </a:t>
            </a:r>
          </a:p>
        </p:txBody>
      </p:sp>
      <p:sp>
        <p:nvSpPr>
          <p:cNvPr id="1536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solidFill>
                  <a:srgbClr val="CC3300"/>
                </a:solidFill>
              </a:rPr>
              <a:t>Forensic Science: Fundamentals &amp; Investigations, Chapter 6 </a:t>
            </a:r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2DE5DA4-0C91-49A1-BE64-DC434C0AFBB6}" type="slidenum">
              <a:rPr lang="en-US" altLang="en-US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2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2713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  <p:bldP spid="8294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2"/>
          <p:cNvSpPr>
            <a:spLocks noGrp="1" noChangeArrowheads="1"/>
          </p:cNvSpPr>
          <p:nvPr>
            <p:ph type="title"/>
          </p:nvPr>
        </p:nvSpPr>
        <p:spPr>
          <a:xfrm>
            <a:off x="2048934" y="238507"/>
            <a:ext cx="7924800" cy="914400"/>
          </a:xfrm>
        </p:spPr>
        <p:txBody>
          <a:bodyPr>
            <a:normAutofit/>
          </a:bodyPr>
          <a:lstStyle/>
          <a:p>
            <a:pPr>
              <a:lnSpc>
                <a:spcPts val="2400"/>
              </a:lnSpc>
            </a:pPr>
            <a:r>
              <a:rPr lang="en-US" altLang="en-US" sz="4000">
                <a:solidFill>
                  <a:srgbClr val="3A763A"/>
                </a:solidFill>
                <a:latin typeface="Kartika" pitchFamily="18" charset="0"/>
              </a:rPr>
              <a:t>Fingerprint Forensic FAQs </a:t>
            </a:r>
            <a:endParaRPr lang="en-US" altLang="en-US" sz="6600">
              <a:solidFill>
                <a:srgbClr val="3A763A"/>
              </a:solidFill>
              <a:latin typeface="Kartika" pitchFamily="18" charset="0"/>
            </a:endParaRPr>
          </a:p>
        </p:txBody>
      </p:sp>
      <p:sp>
        <p:nvSpPr>
          <p:cNvPr id="16389" name="Rectangle 3"/>
          <p:cNvSpPr>
            <a:spLocks noGrp="1" noChangeArrowheads="1"/>
          </p:cNvSpPr>
          <p:nvPr>
            <p:ph idx="1"/>
          </p:nvPr>
        </p:nvSpPr>
        <p:spPr>
          <a:xfrm>
            <a:off x="2513011" y="1046896"/>
            <a:ext cx="7696200" cy="457200"/>
          </a:xfrm>
        </p:spPr>
        <p:txBody>
          <a:bodyPr>
            <a:noAutofit/>
          </a:bodyPr>
          <a:lstStyle/>
          <a:p>
            <a:pPr eaLnBrk="1" hangingPunct="1">
              <a:buSzPct val="90000"/>
            </a:pPr>
            <a:r>
              <a:rPr lang="en-US" altLang="en-US" sz="3200" i="1" dirty="0">
                <a:solidFill>
                  <a:srgbClr val="316531"/>
                </a:solidFill>
              </a:rPr>
              <a:t>How are latent fingerprints collected? </a:t>
            </a:r>
            <a:r>
              <a:rPr lang="en-US" altLang="en-US" sz="3200" dirty="0"/>
              <a:t> </a:t>
            </a:r>
          </a:p>
          <a:p>
            <a:pPr eaLnBrk="1" hangingPunct="1"/>
            <a:endParaRPr lang="en-US" altLang="en-US" sz="3200" dirty="0"/>
          </a:p>
        </p:txBody>
      </p:sp>
      <p:sp>
        <p:nvSpPr>
          <p:cNvPr id="1638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solidFill>
                  <a:srgbClr val="CC3300"/>
                </a:solidFill>
              </a:rPr>
              <a:t>Forensic Science: Fundamentals &amp; Investigations, Chapter 6 </a:t>
            </a:r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3BD507C-9999-445C-A4E8-75D040BC7703}" type="slidenum">
              <a:rPr lang="en-US" altLang="en-US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2600">
              <a:solidFill>
                <a:schemeClr val="bg1"/>
              </a:solidFill>
            </a:endParaRPr>
          </a:p>
        </p:txBody>
      </p:sp>
      <p:pic>
        <p:nvPicPr>
          <p:cNvPr id="16390" name="Picture 4" descr="VMethods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76" y="2020126"/>
            <a:ext cx="9895957" cy="429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12509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3A763A"/>
                </a:solidFill>
                <a:latin typeface="Kartika" pitchFamily="18" charset="0"/>
              </a:rPr>
              <a:t>The Future of Fingerprinting</a:t>
            </a:r>
            <a:r>
              <a:rPr lang="en-US" altLang="en-US" sz="6000" dirty="0">
                <a:solidFill>
                  <a:srgbClr val="3A763A"/>
                </a:solidFill>
                <a:latin typeface="Kartika" pitchFamily="18" charset="0"/>
              </a:rPr>
              <a:t> 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SzPct val="90000"/>
            </a:pPr>
            <a:r>
              <a:rPr lang="en-US" altLang="en-US" sz="2400" dirty="0"/>
              <a:t>New scanning technologies and digitally identifying patterns may eliminate analytical mistakes. </a:t>
            </a:r>
          </a:p>
          <a:p>
            <a:pPr eaLnBrk="1" hangingPunct="1">
              <a:lnSpc>
                <a:spcPct val="90000"/>
              </a:lnSpc>
              <a:buSzPct val="90000"/>
            </a:pPr>
            <a:r>
              <a:rPr lang="en-US" altLang="en-US" sz="2400" dirty="0"/>
              <a:t>Trace elements of objects that have been touched are being studied to help with the identification of individuals. </a:t>
            </a:r>
          </a:p>
          <a:p>
            <a:pPr eaLnBrk="1" hangingPunct="1">
              <a:lnSpc>
                <a:spcPct val="90000"/>
              </a:lnSpc>
              <a:buSzPct val="90000"/>
            </a:pPr>
            <a:r>
              <a:rPr lang="en-US" altLang="en-US" sz="2400" dirty="0"/>
              <a:t>To help with identification, other physical features such as eyes and facial patterns are also being studied. </a:t>
            </a:r>
          </a:p>
        </p:txBody>
      </p:sp>
      <p:sp>
        <p:nvSpPr>
          <p:cNvPr id="1741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solidFill>
                  <a:srgbClr val="CC3300"/>
                </a:solidFill>
              </a:rPr>
              <a:t>Forensic Science: Fundamentals &amp; Investigations, Chapter 6 </a:t>
            </a:r>
          </a:p>
        </p:txBody>
      </p:sp>
      <p:sp>
        <p:nvSpPr>
          <p:cNvPr id="1741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B421513-FD72-4ADA-9A23-79A8941D94BC}" type="slidenum">
              <a:rPr lang="en-US" altLang="en-US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2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09322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AutoShape 2"/>
          <p:cNvSpPr>
            <a:spLocks noGrp="1" noChangeArrowheads="1"/>
          </p:cNvSpPr>
          <p:nvPr>
            <p:ph type="title"/>
          </p:nvPr>
        </p:nvSpPr>
        <p:spPr>
          <a:xfrm>
            <a:off x="2286000" y="762000"/>
            <a:ext cx="6934200" cy="1143000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altLang="en-US">
                <a:solidFill>
                  <a:srgbClr val="53A75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. . . . . . . . . . . . . . . . . Summary</a:t>
            </a:r>
            <a:r>
              <a:rPr lang="en-US" altLang="en-US" sz="3200">
                <a:solidFill>
                  <a:srgbClr val="53A75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idx="1"/>
          </p:nvPr>
        </p:nvSpPr>
        <p:spPr>
          <a:xfrm>
            <a:off x="1311579" y="1467232"/>
            <a:ext cx="10780889" cy="3724275"/>
          </a:xfrm>
        </p:spPr>
        <p:txBody>
          <a:bodyPr>
            <a:noAutofit/>
          </a:bodyPr>
          <a:lstStyle/>
          <a:p>
            <a:pPr eaLnBrk="1" hangingPunct="1">
              <a:buSzPct val="90000"/>
            </a:pPr>
            <a:r>
              <a:rPr lang="en-US" altLang="en-US" sz="2800" dirty="0"/>
              <a:t>Fingerprints have long been used for identification, and in the mid-1800s were recognized as unique to each person. </a:t>
            </a:r>
          </a:p>
          <a:p>
            <a:pPr eaLnBrk="1" hangingPunct="1">
              <a:buSzPct val="90000"/>
            </a:pPr>
            <a:r>
              <a:rPr lang="en-US" altLang="en-US" sz="2800" dirty="0"/>
              <a:t>Three main groups include arches, whorls, and loops. </a:t>
            </a:r>
          </a:p>
          <a:p>
            <a:pPr eaLnBrk="1" hangingPunct="1">
              <a:buSzPct val="90000"/>
            </a:pPr>
            <a:r>
              <a:rPr lang="en-US" altLang="en-US" sz="2800" dirty="0"/>
              <a:t>Basic analysis includes looking for cores, deltas, and making a ridge count. </a:t>
            </a:r>
          </a:p>
          <a:p>
            <a:pPr eaLnBrk="1" hangingPunct="1">
              <a:buSzPct val="90000"/>
            </a:pPr>
            <a:r>
              <a:rPr lang="en-US" altLang="en-US" sz="2800" dirty="0"/>
              <a:t>Investigators search for patent, plastic, and latent prints. </a:t>
            </a:r>
          </a:p>
          <a:p>
            <a:pPr eaLnBrk="1" hangingPunct="1">
              <a:buSzPct val="90000"/>
            </a:pPr>
            <a:r>
              <a:rPr lang="en-US" altLang="en-US" sz="2800" dirty="0"/>
              <a:t>Dusting with powders or using special chemicals can make latent fingerprints visible. </a:t>
            </a:r>
          </a:p>
          <a:p>
            <a:pPr eaLnBrk="1" hangingPunct="1">
              <a:buSzPct val="90000"/>
            </a:pPr>
            <a:r>
              <a:rPr lang="en-US" altLang="en-US" sz="2800" dirty="0"/>
              <a:t>New developments may eliminate errors by analysts. </a:t>
            </a:r>
          </a:p>
        </p:txBody>
      </p:sp>
      <p:sp>
        <p:nvSpPr>
          <p:cNvPr id="1843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solidFill>
                  <a:srgbClr val="CC3300"/>
                </a:solidFill>
              </a:rPr>
              <a:t>Forensic Science: Fundamentals &amp; Investigations, Chapter 6 </a:t>
            </a:r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0A08F1E-0D63-4362-B400-C28F8EE0A0D3}" type="slidenum">
              <a:rPr lang="en-US" altLang="en-US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2600">
              <a:solidFill>
                <a:schemeClr val="bg1"/>
              </a:solidFill>
            </a:endParaRPr>
          </a:p>
        </p:txBody>
      </p:sp>
      <p:pic>
        <p:nvPicPr>
          <p:cNvPr id="18438" name="Picture 5" descr="EOC Bar verso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943600"/>
            <a:ext cx="594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933070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4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7848600" cy="13716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Chapter 6  </a:t>
            </a:r>
            <a:r>
              <a:rPr lang="en-US" altLang="en-US" i="1" dirty="0">
                <a:solidFill>
                  <a:srgbClr val="000000"/>
                </a:solidFill>
              </a:rPr>
              <a:t>Fingerprints</a:t>
            </a:r>
            <a:r>
              <a:rPr lang="en-US" altLang="en-US" i="1" dirty="0">
                <a:solidFill>
                  <a:schemeClr val="tx1"/>
                </a:solidFill>
              </a:rPr>
              <a:t> </a:t>
            </a:r>
            <a:br>
              <a:rPr lang="en-US" altLang="en-US" sz="3200" dirty="0"/>
            </a:br>
            <a:r>
              <a:rPr lang="en-US" altLang="en-US" sz="2200" dirty="0">
                <a:solidFill>
                  <a:srgbClr val="53A753"/>
                </a:solidFill>
              </a:rPr>
              <a:t>By the end of this chapter you will be able to:</a:t>
            </a:r>
            <a:r>
              <a:rPr lang="en-US" altLang="en-US" sz="1800" dirty="0"/>
              <a:t> 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idx="1"/>
          </p:nvPr>
        </p:nvSpPr>
        <p:spPr>
          <a:xfrm>
            <a:off x="2065867" y="1905001"/>
            <a:ext cx="8297333" cy="4562476"/>
          </a:xfrm>
        </p:spPr>
        <p:txBody>
          <a:bodyPr>
            <a:normAutofit/>
          </a:bodyPr>
          <a:lstStyle/>
          <a:p>
            <a:pPr eaLnBrk="1" hangingPunct="1">
              <a:buSzPct val="90000"/>
            </a:pPr>
            <a:r>
              <a:rPr lang="en-US" altLang="en-US" sz="2400" dirty="0"/>
              <a:t>discuss the history of fingerprinting</a:t>
            </a:r>
          </a:p>
          <a:p>
            <a:pPr eaLnBrk="1" hangingPunct="1">
              <a:buSzPct val="90000"/>
            </a:pPr>
            <a:r>
              <a:rPr lang="en-US" altLang="en-US" sz="2400" dirty="0"/>
              <a:t>describe the characteristics of fingerprints and fingerprinting minutiae </a:t>
            </a:r>
          </a:p>
          <a:p>
            <a:pPr eaLnBrk="1" hangingPunct="1">
              <a:buSzPct val="90000"/>
            </a:pPr>
            <a:r>
              <a:rPr lang="en-US" altLang="en-US" sz="2400" dirty="0"/>
              <a:t>explain when and how fingerprints are formed </a:t>
            </a:r>
          </a:p>
          <a:p>
            <a:pPr eaLnBrk="1" hangingPunct="1">
              <a:buSzPct val="90000"/>
            </a:pPr>
            <a:r>
              <a:rPr lang="en-US" altLang="en-US" sz="2400" dirty="0"/>
              <a:t>describe what causes fingerprints to be left on objects </a:t>
            </a:r>
          </a:p>
          <a:p>
            <a:pPr eaLnBrk="1" hangingPunct="1">
              <a:buSzPct val="90000"/>
            </a:pPr>
            <a:r>
              <a:rPr lang="en-US" altLang="en-US" sz="2400" dirty="0"/>
              <a:t>identify the basic types of fingerprints </a:t>
            </a:r>
          </a:p>
          <a:p>
            <a:pPr eaLnBrk="1" hangingPunct="1">
              <a:buSzPct val="90000"/>
            </a:pPr>
            <a:r>
              <a:rPr lang="en-US" altLang="en-US" sz="2400" dirty="0"/>
              <a:t>describe how criminals attempt to alter their fingerprints </a:t>
            </a:r>
          </a:p>
        </p:txBody>
      </p:sp>
      <p:sp>
        <p:nvSpPr>
          <p:cNvPr id="409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solidFill>
                  <a:srgbClr val="CC3300"/>
                </a:solidFill>
              </a:rPr>
              <a:t>Forensic Science: Fundamentals &amp; Investigations, Chapter 6 </a:t>
            </a:r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6493A36-2B9A-4E6B-8175-58A10ACBF185}" type="slidenum">
              <a:rPr lang="en-US" altLang="en-US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2600">
              <a:solidFill>
                <a:schemeClr val="bg1"/>
              </a:solidFill>
            </a:endParaRPr>
          </a:p>
        </p:txBody>
      </p:sp>
      <p:pic>
        <p:nvPicPr>
          <p:cNvPr id="4102" name="Picture 7" descr="Cover3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9526" y="304800"/>
            <a:ext cx="17684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tangle 8"/>
          <p:cNvSpPr>
            <a:spLocks noChangeArrowheads="1"/>
          </p:cNvSpPr>
          <p:nvPr/>
        </p:nvSpPr>
        <p:spPr bwMode="auto">
          <a:xfrm>
            <a:off x="3276600" y="6019800"/>
            <a:ext cx="5791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All Rights Reserved  South-Western / Cengage Learning © 2009</a:t>
            </a:r>
          </a:p>
        </p:txBody>
      </p:sp>
    </p:spTree>
    <p:extLst>
      <p:ext uri="{BB962C8B-B14F-4D97-AF65-F5344CB8AC3E}">
        <p14:creationId xmlns:p14="http://schemas.microsoft.com/office/powerpoint/2010/main" val="417593556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AutoShape 2"/>
          <p:cNvSpPr>
            <a:spLocks noGrp="1" noChangeArrowheads="1"/>
          </p:cNvSpPr>
          <p:nvPr>
            <p:ph type="title"/>
          </p:nvPr>
        </p:nvSpPr>
        <p:spPr>
          <a:xfrm>
            <a:off x="1964267" y="270639"/>
            <a:ext cx="8161866" cy="126464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Chapter 6  </a:t>
            </a:r>
            <a:r>
              <a:rPr lang="en-US" altLang="en-US" i="1" dirty="0">
                <a:solidFill>
                  <a:srgbClr val="000000"/>
                </a:solidFill>
              </a:rPr>
              <a:t>Fingerprints</a:t>
            </a:r>
            <a:r>
              <a:rPr lang="en-US" altLang="en-US" i="1" dirty="0">
                <a:solidFill>
                  <a:schemeClr val="tx1"/>
                </a:solidFill>
              </a:rPr>
              <a:t> </a:t>
            </a:r>
            <a:br>
              <a:rPr lang="en-US" altLang="en-US" b="0" dirty="0">
                <a:solidFill>
                  <a:schemeClr val="tx1"/>
                </a:solidFill>
              </a:rPr>
            </a:br>
            <a:r>
              <a:rPr lang="en-US" altLang="en-US" sz="2200" dirty="0">
                <a:solidFill>
                  <a:srgbClr val="53A753"/>
                </a:solidFill>
              </a:rPr>
              <a:t>By the end of this chapter you will be able to: </a:t>
            </a:r>
            <a:endParaRPr lang="en-US" altLang="en-US" sz="1800" i="1" dirty="0"/>
          </a:p>
        </p:txBody>
      </p:sp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1964267" y="1828801"/>
            <a:ext cx="8398933" cy="425767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SzPct val="90000"/>
            </a:pPr>
            <a:r>
              <a:rPr lang="en-US" altLang="en-US" sz="2400" dirty="0"/>
              <a:t>determine the reliability of fingerprints as a means of identification</a:t>
            </a:r>
          </a:p>
          <a:p>
            <a:pPr eaLnBrk="1" hangingPunct="1">
              <a:lnSpc>
                <a:spcPct val="90000"/>
              </a:lnSpc>
              <a:buSzPct val="90000"/>
            </a:pPr>
            <a:r>
              <a:rPr lang="en-US" altLang="en-US" sz="2400" dirty="0"/>
              <a:t>describe the Integrated Automated Fingerprint Identification System (IFAIS) </a:t>
            </a:r>
          </a:p>
          <a:p>
            <a:pPr eaLnBrk="1" hangingPunct="1">
              <a:lnSpc>
                <a:spcPct val="90000"/>
              </a:lnSpc>
              <a:buSzPct val="90000"/>
            </a:pPr>
            <a:r>
              <a:rPr lang="en-US" altLang="en-US" sz="2400" dirty="0"/>
              <a:t>explain how fingerprint evidence is collected </a:t>
            </a:r>
          </a:p>
          <a:p>
            <a:pPr eaLnBrk="1" hangingPunct="1">
              <a:lnSpc>
                <a:spcPct val="90000"/>
              </a:lnSpc>
              <a:buSzPct val="90000"/>
            </a:pPr>
            <a:r>
              <a:rPr lang="en-US" altLang="en-US" sz="2400" dirty="0"/>
              <a:t>describe the latest identification technologies  </a:t>
            </a:r>
          </a:p>
          <a:p>
            <a:pPr eaLnBrk="1" hangingPunct="1">
              <a:lnSpc>
                <a:spcPct val="90000"/>
              </a:lnSpc>
              <a:buSzPct val="90000"/>
            </a:pPr>
            <a:r>
              <a:rPr lang="en-US" altLang="en-US" sz="2400" dirty="0"/>
              <a:t>determine if a fingerprint matches a fingerprint on record  </a:t>
            </a:r>
          </a:p>
          <a:p>
            <a:pPr eaLnBrk="1" hangingPunct="1">
              <a:lnSpc>
                <a:spcPct val="90000"/>
              </a:lnSpc>
              <a:buSzPct val="90000"/>
            </a:pPr>
            <a:r>
              <a:rPr lang="en-US" altLang="en-US" sz="2400" dirty="0"/>
              <a:t>use the process of lifting a latent print </a:t>
            </a:r>
          </a:p>
        </p:txBody>
      </p:sp>
      <p:sp>
        <p:nvSpPr>
          <p:cNvPr id="512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solidFill>
                  <a:srgbClr val="CC3300"/>
                </a:solidFill>
              </a:rPr>
              <a:t>Forensic Science: Fundamentals &amp; Investigations, Chapter 6 </a:t>
            </a:r>
          </a:p>
        </p:txBody>
      </p:sp>
      <p:sp>
        <p:nvSpPr>
          <p:cNvPr id="512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1067735-2302-4EC8-B199-CC739D84BADF}" type="slidenum">
              <a:rPr lang="en-US" altLang="en-US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2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62431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AutoShape 2"/>
          <p:cNvSpPr>
            <a:spLocks noGrp="1" noChangeArrowheads="1"/>
          </p:cNvSpPr>
          <p:nvPr>
            <p:ph type="title"/>
          </p:nvPr>
        </p:nvSpPr>
        <p:spPr>
          <a:xfrm>
            <a:off x="2284411" y="162307"/>
            <a:ext cx="79248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rgbClr val="53A75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Historical Development</a:t>
            </a:r>
            <a:r>
              <a:rPr lang="en-US" altLang="en-US" dirty="0"/>
              <a:t> 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1311579" y="1152907"/>
            <a:ext cx="9051621" cy="5171693"/>
          </a:xfrm>
        </p:spPr>
        <p:txBody>
          <a:bodyPr>
            <a:normAutofit/>
          </a:bodyPr>
          <a:lstStyle/>
          <a:p>
            <a:pPr marL="533400" indent="-533400">
              <a:spcAft>
                <a:spcPct val="20000"/>
              </a:spcAft>
              <a:buSzPct val="90000"/>
              <a:buFont typeface="Wingdings" panose="05000000000000000000" pitchFamily="2" charset="2"/>
              <a:buAutoNum type="arabicPeriod"/>
            </a:pPr>
            <a:r>
              <a:rPr lang="en-US" altLang="en-US" sz="2200" dirty="0"/>
              <a:t>The oldest known documents showing fingerprints date from third century B.C. </a:t>
            </a:r>
            <a:r>
              <a:rPr lang="en-US" altLang="en-US" sz="2200" b="1" dirty="0"/>
              <a:t>China</a:t>
            </a:r>
            <a:r>
              <a:rPr lang="en-US" altLang="en-US" sz="2200" dirty="0"/>
              <a:t>. </a:t>
            </a:r>
          </a:p>
          <a:p>
            <a:pPr marL="533400" indent="-533400">
              <a:spcAft>
                <a:spcPct val="20000"/>
              </a:spcAft>
              <a:buSzPct val="90000"/>
              <a:buFont typeface="Wingdings" panose="05000000000000000000" pitchFamily="2" charset="2"/>
              <a:buAutoNum type="arabicPeriod"/>
            </a:pPr>
            <a:r>
              <a:rPr lang="en-US" altLang="en-US" sz="2200" dirty="0"/>
              <a:t>In </a:t>
            </a:r>
            <a:r>
              <a:rPr lang="en-US" altLang="en-US" sz="2200" b="1" dirty="0"/>
              <a:t>ancient Babylon</a:t>
            </a:r>
            <a:r>
              <a:rPr lang="en-US" altLang="en-US" sz="2200" dirty="0"/>
              <a:t> (dating back to 1792-1750 B.C.), fingerprints pressed into clay tablets marked contracts. </a:t>
            </a:r>
          </a:p>
          <a:p>
            <a:pPr marL="533400" indent="-533400">
              <a:spcAft>
                <a:spcPct val="20000"/>
              </a:spcAft>
              <a:buSzPct val="90000"/>
              <a:buFont typeface="Wingdings" panose="05000000000000000000" pitchFamily="2" charset="2"/>
              <a:buAutoNum type="arabicPeriod"/>
            </a:pPr>
            <a:r>
              <a:rPr lang="en-US" altLang="en-US" sz="2200" dirty="0"/>
              <a:t>The earliest written study (1684) is </a:t>
            </a:r>
            <a:r>
              <a:rPr lang="en-US" altLang="en-US" sz="2200" b="1" dirty="0"/>
              <a:t>Dr. Nehemiah</a:t>
            </a:r>
            <a:r>
              <a:rPr lang="en-US" altLang="en-US" sz="2200" dirty="0"/>
              <a:t>’s paper describing the patterns he saw on human hands under a microscope, including the presence of ridges. </a:t>
            </a:r>
          </a:p>
          <a:p>
            <a:pPr marL="533400" indent="-533400">
              <a:spcAft>
                <a:spcPts val="1800"/>
              </a:spcAft>
              <a:buSzPct val="90000"/>
              <a:buFont typeface="Wingdings" panose="05000000000000000000" pitchFamily="2" charset="2"/>
              <a:buAutoNum type="arabicPeriod" startAt="4"/>
            </a:pPr>
            <a:r>
              <a:rPr lang="en-US" altLang="en-US" sz="2200" dirty="0"/>
              <a:t>In 1788, </a:t>
            </a:r>
            <a:r>
              <a:rPr lang="en-US" altLang="en-US" sz="2200" b="1" dirty="0"/>
              <a:t>Johann Mayer </a:t>
            </a:r>
            <a:r>
              <a:rPr lang="en-US" altLang="en-US" sz="2200" dirty="0"/>
              <a:t>noted that the arrangement of skin ridges is never duplicated in two persons. He was probably the first scientist to recognize this fact. </a:t>
            </a:r>
          </a:p>
        </p:txBody>
      </p:sp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solidFill>
                  <a:srgbClr val="CC3300"/>
                </a:solidFill>
              </a:rPr>
              <a:t>Forensic Science: Fundamentals &amp; Investigations, Chapter 6 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B691ED7-26E3-4DC5-9296-849AC37F0DF8}" type="slidenum">
              <a:rPr lang="en-US" altLang="en-US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2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4467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  <p:bldP spid="6963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AutoShape 2"/>
          <p:cNvSpPr>
            <a:spLocks noGrp="1" noChangeArrowheads="1"/>
          </p:cNvSpPr>
          <p:nvPr>
            <p:ph type="title"/>
          </p:nvPr>
        </p:nvSpPr>
        <p:spPr>
          <a:xfrm>
            <a:off x="2286000" y="762000"/>
            <a:ext cx="79248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>
                <a:solidFill>
                  <a:srgbClr val="53A75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Historical Development </a:t>
            </a:r>
            <a:endParaRPr lang="en-US" altLang="en-US" sz="2000" i="1"/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1547637" y="1490134"/>
            <a:ext cx="7375700" cy="4645674"/>
          </a:xfrm>
        </p:spPr>
        <p:txBody>
          <a:bodyPr>
            <a:normAutofit/>
          </a:bodyPr>
          <a:lstStyle/>
          <a:p>
            <a:pPr marL="533400" indent="-533400">
              <a:lnSpc>
                <a:spcPct val="85000"/>
              </a:lnSpc>
              <a:spcAft>
                <a:spcPts val="600"/>
              </a:spcAft>
              <a:buNone/>
            </a:pPr>
            <a:r>
              <a:rPr lang="en-US" altLang="en-US" sz="2200" dirty="0"/>
              <a:t>5.	Nine fingerprint patterns were described in 1823 by </a:t>
            </a:r>
            <a:r>
              <a:rPr lang="en-US" altLang="en-US" sz="2200" b="1" dirty="0"/>
              <a:t>Jan Evangelist </a:t>
            </a:r>
            <a:r>
              <a:rPr lang="en-US" altLang="en-US" sz="2200" b="1" dirty="0" err="1"/>
              <a:t>Purkyn</a:t>
            </a:r>
            <a:r>
              <a:rPr lang="en-US" altLang="en-US" sz="2200" dirty="0"/>
              <a:t>. </a:t>
            </a:r>
          </a:p>
          <a:p>
            <a:pPr marL="533400" indent="-533400">
              <a:lnSpc>
                <a:spcPct val="85000"/>
              </a:lnSpc>
              <a:spcAft>
                <a:spcPts val="600"/>
              </a:spcAft>
              <a:buNone/>
            </a:pPr>
            <a:r>
              <a:rPr lang="en-US" altLang="en-US" sz="2200" dirty="0"/>
              <a:t>6.	</a:t>
            </a:r>
            <a:r>
              <a:rPr lang="en-US" altLang="en-US" sz="2200" b="1" dirty="0"/>
              <a:t>Sir William Herschel</a:t>
            </a:r>
            <a:r>
              <a:rPr lang="en-US" altLang="en-US" sz="2200" dirty="0"/>
              <a:t> (shown at the right), in 1856, began the collection of fingerprints and noted they were not altered by age. </a:t>
            </a:r>
          </a:p>
          <a:p>
            <a:pPr marL="533400" indent="-533400">
              <a:lnSpc>
                <a:spcPct val="85000"/>
              </a:lnSpc>
              <a:spcAft>
                <a:spcPts val="600"/>
              </a:spcAft>
              <a:buNone/>
            </a:pPr>
            <a:r>
              <a:rPr lang="en-US" altLang="en-US" sz="2200" dirty="0"/>
              <a:t>7.	</a:t>
            </a:r>
            <a:r>
              <a:rPr lang="en-US" altLang="en-US" sz="2200" b="1" dirty="0"/>
              <a:t>Alphonse Bertillon</a:t>
            </a:r>
            <a:r>
              <a:rPr lang="en-US" altLang="en-US" sz="2200" dirty="0"/>
              <a:t> created a way to identify criminals that was used in 1883 to identify a repeat offender.  </a:t>
            </a:r>
          </a:p>
          <a:p>
            <a:pPr marL="533400" indent="-533400">
              <a:lnSpc>
                <a:spcPct val="85000"/>
              </a:lnSpc>
              <a:spcBef>
                <a:spcPct val="15000"/>
              </a:spcBef>
              <a:buNone/>
            </a:pPr>
            <a:r>
              <a:rPr lang="en-US" altLang="en-US" sz="2200" dirty="0"/>
              <a:t>8.	In 1888, </a:t>
            </a:r>
            <a:r>
              <a:rPr lang="en-US" altLang="en-US" sz="2200" b="1" dirty="0"/>
              <a:t>Sir Francis Galton</a:t>
            </a:r>
            <a:r>
              <a:rPr lang="en-US" altLang="en-US" sz="2200" dirty="0"/>
              <a:t> (shown at the right), and </a:t>
            </a:r>
            <a:r>
              <a:rPr lang="en-US" altLang="en-US" sz="2200" b="1" dirty="0"/>
              <a:t>Sir Edmund Richard Henry</a:t>
            </a:r>
            <a:r>
              <a:rPr lang="en-US" altLang="en-US" sz="2200" dirty="0"/>
              <a:t>, developed the fingerprint classification system that is still in use in the United States. </a:t>
            </a:r>
          </a:p>
          <a:p>
            <a:pPr marL="533400" indent="-533400">
              <a:buNone/>
            </a:pPr>
            <a:endParaRPr lang="en-US" altLang="en-US" sz="2200" dirty="0"/>
          </a:p>
        </p:txBody>
      </p:sp>
      <p:sp>
        <p:nvSpPr>
          <p:cNvPr id="717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solidFill>
                  <a:srgbClr val="CC3300"/>
                </a:solidFill>
              </a:rPr>
              <a:t>Forensic Science: Fundamentals &amp; Investigations, Chapter 6 </a:t>
            </a:r>
          </a:p>
        </p:txBody>
      </p:sp>
      <p:sp>
        <p:nvSpPr>
          <p:cNvPr id="717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681397C-DDD1-4685-8EAA-332604C0CC45}" type="slidenum">
              <a:rPr lang="en-US" altLang="en-US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2600">
              <a:solidFill>
                <a:schemeClr val="bg1"/>
              </a:solidFill>
            </a:endParaRPr>
          </a:p>
        </p:txBody>
      </p:sp>
      <p:pic>
        <p:nvPicPr>
          <p:cNvPr id="7174" name="Picture 4" descr="Herschel0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526" y="1868608"/>
            <a:ext cx="12858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6" descr="Sir Galton 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4299864"/>
            <a:ext cx="1295400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0622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  <p:bldP spid="7065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AutoShape 2"/>
          <p:cNvSpPr>
            <a:spLocks noGrp="1" noChangeArrowheads="1"/>
          </p:cNvSpPr>
          <p:nvPr>
            <p:ph type="title"/>
          </p:nvPr>
        </p:nvSpPr>
        <p:spPr>
          <a:xfrm>
            <a:off x="2209800" y="762000"/>
            <a:ext cx="79248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>
                <a:solidFill>
                  <a:srgbClr val="53A75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Historical Development </a:t>
            </a:r>
            <a:endParaRPr lang="en-US" altLang="en-US" sz="1400">
              <a:latin typeface="Kartika" pitchFamily="18" charset="0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1738489" y="1444979"/>
            <a:ext cx="9064978" cy="4786488"/>
          </a:xfrm>
        </p:spPr>
        <p:txBody>
          <a:bodyPr>
            <a:normAutofit/>
          </a:bodyPr>
          <a:lstStyle/>
          <a:p>
            <a:pPr marL="533400" indent="-533400">
              <a:spcAft>
                <a:spcPts val="900"/>
              </a:spcAft>
              <a:buNone/>
            </a:pPr>
            <a:r>
              <a:rPr lang="en-US" altLang="en-US" sz="2400" dirty="0"/>
              <a:t>9.	In 1891, </a:t>
            </a:r>
            <a:r>
              <a:rPr lang="en-US" altLang="en-US" sz="2400" b="1" dirty="0"/>
              <a:t>Iván (Juan) </a:t>
            </a:r>
            <a:r>
              <a:rPr lang="en-US" altLang="en-US" sz="2400" b="1" dirty="0" err="1"/>
              <a:t>Vucetich</a:t>
            </a:r>
            <a:r>
              <a:rPr lang="en-US" altLang="en-US" sz="2400" dirty="0"/>
              <a:t> improved fingerprint collection.  He began to note measurements on identification cards, as well as adding all ten fingerprint impressions.  He also invented a better way of collecting the impressions. </a:t>
            </a:r>
          </a:p>
          <a:p>
            <a:pPr marL="533400" indent="-533400">
              <a:buNone/>
            </a:pPr>
            <a:r>
              <a:rPr lang="en-US" altLang="en-US" sz="2400" dirty="0"/>
              <a:t>10.	Beginning in 1896, </a:t>
            </a:r>
            <a:r>
              <a:rPr lang="en-US" altLang="en-US" sz="2400" b="1" dirty="0"/>
              <a:t>Sir Henry</a:t>
            </a:r>
            <a:r>
              <a:rPr lang="en-US" altLang="en-US" sz="2400" dirty="0"/>
              <a:t> (mentioned in the last entry on the previous slide), with the help of two colleagues, created a system that divided fingerprints into groups.  Along with notations about individual characteristics, all ten fingerprints were imprinted on a card (called a </a:t>
            </a:r>
            <a:r>
              <a:rPr lang="en-US" altLang="en-US" sz="2400" i="1" dirty="0"/>
              <a:t>ten card</a:t>
            </a:r>
            <a:r>
              <a:rPr lang="en-US" altLang="en-US" sz="2400" dirty="0"/>
              <a:t>). </a:t>
            </a:r>
          </a:p>
        </p:txBody>
      </p:sp>
      <p:sp>
        <p:nvSpPr>
          <p:cNvPr id="819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solidFill>
                  <a:srgbClr val="CC3300"/>
                </a:solidFill>
              </a:rPr>
              <a:t>Forensic Science: Fundamentals &amp; Investigations, Chapter 6 </a:t>
            </a:r>
          </a:p>
        </p:txBody>
      </p:sp>
      <p:sp>
        <p:nvSpPr>
          <p:cNvPr id="81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057D1FA-AF5F-4F04-A217-1B965AD2CA7E}" type="slidenum">
              <a:rPr lang="en-US" altLang="en-US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2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7033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  <p:bldP spid="7168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AutoShape 2"/>
          <p:cNvSpPr>
            <a:spLocks noGrp="1" noChangeArrowheads="1"/>
          </p:cNvSpPr>
          <p:nvPr>
            <p:ph type="title"/>
          </p:nvPr>
        </p:nvSpPr>
        <p:spPr>
          <a:xfrm>
            <a:off x="2284411" y="254382"/>
            <a:ext cx="79248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>
                <a:solidFill>
                  <a:srgbClr val="3A763A"/>
                </a:solidFill>
                <a:latin typeface="Kartika" pitchFamily="18" charset="0"/>
              </a:rPr>
              <a:t>What Are Fingerprints?</a:t>
            </a:r>
            <a:r>
              <a:rPr lang="en-US" altLang="en-US" sz="4400" dirty="0"/>
              <a:t> 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idx="1"/>
          </p:nvPr>
        </p:nvSpPr>
        <p:spPr>
          <a:xfrm>
            <a:off x="2401887" y="1295400"/>
            <a:ext cx="7693025" cy="3495675"/>
          </a:xfrm>
        </p:spPr>
        <p:txBody>
          <a:bodyPr>
            <a:noAutofit/>
          </a:bodyPr>
          <a:lstStyle/>
          <a:p>
            <a:pPr>
              <a:spcAft>
                <a:spcPts val="900"/>
              </a:spcAft>
              <a:buSzPct val="90000"/>
            </a:pPr>
            <a:r>
              <a:rPr lang="en-US" altLang="en-US" sz="2800" dirty="0"/>
              <a:t>All fingers, toes, feet, and palms are covered in small ridges. </a:t>
            </a:r>
          </a:p>
          <a:p>
            <a:pPr>
              <a:spcAft>
                <a:spcPts val="900"/>
              </a:spcAft>
              <a:buSzPct val="90000"/>
            </a:pPr>
            <a:r>
              <a:rPr lang="en-US" altLang="en-US" sz="2800" dirty="0"/>
              <a:t>These ridges are arranged in connected units called </a:t>
            </a:r>
            <a:r>
              <a:rPr lang="en-US" altLang="en-US" sz="2800" i="1" dirty="0"/>
              <a:t>dermal,</a:t>
            </a:r>
            <a:r>
              <a:rPr lang="en-US" altLang="en-US" sz="2800" dirty="0"/>
              <a:t> or </a:t>
            </a:r>
            <a:r>
              <a:rPr lang="en-US" altLang="en-US" sz="2800" i="1" dirty="0"/>
              <a:t>friction, ridges.</a:t>
            </a:r>
            <a:r>
              <a:rPr lang="en-US" altLang="en-US" sz="2800" dirty="0"/>
              <a:t>  </a:t>
            </a:r>
          </a:p>
          <a:p>
            <a:pPr>
              <a:spcAft>
                <a:spcPts val="900"/>
              </a:spcAft>
              <a:buSzPct val="90000"/>
            </a:pPr>
            <a:r>
              <a:rPr lang="en-US" altLang="en-US" sz="2800" dirty="0"/>
              <a:t>These ridges help us get or keep our grip on objects. </a:t>
            </a:r>
          </a:p>
          <a:p>
            <a:pPr>
              <a:spcAft>
                <a:spcPts val="900"/>
              </a:spcAft>
              <a:buSzPct val="90000"/>
            </a:pPr>
            <a:r>
              <a:rPr lang="en-US" altLang="en-US" sz="2800" dirty="0"/>
              <a:t>Natural secretions plus dirt on these surfaces leave behind an impression (a print) on those objects with which we come in contact.  </a:t>
            </a:r>
            <a:endParaRPr lang="en-US" altLang="en-US" sz="2400" dirty="0"/>
          </a:p>
        </p:txBody>
      </p:sp>
      <p:sp>
        <p:nvSpPr>
          <p:cNvPr id="921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solidFill>
                  <a:srgbClr val="CC3300"/>
                </a:solidFill>
              </a:rPr>
              <a:t>Forensic Science: Fundamentals &amp; Investigations, Chapter 6 </a:t>
            </a:r>
          </a:p>
        </p:txBody>
      </p:sp>
      <p:sp>
        <p:nvSpPr>
          <p:cNvPr id="921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8436181-27DF-4A31-B204-FDA3B57B1DFE}" type="slidenum">
              <a:rPr lang="en-US" altLang="en-US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2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34119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>
                <a:solidFill>
                  <a:srgbClr val="3A763A"/>
                </a:solidFill>
                <a:latin typeface="Kartika" pitchFamily="18" charset="0"/>
              </a:rPr>
              <a:t>Formation of Fingerprints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buSzPct val="90000"/>
            </a:pPr>
            <a:r>
              <a:rPr lang="en-US" altLang="en-US" sz="2800" dirty="0"/>
              <a:t>An animal’s external tissue (skin) consists of (a) an inner dermis and (b) an outer epidermis. </a:t>
            </a:r>
          </a:p>
          <a:p>
            <a:pPr eaLnBrk="1" hangingPunct="1">
              <a:buSzPct val="90000"/>
            </a:pPr>
            <a:r>
              <a:rPr lang="en-US" altLang="en-US" sz="2800" dirty="0"/>
              <a:t>The creation of fingerprints occurs in a special layer (the </a:t>
            </a:r>
            <a:r>
              <a:rPr lang="en-US" altLang="en-US" sz="2800" b="1" dirty="0"/>
              <a:t>basal layer</a:t>
            </a:r>
            <a:r>
              <a:rPr lang="en-US" altLang="en-US" sz="2800" dirty="0"/>
              <a:t>) in the epidermis where new skin cells are produced. </a:t>
            </a:r>
          </a:p>
          <a:p>
            <a:pPr eaLnBrk="1" hangingPunct="1">
              <a:buSzPct val="90000"/>
            </a:pPr>
            <a:r>
              <a:rPr lang="en-US" altLang="en-US" sz="2800" dirty="0"/>
              <a:t>Fingerprints probably begin forming at the start of the 10</a:t>
            </a:r>
            <a:r>
              <a:rPr lang="en-US" altLang="en-US" sz="2800" baseline="30000" dirty="0"/>
              <a:t>th</a:t>
            </a:r>
            <a:r>
              <a:rPr lang="en-US" altLang="en-US" sz="2800" dirty="0"/>
              <a:t> week of pregnancy. </a:t>
            </a:r>
          </a:p>
          <a:p>
            <a:pPr eaLnBrk="1" hangingPunct="1">
              <a:buSzPct val="90000"/>
            </a:pPr>
            <a:r>
              <a:rPr lang="en-US" altLang="en-US" sz="2800" dirty="0"/>
              <a:t>Because the basal layer grows faster than the others, it collapses, forming intricate shapes. </a:t>
            </a:r>
          </a:p>
        </p:txBody>
      </p:sp>
      <p:sp>
        <p:nvSpPr>
          <p:cNvPr id="1024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solidFill>
                  <a:srgbClr val="CC3300"/>
                </a:solidFill>
              </a:rPr>
              <a:t>Forensic Science: Fundamentals &amp; Investigations, Chapter 6 </a:t>
            </a:r>
          </a:p>
        </p:txBody>
      </p:sp>
      <p:sp>
        <p:nvSpPr>
          <p:cNvPr id="1024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5EDFA3B-7D9A-4618-A83A-F424B92C7531}" type="slidenum">
              <a:rPr lang="en-US" altLang="en-US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2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51550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>
                <a:solidFill>
                  <a:srgbClr val="3A763A"/>
                </a:solidFill>
                <a:latin typeface="Kartika" pitchFamily="18" charset="0"/>
              </a:rPr>
              <a:t>Characteristics of Fingerprints</a:t>
            </a:r>
            <a:r>
              <a:rPr lang="en-US" altLang="en-US" sz="6600" dirty="0">
                <a:solidFill>
                  <a:srgbClr val="3A763A"/>
                </a:solidFill>
                <a:latin typeface="Kartika" pitchFamily="18" charset="0"/>
              </a:rPr>
              <a:t> 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idx="1"/>
          </p:nvPr>
        </p:nvSpPr>
        <p:spPr>
          <a:xfrm>
            <a:off x="2089766" y="2355200"/>
            <a:ext cx="8618889" cy="4502800"/>
          </a:xfrm>
        </p:spPr>
        <p:txBody>
          <a:bodyPr>
            <a:noAutofit/>
          </a:bodyPr>
          <a:lstStyle/>
          <a:p>
            <a:pPr eaLnBrk="1" hangingPunct="1">
              <a:buSzPct val="90000"/>
            </a:pPr>
            <a:r>
              <a:rPr lang="en-US" altLang="en-US" sz="2400" dirty="0"/>
              <a:t>There are 3 general fingerprint distinctions: </a:t>
            </a:r>
          </a:p>
          <a:p>
            <a:pPr>
              <a:spcBef>
                <a:spcPts val="15600"/>
              </a:spcBef>
              <a:buNone/>
            </a:pPr>
            <a:r>
              <a:rPr lang="en-US" altLang="en-US" sz="2800" dirty="0"/>
              <a:t>	</a:t>
            </a:r>
            <a:r>
              <a:rPr lang="en-US" altLang="en-US" sz="2400" b="1" dirty="0">
                <a:solidFill>
                  <a:srgbClr val="CC3300"/>
                </a:solidFill>
              </a:rPr>
              <a:t>ARCH		                     WHORL	              LOOP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800" dirty="0"/>
              <a:t>     About 5%             </a:t>
            </a:r>
            <a:r>
              <a:rPr lang="en-US" altLang="en-US" sz="2800" dirty="0" err="1"/>
              <a:t>ut</a:t>
            </a:r>
            <a:r>
              <a:rPr lang="en-US" altLang="en-US" sz="2800" dirty="0"/>
              <a:t> 30%               About 65%        of the population</a:t>
            </a:r>
          </a:p>
        </p:txBody>
      </p:sp>
      <p:sp>
        <p:nvSpPr>
          <p:cNvPr id="1126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solidFill>
                  <a:srgbClr val="CC3300"/>
                </a:solidFill>
              </a:rPr>
              <a:t>Forensic Science: Fundamentals &amp; Investigations, Chapter 6 </a:t>
            </a:r>
          </a:p>
        </p:txBody>
      </p:sp>
      <p:sp>
        <p:nvSpPr>
          <p:cNvPr id="1126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4BC63A7-D535-477D-B6E4-0C73BAD13492}" type="slidenum">
              <a:rPr lang="en-US" altLang="en-US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2600">
              <a:solidFill>
                <a:schemeClr val="bg1"/>
              </a:solidFill>
            </a:endParaRPr>
          </a:p>
        </p:txBody>
      </p:sp>
      <p:pic>
        <p:nvPicPr>
          <p:cNvPr id="11270" name="Picture 9" descr="Arch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048000"/>
            <a:ext cx="17526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0" descr="Whorl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48000"/>
            <a:ext cx="1716088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1" descr="Loop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048000"/>
            <a:ext cx="17653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477531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356</TotalTime>
  <Words>809</Words>
  <Application>Microsoft Office PowerPoint</Application>
  <PresentationFormat>Widescreen</PresentationFormat>
  <Paragraphs>106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Century Gothic</vt:lpstr>
      <vt:lpstr>Kartika</vt:lpstr>
      <vt:lpstr>Wingdings</vt:lpstr>
      <vt:lpstr>Wingdings 3</vt:lpstr>
      <vt:lpstr>Wisp</vt:lpstr>
      <vt:lpstr>Fingerprints</vt:lpstr>
      <vt:lpstr>Chapter 6  Fingerprints  By the end of this chapter you will be able to: </vt:lpstr>
      <vt:lpstr>Chapter 6  Fingerprints  By the end of this chapter you will be able to: </vt:lpstr>
      <vt:lpstr>Historical Development </vt:lpstr>
      <vt:lpstr>Historical Development </vt:lpstr>
      <vt:lpstr>Historical Development </vt:lpstr>
      <vt:lpstr>What Are Fingerprints? </vt:lpstr>
      <vt:lpstr>Formation of Fingerprints</vt:lpstr>
      <vt:lpstr>Characteristics of Fingerprints </vt:lpstr>
      <vt:lpstr> Characteristics of Fingerprints </vt:lpstr>
      <vt:lpstr>Characteristics of Fingerprints</vt:lpstr>
      <vt:lpstr>Types of Fingerprints </vt:lpstr>
      <vt:lpstr>Fingerprint Forensic FAQs </vt:lpstr>
      <vt:lpstr>Fingerprint Forensic FAQs </vt:lpstr>
      <vt:lpstr>The Future of Fingerprinting </vt:lpstr>
      <vt:lpstr> . . . . . . . . . . . . . . . . . Summary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Suris Soto, Jasmine</dc:creator>
  <cp:lastModifiedBy>Suris Soto, Jasmine</cp:lastModifiedBy>
  <cp:revision>4</cp:revision>
  <dcterms:created xsi:type="dcterms:W3CDTF">2017-09-06T11:57:09Z</dcterms:created>
  <dcterms:modified xsi:type="dcterms:W3CDTF">2017-09-06T17:53:28Z</dcterms:modified>
</cp:coreProperties>
</file>