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312AE-33BC-4A1F-B8DC-107E2FDCAED2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EA9DD-C5DA-4195-A3F6-DC95F1A52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0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smaller units, or </a:t>
            </a:r>
            <a:r>
              <a:rPr lang="en-US" sz="1200" b="1" i="1" dirty="0">
                <a:solidFill>
                  <a:srgbClr val="FFFF00"/>
                </a:solidFill>
              </a:rPr>
              <a:t>monomers</a:t>
            </a:r>
            <a:r>
              <a:rPr lang="en-US" sz="1200" dirty="0"/>
              <a:t>, joins together to form </a:t>
            </a:r>
            <a:r>
              <a:rPr lang="en-US" sz="1200" b="1" i="1" dirty="0">
                <a:solidFill>
                  <a:srgbClr val="FFFF00"/>
                </a:solidFill>
              </a:rPr>
              <a:t>polymers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569E2-8F8E-4E6E-8ECB-BF173DF1DF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569E2-8F8E-4E6E-8ECB-BF173DF1DF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569E2-8F8E-4E6E-8ECB-BF173DF1DF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569E2-8F8E-4E6E-8ECB-BF173DF1DF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9932-7C84-45B8-B6DA-EB7B429FE410}" type="datetimeFigureOut">
              <a:rPr lang="en-US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7E82-A4B7-4152-A312-919DC145C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D651C3-3971-4FBD-836D-21EC63AB9A2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18585D-38CD-45DA-9011-DBE836D0F1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Biological Macromolecules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SC.912.L.18.1-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7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553" y="4495800"/>
            <a:ext cx="183704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86106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200" b="1" u="sng" dirty="0"/>
              <a:t>Building Blocks– what elements are carbohydrates made from :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dirty="0"/>
              <a:t>Composed of </a:t>
            </a:r>
            <a:r>
              <a:rPr lang="en-US" sz="2200" b="1" i="1" dirty="0">
                <a:solidFill>
                  <a:srgbClr val="FF0000"/>
                </a:solidFill>
              </a:rPr>
              <a:t>carbon</a:t>
            </a:r>
            <a:r>
              <a:rPr lang="en-US" sz="2200" dirty="0"/>
              <a:t> (C), </a:t>
            </a:r>
            <a:r>
              <a:rPr lang="en-US" sz="2200" b="1" i="1" dirty="0">
                <a:solidFill>
                  <a:srgbClr val="FF0000"/>
                </a:solidFill>
              </a:rPr>
              <a:t>hydrogen</a:t>
            </a:r>
            <a:r>
              <a:rPr lang="en-US" sz="2200" b="1" i="1" dirty="0">
                <a:solidFill>
                  <a:srgbClr val="92D050"/>
                </a:solidFill>
              </a:rPr>
              <a:t> </a:t>
            </a:r>
            <a:r>
              <a:rPr lang="en-US" sz="2200" i="1" dirty="0"/>
              <a:t>(H)</a:t>
            </a:r>
            <a:r>
              <a:rPr lang="en-US" sz="2200" dirty="0"/>
              <a:t>, and </a:t>
            </a:r>
            <a:r>
              <a:rPr lang="en-US" sz="2200" b="1" i="1" dirty="0">
                <a:solidFill>
                  <a:srgbClr val="FF0000"/>
                </a:solidFill>
              </a:rPr>
              <a:t>oxygen</a:t>
            </a:r>
            <a:r>
              <a:rPr lang="en-US" sz="2200" b="1" i="1" dirty="0">
                <a:solidFill>
                  <a:srgbClr val="92D050"/>
                </a:solidFill>
              </a:rPr>
              <a:t> </a:t>
            </a:r>
            <a:r>
              <a:rPr lang="en-US" sz="2200" dirty="0"/>
              <a:t>(O) in a 1:2:1 ratio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200" b="1" u="sng" dirty="0"/>
              <a:t>Functions:</a:t>
            </a:r>
            <a:r>
              <a:rPr lang="en-US" sz="2200" b="1" dirty="0"/>
              <a:t>		       does “hydrate” remind you of water? H</a:t>
            </a:r>
            <a:r>
              <a:rPr lang="en-US" sz="2200" b="1" baseline="-18000" dirty="0"/>
              <a:t>2</a:t>
            </a:r>
            <a:r>
              <a:rPr lang="en-US" sz="2200" b="1" dirty="0"/>
              <a:t>O?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200" b="1" i="1" dirty="0">
                <a:solidFill>
                  <a:srgbClr val="FF0000"/>
                </a:solidFill>
              </a:rPr>
              <a:t>Main source of QUICK energy </a:t>
            </a:r>
            <a:r>
              <a:rPr lang="en-US" sz="2200" dirty="0"/>
              <a:t>for living things-- </a:t>
            </a:r>
            <a:r>
              <a:rPr lang="en-US" sz="2200" b="1" dirty="0">
                <a:solidFill>
                  <a:srgbClr val="FF0000"/>
                </a:solidFill>
              </a:rPr>
              <a:t>glucose, </a:t>
            </a:r>
            <a:r>
              <a:rPr lang="en-US" sz="2200" b="1" dirty="0" err="1">
                <a:solidFill>
                  <a:srgbClr val="FF0000"/>
                </a:solidFill>
              </a:rPr>
              <a:t>galactose</a:t>
            </a:r>
            <a:r>
              <a:rPr lang="en-US" sz="2200" b="1" dirty="0">
                <a:solidFill>
                  <a:srgbClr val="FF0000"/>
                </a:solidFill>
              </a:rPr>
              <a:t>, and fructose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FF0000"/>
                </a:solidFill>
              </a:rPr>
              <a:t>Energy Storage– </a:t>
            </a:r>
            <a:r>
              <a:rPr lang="en-US" sz="2200" b="1" dirty="0"/>
              <a:t>in animals </a:t>
            </a:r>
            <a:r>
              <a:rPr lang="en-US" sz="2200" b="1" dirty="0">
                <a:solidFill>
                  <a:srgbClr val="FF0000"/>
                </a:solidFill>
              </a:rPr>
              <a:t>glycogen</a:t>
            </a:r>
            <a:r>
              <a:rPr lang="en-US" sz="2200" b="1" dirty="0"/>
              <a:t> is stored in the </a:t>
            </a:r>
            <a:r>
              <a:rPr lang="en-US" sz="2200" b="1" dirty="0">
                <a:solidFill>
                  <a:srgbClr val="FF0000"/>
                </a:solidFill>
              </a:rPr>
              <a:t>liver</a:t>
            </a:r>
            <a:r>
              <a:rPr lang="en-US" sz="2200" b="1" dirty="0"/>
              <a:t>; in plants, </a:t>
            </a:r>
            <a:r>
              <a:rPr lang="en-US" sz="2200" b="1" dirty="0">
                <a:solidFill>
                  <a:srgbClr val="FF0000"/>
                </a:solidFill>
              </a:rPr>
              <a:t>starch</a:t>
            </a:r>
            <a:r>
              <a:rPr lang="en-US" sz="2200" b="1" dirty="0"/>
              <a:t> is stored in the </a:t>
            </a:r>
            <a:r>
              <a:rPr lang="en-US" sz="2200" b="1" dirty="0">
                <a:solidFill>
                  <a:srgbClr val="FF0000"/>
                </a:solidFill>
              </a:rPr>
              <a:t>ROOTS</a:t>
            </a:r>
            <a:endParaRPr lang="en-US" sz="22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FF0000"/>
                </a:solidFill>
              </a:rPr>
              <a:t>Structural</a:t>
            </a:r>
            <a:r>
              <a:rPr lang="en-US" sz="2200" dirty="0"/>
              <a:t>– to build </a:t>
            </a:r>
            <a:r>
              <a:rPr lang="en-US" sz="2200" b="1" dirty="0">
                <a:solidFill>
                  <a:srgbClr val="FF0000"/>
                </a:solidFill>
              </a:rPr>
              <a:t>cell walls– cellulose, chitin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200" b="1" dirty="0"/>
              <a:t>Examples:</a:t>
            </a:r>
          </a:p>
          <a:p>
            <a:pPr marL="457200" lvl="1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b="1" u="sng" dirty="0" err="1"/>
              <a:t>Mono</a:t>
            </a:r>
            <a:r>
              <a:rPr lang="en-US" sz="2200" dirty="0" err="1"/>
              <a:t>saccharides</a:t>
            </a:r>
            <a:r>
              <a:rPr lang="en-US" sz="2200" dirty="0"/>
              <a:t> like </a:t>
            </a:r>
            <a:r>
              <a:rPr lang="en-US" sz="2200" b="1" dirty="0">
                <a:solidFill>
                  <a:srgbClr val="FF0000"/>
                </a:solidFill>
              </a:rPr>
              <a:t>glucose, galactose, and fructose</a:t>
            </a:r>
          </a:p>
          <a:p>
            <a:pPr marL="457200" lvl="1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b="1" u="sng" dirty="0"/>
              <a:t>Poly</a:t>
            </a:r>
            <a:r>
              <a:rPr lang="en-US" sz="2200" dirty="0"/>
              <a:t>saccharides like </a:t>
            </a:r>
            <a:r>
              <a:rPr lang="en-US" sz="2200" b="1" dirty="0">
                <a:solidFill>
                  <a:srgbClr val="FF0000"/>
                </a:solidFill>
              </a:rPr>
              <a:t>glycogen, starch, cellulose</a:t>
            </a:r>
          </a:p>
          <a:p>
            <a:pPr marL="457200" lvl="1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b="1" u="sng" dirty="0">
                <a:solidFill>
                  <a:srgbClr val="FF0000"/>
                </a:solidFill>
              </a:rPr>
              <a:t>Monomers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/>
              <a:t>are the building blocks </a:t>
            </a:r>
            <a:r>
              <a:rPr lang="en-US" sz="2200" b="1" dirty="0">
                <a:solidFill>
                  <a:srgbClr val="FF0000"/>
                </a:solidFill>
              </a:rPr>
              <a:t>for </a:t>
            </a:r>
            <a:r>
              <a:rPr lang="en-US" sz="2200" b="1" u="sng" dirty="0">
                <a:solidFill>
                  <a:srgbClr val="FF0000"/>
                </a:solidFill>
              </a:rPr>
              <a:t>polymers</a:t>
            </a:r>
            <a:endParaRPr lang="en-US" sz="2000" b="1" u="sng" dirty="0"/>
          </a:p>
          <a:p>
            <a:pPr marL="0" lvl="1" indent="0" fontAlgn="auto"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en-US" sz="2000" b="1" dirty="0"/>
          </a:p>
          <a:p>
            <a:pPr marL="0" lvl="1" indent="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sz="2400" b="1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28600"/>
            <a:ext cx="7680325" cy="990600"/>
          </a:xfrm>
        </p:spPr>
        <p:txBody>
          <a:bodyPr/>
          <a:lstStyle/>
          <a:p>
            <a:r>
              <a:rPr lang="en-US" b="1" dirty="0"/>
              <a:t>Carbohydrates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5486400" y="4979391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</a:t>
            </a:r>
            <a:r>
              <a:rPr lang="en-US" sz="3200" b="1" baseline="-25000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</a:t>
            </a:r>
            <a:r>
              <a:rPr lang="en-US" sz="3200" b="1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</a:t>
            </a:r>
            <a:r>
              <a:rPr lang="en-US" sz="3200" b="1" baseline="-25000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12</a:t>
            </a:r>
            <a:r>
              <a:rPr lang="en-US" sz="3200" b="1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</a:t>
            </a:r>
            <a:r>
              <a:rPr lang="en-US" sz="3200" b="1" baseline="-25000" dirty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4981183" y="1207718"/>
            <a:ext cx="417534" cy="2574099"/>
          </a:xfrm>
          <a:prstGeom prst="rightBrace">
            <a:avLst>
              <a:gd name="adj1" fmla="val 0"/>
              <a:gd name="adj2" fmla="val 549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52400" y="1524000"/>
            <a:ext cx="8686800" cy="5181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4200" b="1" dirty="0"/>
              <a:t>Building Blocks: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dirty="0"/>
              <a:t>Mostly made from </a:t>
            </a:r>
            <a:r>
              <a:rPr lang="en-US" sz="4200" b="1" i="1" dirty="0">
                <a:solidFill>
                  <a:srgbClr val="FF0000"/>
                </a:solidFill>
              </a:rPr>
              <a:t>carbon</a:t>
            </a:r>
            <a:r>
              <a:rPr lang="en-US" sz="4200" dirty="0">
                <a:solidFill>
                  <a:srgbClr val="FF0000"/>
                </a:solidFill>
              </a:rPr>
              <a:t> and </a:t>
            </a:r>
            <a:br>
              <a:rPr lang="en-US" sz="4200" dirty="0">
                <a:solidFill>
                  <a:srgbClr val="FF0000"/>
                </a:solidFill>
              </a:rPr>
            </a:br>
            <a:r>
              <a:rPr lang="en-US" sz="4200" b="1" i="1" dirty="0">
                <a:solidFill>
                  <a:srgbClr val="FF0000"/>
                </a:solidFill>
              </a:rPr>
              <a:t>hydrogen</a:t>
            </a:r>
            <a:r>
              <a:rPr lang="en-US" sz="4200" dirty="0">
                <a:solidFill>
                  <a:srgbClr val="FF0000"/>
                </a:solidFill>
              </a:rPr>
              <a:t> atoms, some </a:t>
            </a:r>
            <a:r>
              <a:rPr lang="en-US" sz="4200" b="1" i="1" dirty="0">
                <a:solidFill>
                  <a:srgbClr val="FF0000"/>
                </a:solidFill>
              </a:rPr>
              <a:t>oxygen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4200" b="1" dirty="0"/>
              <a:t>Functions and Examples: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b="1" i="1" dirty="0">
                <a:solidFill>
                  <a:srgbClr val="FF0000"/>
                </a:solidFill>
              </a:rPr>
              <a:t>Long-term Energy storage molecules—Fats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b="1" i="1" dirty="0">
                <a:solidFill>
                  <a:srgbClr val="FF0000"/>
                </a:solidFill>
              </a:rPr>
              <a:t>Cell Membranes– in EVERY organism– phospholipids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b="1" i="1" dirty="0">
                <a:solidFill>
                  <a:srgbClr val="FF0000"/>
                </a:solidFill>
              </a:rPr>
              <a:t>Water-proofing– earwax keeps water out and protects against infection; LIPIDS REPEL WATER!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4200" b="1" dirty="0"/>
              <a:t>Components: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dirty="0"/>
              <a:t>A fat molecule consists of fatty acids joined to a molecule of glycerol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4200" dirty="0"/>
              <a:t>Phospholipids in cell membranes are made of a phosphate group and 2 fatty acid chains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sz="28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28600"/>
            <a:ext cx="7680325" cy="838200"/>
          </a:xfrm>
        </p:spPr>
        <p:txBody>
          <a:bodyPr/>
          <a:lstStyle/>
          <a:p>
            <a:r>
              <a:rPr lang="en-US" b="1" dirty="0"/>
              <a:t>Lipids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 t="16667" b="7143"/>
          <a:stretch>
            <a:fillRect/>
          </a:stretch>
        </p:blipFill>
        <p:spPr bwMode="auto">
          <a:xfrm>
            <a:off x="4724400" y="1414397"/>
            <a:ext cx="3962400" cy="170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Proteins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2233" y="1371600"/>
            <a:ext cx="8991600" cy="54864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1600" b="1" u="sng" dirty="0"/>
              <a:t>Building Blocks: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800" dirty="0"/>
              <a:t>Proteins contain </a:t>
            </a:r>
            <a:r>
              <a:rPr lang="en-US" sz="1800" b="1" i="1" dirty="0">
                <a:solidFill>
                  <a:srgbClr val="FF0000"/>
                </a:solidFill>
              </a:rPr>
              <a:t>carbon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b="1" i="1" dirty="0">
                <a:solidFill>
                  <a:srgbClr val="FF0000"/>
                </a:solidFill>
              </a:rPr>
              <a:t>hydrogen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b="1" i="1" dirty="0">
                <a:solidFill>
                  <a:srgbClr val="FF0000"/>
                </a:solidFill>
              </a:rPr>
              <a:t>oxygen </a:t>
            </a:r>
            <a:r>
              <a:rPr lang="en-US" sz="1800" i="1" dirty="0">
                <a:solidFill>
                  <a:srgbClr val="FF0000"/>
                </a:solidFill>
              </a:rPr>
              <a:t>and</a:t>
            </a:r>
            <a:r>
              <a:rPr lang="en-US" sz="1800" b="1" i="1" dirty="0">
                <a:solidFill>
                  <a:srgbClr val="FF0000"/>
                </a:solidFill>
              </a:rPr>
              <a:t> NITROGEN.</a:t>
            </a:r>
            <a:endParaRPr lang="en-US" sz="1800" b="1" dirty="0">
              <a:solidFill>
                <a:srgbClr val="FF0000"/>
              </a:solidFill>
            </a:endParaRP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1800" b="1" u="sng" dirty="0"/>
              <a:t>Functions and Examples:</a:t>
            </a:r>
          </a:p>
          <a:p>
            <a:pPr marL="914400" lvl="2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600" b="1" u="sng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Control the rate of reactions-- ENZYMES</a:t>
            </a:r>
          </a:p>
          <a:p>
            <a:pPr marL="914400" lvl="2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Regulate cell processes--HORMONES</a:t>
            </a:r>
          </a:p>
          <a:p>
            <a:pPr marL="914400" lvl="2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Form bones and muscles--COLLAGEN</a:t>
            </a:r>
          </a:p>
          <a:p>
            <a:pPr marL="914400" lvl="2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Transport substances into or out of cells– </a:t>
            </a:r>
            <a:b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PROTEINS IN THE CELL MEMBRANE</a:t>
            </a:r>
          </a:p>
          <a:p>
            <a:pPr marL="914400" lvl="2" indent="-457200" fontAlgn="auto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Help to fight disease-- ANTIBODIES</a:t>
            </a:r>
          </a:p>
          <a:p>
            <a:pPr marL="0" lvl="2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1800" b="1" u="sng" dirty="0"/>
              <a:t>Components:</a:t>
            </a:r>
          </a:p>
          <a:p>
            <a:pPr marL="457200" lvl="2" indent="-45720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1800" dirty="0"/>
              <a:t>The monomer is the </a:t>
            </a:r>
            <a:r>
              <a:rPr lang="en-US" sz="1800" b="1" i="1" u="sng" dirty="0">
                <a:solidFill>
                  <a:srgbClr val="FF0000"/>
                </a:solidFill>
              </a:rPr>
              <a:t>amino acid</a:t>
            </a:r>
            <a:r>
              <a:rPr lang="en-US" sz="1800" b="1" i="1" dirty="0">
                <a:solidFill>
                  <a:srgbClr val="FF0000"/>
                </a:solidFill>
              </a:rPr>
              <a:t>.  </a:t>
            </a:r>
            <a:r>
              <a:rPr lang="en-US" sz="1800" b="1" i="1" dirty="0"/>
              <a:t>Remember,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sz="1800" b="1" i="1" dirty="0">
                <a:solidFill>
                  <a:srgbClr val="FF0000"/>
                </a:solidFill>
              </a:rPr>
              <a:t>the </a:t>
            </a:r>
            <a:r>
              <a:rPr lang="en-US" sz="1800" b="1" i="1" u="sng" dirty="0">
                <a:solidFill>
                  <a:srgbClr val="FF0000"/>
                </a:solidFill>
              </a:rPr>
              <a:t>ribosome</a:t>
            </a:r>
            <a:r>
              <a:rPr lang="en-US" sz="1800" b="1" i="1" dirty="0">
                <a:solidFill>
                  <a:srgbClr val="FF0000"/>
                </a:solidFill>
              </a:rPr>
              <a:t> is where </a:t>
            </a:r>
            <a:r>
              <a:rPr lang="en-US" sz="1800" b="1" i="1" u="sng" dirty="0">
                <a:solidFill>
                  <a:srgbClr val="FF0000"/>
                </a:solidFill>
              </a:rPr>
              <a:t>amino acids </a:t>
            </a:r>
            <a:r>
              <a:rPr lang="en-US" sz="1800" b="1" i="1" dirty="0">
                <a:solidFill>
                  <a:srgbClr val="FF0000"/>
                </a:solidFill>
              </a:rPr>
              <a:t>are </a:t>
            </a:r>
            <a:br>
              <a:rPr lang="en-US" sz="1800" b="1" i="1" dirty="0">
                <a:solidFill>
                  <a:srgbClr val="FF0000"/>
                </a:solidFill>
              </a:rPr>
            </a:br>
            <a:r>
              <a:rPr lang="en-US" sz="1800" b="1" i="1" dirty="0">
                <a:solidFill>
                  <a:srgbClr val="FF0000"/>
                </a:solidFill>
              </a:rPr>
              <a:t>assembled into </a:t>
            </a:r>
            <a:r>
              <a:rPr lang="en-US" sz="1800" b="1" i="1" u="sng" dirty="0">
                <a:solidFill>
                  <a:srgbClr val="FF0000"/>
                </a:solidFill>
              </a:rPr>
              <a:t>PROTEINS</a:t>
            </a:r>
            <a:r>
              <a:rPr lang="en-US" sz="1800" b="1" i="1" dirty="0">
                <a:solidFill>
                  <a:srgbClr val="FF0000"/>
                </a:solidFill>
              </a:rPr>
              <a:t>.</a:t>
            </a:r>
          </a:p>
          <a:p>
            <a:pPr marL="0" lvl="2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1800" b="1" i="1" u="sng" dirty="0"/>
              <a:t>VERY IMPORTANT FACT:  </a:t>
            </a:r>
            <a:r>
              <a:rPr lang="en-US" sz="1800" b="1" i="1" dirty="0">
                <a:solidFill>
                  <a:srgbClr val="FF0000"/>
                </a:solidFill>
              </a:rPr>
              <a:t>The SHAPE of a protein is what allows it to do its job.</a:t>
            </a:r>
          </a:p>
          <a:p>
            <a:pPr marL="0" lvl="2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LOCK AND KEY– if the shape changes even slightly, the protein may not be able to do its job</a:t>
            </a:r>
          </a:p>
          <a:p>
            <a:pPr marL="0" lvl="2" indent="0" fontAlgn="auto"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en-US" sz="2000" b="1" dirty="0"/>
          </a:p>
        </p:txBody>
      </p:sp>
      <p:pic>
        <p:nvPicPr>
          <p:cNvPr id="25603" name="Picture 10" descr="h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3082647" cy="3412206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28600"/>
            <a:ext cx="7680325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Nucleic Acids</a:t>
            </a:r>
          </a:p>
        </p:txBody>
      </p:sp>
      <p:pic>
        <p:nvPicPr>
          <p:cNvPr id="27650" name="Picture 6" descr="4%20nucleotide"/>
          <p:cNvPicPr>
            <a:picLocks noChangeAspect="1" noChangeArrowheads="1"/>
          </p:cNvPicPr>
          <p:nvPr/>
        </p:nvPicPr>
        <p:blipFill>
          <a:blip r:embed="rId3" cstate="print"/>
          <a:srcRect t="45227" r="50000" b="11845"/>
          <a:stretch>
            <a:fillRect/>
          </a:stretch>
        </p:blipFill>
        <p:spPr bwMode="auto">
          <a:xfrm>
            <a:off x="6934200" y="4953000"/>
            <a:ext cx="19431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1444517"/>
            <a:ext cx="89916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400" b="1" dirty="0"/>
              <a:t>Building Blocks: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dirty="0"/>
              <a:t>Contain </a:t>
            </a:r>
            <a:r>
              <a:rPr lang="en-US" sz="2400" b="1" i="1" dirty="0">
                <a:solidFill>
                  <a:srgbClr val="FF0000"/>
                </a:solidFill>
              </a:rPr>
              <a:t>carbon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hydrogen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oxygen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nitrogen</a:t>
            </a:r>
            <a:r>
              <a:rPr lang="en-US" sz="2400" dirty="0">
                <a:solidFill>
                  <a:srgbClr val="FF0000"/>
                </a:solidFill>
              </a:rPr>
              <a:t>, and </a:t>
            </a:r>
            <a:r>
              <a:rPr lang="en-US" sz="2400" b="1" i="1" u="sng" dirty="0">
                <a:solidFill>
                  <a:srgbClr val="FF0000"/>
                </a:solidFill>
              </a:rPr>
              <a:t>PHOSPHORUS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400" b="1" dirty="0"/>
              <a:t>Function: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dirty="0"/>
              <a:t>Nucleic acids </a:t>
            </a:r>
            <a:r>
              <a:rPr lang="en-US" sz="2200" b="1" i="1" dirty="0">
                <a:solidFill>
                  <a:srgbClr val="FF0000"/>
                </a:solidFill>
              </a:rPr>
              <a:t>store and transmit hereditary, or genetic, information.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400" b="1" dirty="0"/>
              <a:t>Examples:</a:t>
            </a:r>
          </a:p>
          <a:p>
            <a:pPr marL="457200" indent="-457200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</a:rPr>
              <a:t>There are two types of nucleic acids: DNA and RNA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2400" b="1" dirty="0"/>
              <a:t>Components: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dirty="0"/>
              <a:t>The monomer is the </a:t>
            </a:r>
            <a:r>
              <a:rPr lang="en-US" sz="2400" b="1" i="1" dirty="0">
                <a:solidFill>
                  <a:srgbClr val="FF0000"/>
                </a:solidFill>
              </a:rPr>
              <a:t>nucleotide</a:t>
            </a:r>
            <a:r>
              <a:rPr lang="en-US" sz="2400" dirty="0"/>
              <a:t>. </a:t>
            </a: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dirty="0"/>
              <a:t>Nucleotides consist of three parts:</a:t>
            </a:r>
          </a:p>
          <a:p>
            <a:pPr marL="914400" lvl="1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</a:rPr>
              <a:t>Phosphate</a:t>
            </a:r>
            <a:r>
              <a:rPr lang="en-US" sz="2400" dirty="0"/>
              <a:t> group</a:t>
            </a:r>
          </a:p>
          <a:p>
            <a:pPr marL="914400" lvl="1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</a:rPr>
              <a:t>Sugar</a:t>
            </a:r>
            <a:r>
              <a:rPr lang="en-US" sz="2400" dirty="0"/>
              <a:t> (</a:t>
            </a:r>
            <a:r>
              <a:rPr lang="en-US" sz="2400" dirty="0" err="1"/>
              <a:t>deoxyribose</a:t>
            </a:r>
            <a:r>
              <a:rPr lang="en-US" sz="2400" dirty="0"/>
              <a:t> or ribose)</a:t>
            </a:r>
          </a:p>
          <a:p>
            <a:pPr marL="914400" lvl="1" indent="-45720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400" dirty="0"/>
              <a:t>Nitrogenous </a:t>
            </a:r>
            <a:r>
              <a:rPr lang="en-US" sz="2400" b="1" dirty="0">
                <a:solidFill>
                  <a:srgbClr val="FF0000"/>
                </a:solidFill>
              </a:rPr>
              <a:t>base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(C, G, A, T </a:t>
            </a:r>
            <a:r>
              <a:rPr lang="en-US" sz="2400" dirty="0" err="1"/>
              <a:t>orU</a:t>
            </a:r>
            <a:r>
              <a:rPr lang="en-US" sz="2400" dirty="0"/>
              <a:t>)</a:t>
            </a:r>
          </a:p>
        </p:txBody>
      </p:sp>
      <p:pic>
        <p:nvPicPr>
          <p:cNvPr id="27652" name="Picture 6" descr="4%20nucleotid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 l="626" t="1535" r="51247" b="55809"/>
          <a:stretch>
            <a:fillRect/>
          </a:stretch>
        </p:blipFill>
        <p:spPr bwMode="auto">
          <a:xfrm>
            <a:off x="4800600" y="264090"/>
            <a:ext cx="1870075" cy="1541463"/>
          </a:xfrm>
          <a:prstGeom prst="rect">
            <a:avLst/>
          </a:prstGeom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 cstate="print"/>
          <a:srcRect l="50000" t="44939" r="1749" b="12405"/>
          <a:stretch>
            <a:fillRect/>
          </a:stretch>
        </p:blipFill>
        <p:spPr bwMode="auto">
          <a:xfrm>
            <a:off x="5256756" y="4962525"/>
            <a:ext cx="18732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4%20nucleotide"/>
          <p:cNvPicPr>
            <a:picLocks noChangeAspect="1" noChangeArrowheads="1"/>
          </p:cNvPicPr>
          <p:nvPr/>
        </p:nvPicPr>
        <p:blipFill>
          <a:blip r:embed="rId3" cstate="print"/>
          <a:srcRect l="50000" r="1665" b="55907"/>
          <a:stretch>
            <a:fillRect/>
          </a:stretch>
        </p:blipFill>
        <p:spPr bwMode="auto">
          <a:xfrm>
            <a:off x="6781800" y="241126"/>
            <a:ext cx="179570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5763</TotalTime>
  <Words>185</Words>
  <Application>Microsoft Office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Biological Macromolecules</vt:lpstr>
      <vt:lpstr>Carbohydrates</vt:lpstr>
      <vt:lpstr>Lipids</vt:lpstr>
      <vt:lpstr>Proteins</vt:lpstr>
      <vt:lpstr>Nucleic Acids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Macromolecules</dc:title>
  <dc:creator>308535</dc:creator>
  <cp:lastModifiedBy>Suris Soto, Jasmine</cp:lastModifiedBy>
  <cp:revision>7</cp:revision>
  <dcterms:created xsi:type="dcterms:W3CDTF">2013-04-25T12:15:14Z</dcterms:created>
  <dcterms:modified xsi:type="dcterms:W3CDTF">2018-03-20T19:44:43Z</dcterms:modified>
</cp:coreProperties>
</file>