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5" r:id="rId4"/>
    <p:sldId id="267" r:id="rId5"/>
    <p:sldId id="270" r:id="rId6"/>
    <p:sldId id="268" r:id="rId7"/>
    <p:sldId id="264" r:id="rId8"/>
    <p:sldId id="259" r:id="rId9"/>
    <p:sldId id="260" r:id="rId10"/>
    <p:sldId id="261" r:id="rId11"/>
    <p:sldId id="262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C177F-C57E-4EF4-A31F-39B49548FD4F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C365DC-48D3-41D2-9530-F1ABBA42EF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openaccess.org/mod/resource/view.php?inpopup=true&amp;id=24671" TargetMode="External"/><Relationship Id="rId2" Type="http://schemas.openxmlformats.org/officeDocument/2006/relationships/hyperlink" Target="http://www.ucopenaccess.org/mod/resource/view.php?inpopup=true&amp;id=2467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5029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SC.912.L.18.12  Properties of Water that contribute to Earth’s suitability as an environment for life: </a:t>
            </a:r>
            <a:br>
              <a:rPr lang="en-US" sz="4000" dirty="0" smtClean="0"/>
            </a:br>
            <a:r>
              <a:rPr lang="en-US" sz="4000" dirty="0" smtClean="0"/>
              <a:t>1. Cohesive behavior.</a:t>
            </a:r>
            <a:br>
              <a:rPr lang="en-US" sz="4000" dirty="0" smtClean="0"/>
            </a:br>
            <a:r>
              <a:rPr lang="en-US" sz="4000" dirty="0" smtClean="0"/>
              <a:t>2. Ability to moderate temperature. 3. Expansion upon freezing.</a:t>
            </a:r>
            <a:br>
              <a:rPr lang="en-US" sz="4000" dirty="0" smtClean="0"/>
            </a:br>
            <a:r>
              <a:rPr lang="en-US" sz="4000" dirty="0" smtClean="0"/>
              <a:t>4. Versatility as a solvent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1"/>
            <a:ext cx="8686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4. Which </a:t>
            </a:r>
            <a:r>
              <a:rPr lang="en-US" sz="3600" dirty="0"/>
              <a:t>of the following </a:t>
            </a:r>
            <a:r>
              <a:rPr lang="en-US" sz="3600" b="1" dirty="0"/>
              <a:t>is not </a:t>
            </a:r>
            <a:r>
              <a:rPr lang="en-US" sz="3600" dirty="0"/>
              <a:t>a unique property of water?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F</a:t>
            </a:r>
            <a:r>
              <a:rPr lang="en-US" sz="3600" b="1" dirty="0"/>
              <a:t>. Water molecules stick together by cohesion.</a:t>
            </a:r>
          </a:p>
          <a:p>
            <a:r>
              <a:rPr lang="en-US" sz="3600" b="1" dirty="0"/>
              <a:t>G. Frozen water is less dense than liquid water.</a:t>
            </a:r>
          </a:p>
          <a:p>
            <a:r>
              <a:rPr lang="en-US" sz="3600" b="1" dirty="0"/>
              <a:t>H. Water molecules stick to other polar substances.</a:t>
            </a:r>
          </a:p>
          <a:p>
            <a:r>
              <a:rPr lang="en-US" sz="3600" b="1" dirty="0"/>
              <a:t>I. Hydrogen bonds allow water to heat and cool very quickly.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5. Water </a:t>
            </a:r>
            <a:r>
              <a:rPr lang="en-US" sz="3200" dirty="0"/>
              <a:t>has the ability to store heat longer than other substances. What benefit does</a:t>
            </a:r>
          </a:p>
          <a:p>
            <a:r>
              <a:rPr lang="en-US" sz="3200" dirty="0"/>
              <a:t>this property of water provide to organisms?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</a:t>
            </a:r>
            <a:r>
              <a:rPr lang="en-US" sz="3200" b="1" dirty="0"/>
              <a:t>. It provides the ability to dissolve </a:t>
            </a:r>
            <a:r>
              <a:rPr lang="en-US" sz="3200" b="1" dirty="0" err="1"/>
              <a:t>nonpolar</a:t>
            </a:r>
            <a:r>
              <a:rPr lang="en-US" sz="3200" b="1" dirty="0"/>
              <a:t> compounds.</a:t>
            </a:r>
          </a:p>
          <a:p>
            <a:r>
              <a:rPr lang="en-US" sz="3200" b="1" dirty="0"/>
              <a:t>B. It provides the appropriate catalyst for chemical reactions.</a:t>
            </a:r>
          </a:p>
          <a:p>
            <a:r>
              <a:rPr lang="en-US" sz="3200" b="1" dirty="0"/>
              <a:t>C. It enables organisms to function with a higher cellular </a:t>
            </a:r>
            <a:r>
              <a:rPr lang="en-US" sz="3200" b="1" dirty="0" err="1"/>
              <a:t>pH.</a:t>
            </a:r>
            <a:endParaRPr lang="en-US" sz="3200" b="1" dirty="0"/>
          </a:p>
          <a:p>
            <a:r>
              <a:rPr lang="en-US" sz="3200" b="1" dirty="0"/>
              <a:t>D. It allows organisms to maintain a stable internal temperature.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6. Many </a:t>
            </a:r>
            <a:r>
              <a:rPr lang="en-US" sz="3200" dirty="0"/>
              <a:t>fish and aquatic plants can survive a cold winter because the layer of ice </a:t>
            </a:r>
            <a:r>
              <a:rPr lang="en-US" sz="3200" dirty="0" smtClean="0"/>
              <a:t>that forms </a:t>
            </a:r>
            <a:r>
              <a:rPr lang="en-US" sz="3200" dirty="0"/>
              <a:t>at the top of a lake insulates the water below and prevents the lake </a:t>
            </a:r>
            <a:r>
              <a:rPr lang="en-US" sz="3200" dirty="0" smtClean="0"/>
              <a:t>from freezing </a:t>
            </a:r>
            <a:r>
              <a:rPr lang="en-US" sz="3200" dirty="0"/>
              <a:t>solid. What unique property of water contributes to this effect?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F</a:t>
            </a:r>
            <a:r>
              <a:rPr lang="en-US" sz="3200" b="1" dirty="0"/>
              <a:t>. Water absorbs heat when it evaporates and forms a gas.</a:t>
            </a:r>
          </a:p>
          <a:p>
            <a:r>
              <a:rPr lang="en-US" sz="3200" b="1" dirty="0"/>
              <a:t>G. Water expands and becomes less dense when it freezes.</a:t>
            </a:r>
          </a:p>
          <a:p>
            <a:r>
              <a:rPr lang="en-US" sz="3200" b="1" dirty="0"/>
              <a:t>H. Water molecules completely separate into ions in solution.</a:t>
            </a:r>
          </a:p>
          <a:p>
            <a:r>
              <a:rPr lang="en-US" sz="3200" b="1" dirty="0"/>
              <a:t>I. Water forms hydrogen bonds with ions and other polar substances.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1"/>
            <a:ext cx="8991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7. Water is essential for life. Its special properties make water the single most important molecule in plant life. </a:t>
            </a:r>
          </a:p>
          <a:p>
            <a:r>
              <a:rPr lang="en-US" sz="3200" dirty="0" smtClean="0"/>
              <a:t>Which of the following properties of water enables it to move from the roots to the </a:t>
            </a:r>
          </a:p>
          <a:p>
            <a:r>
              <a:rPr lang="en-US" sz="3200" dirty="0" smtClean="0"/>
              <a:t>leaves of plants? </a:t>
            </a:r>
          </a:p>
          <a:p>
            <a:endParaRPr lang="en-US" sz="3200" dirty="0" smtClean="0"/>
          </a:p>
          <a:p>
            <a:r>
              <a:rPr lang="en-US" sz="3200" b="1" dirty="0" smtClean="0"/>
              <a:t>A. Water expands as it freezes. </a:t>
            </a:r>
          </a:p>
          <a:p>
            <a:r>
              <a:rPr lang="en-US" sz="3200" b="1" dirty="0" smtClean="0"/>
              <a:t>B. Water is an excellent solvent. </a:t>
            </a:r>
          </a:p>
          <a:p>
            <a:r>
              <a:rPr lang="en-US" sz="3200" b="1" dirty="0" smtClean="0"/>
              <a:t>C. Water exhibits cohesive behavior. </a:t>
            </a:r>
          </a:p>
          <a:p>
            <a:r>
              <a:rPr lang="en-US" sz="3200" b="1" dirty="0" smtClean="0"/>
              <a:t>D. Water is able to moderate temperatures.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Nature of Water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334000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                                              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		Polar Molecule			Hydrogen Bonds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hlinkClick r:id="rId2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hlinkClick r:id="rId2"/>
              </a:rPr>
              <a:t>Nature of Water 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hlinkClick r:id="rId3"/>
              </a:rPr>
              <a:t>Physical properties of Water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  <p:pic>
        <p:nvPicPr>
          <p:cNvPr id="4" name="Picture 3" descr="http://alevelnotes.com/content_images/i49_water_molecules_con_c_la_78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1" y="990601"/>
            <a:ext cx="4343399" cy="28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biology.arizona.edu/biochemistry/tutorials/chemistry/graphics/water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990600"/>
            <a:ext cx="3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Cohesion and Adhesion.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Cohesion</a:t>
            </a:r>
            <a:r>
              <a:rPr lang="en-US" sz="2400" dirty="0" smtClean="0"/>
              <a:t> is an attraction between substances of the same kind.</a:t>
            </a:r>
          </a:p>
          <a:p>
            <a:pPr>
              <a:buNone/>
            </a:pPr>
            <a:r>
              <a:rPr lang="en-US" sz="2400" dirty="0" smtClean="0"/>
              <a:t>The hydrogen bonds between water molecules cause the cohesion</a:t>
            </a:r>
          </a:p>
          <a:p>
            <a:pPr>
              <a:buNone/>
            </a:pPr>
            <a:r>
              <a:rPr lang="en-US" sz="2400" dirty="0" smtClean="0"/>
              <a:t>of liquid water. A water molecule attracts another water  molecule</a:t>
            </a:r>
          </a:p>
          <a:p>
            <a:pPr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Because of cohesion, water and other liquids form thin films and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drops, and flows upward against the force of gravity through the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stem of a plant</a:t>
            </a:r>
          </a:p>
          <a:p>
            <a:pPr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b="1" dirty="0" smtClean="0"/>
              <a:t>Adhesion</a:t>
            </a:r>
            <a:r>
              <a:rPr lang="en-US" sz="2400" dirty="0" smtClean="0"/>
              <a:t> is an attraction between different substances. Water </a:t>
            </a:r>
          </a:p>
          <a:p>
            <a:pPr>
              <a:buNone/>
            </a:pPr>
            <a:r>
              <a:rPr lang="en-US" sz="2400" dirty="0" smtClean="0"/>
              <a:t>Molecules are attracted to many other similarly polar substances.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Adhesion powers a process, called capillary action, in which water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molecules move upward through a narrow tube, such as the stem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of a plant.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Ability to Moderate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Water </a:t>
            </a:r>
            <a:r>
              <a:rPr lang="en-US" sz="2800" b="1" dirty="0" smtClean="0">
                <a:solidFill>
                  <a:schemeClr val="accent1"/>
                </a:solidFill>
              </a:rPr>
              <a:t>absorbs heat </a:t>
            </a:r>
            <a:r>
              <a:rPr lang="en-US" sz="2800" dirty="0" smtClean="0">
                <a:solidFill>
                  <a:schemeClr val="accent1"/>
                </a:solidFill>
              </a:rPr>
              <a:t>more slowly and </a:t>
            </a:r>
            <a:r>
              <a:rPr lang="en-US" sz="2800" b="1" dirty="0" smtClean="0">
                <a:solidFill>
                  <a:schemeClr val="accent1"/>
                </a:solidFill>
              </a:rPr>
              <a:t>retains this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energy longer </a:t>
            </a:r>
            <a:r>
              <a:rPr lang="en-US" sz="2800" dirty="0" smtClean="0">
                <a:solidFill>
                  <a:schemeClr val="accent1"/>
                </a:solidFill>
              </a:rPr>
              <a:t>than many other substances do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ability of water to store heat longer than other</a:t>
            </a:r>
          </a:p>
          <a:p>
            <a:pPr>
              <a:buNone/>
            </a:pPr>
            <a:r>
              <a:rPr lang="en-US" sz="2800" dirty="0" smtClean="0"/>
              <a:t> substances </a:t>
            </a:r>
            <a:r>
              <a:rPr lang="en-US" sz="2800" dirty="0"/>
              <a:t> </a:t>
            </a:r>
            <a:r>
              <a:rPr lang="en-US" sz="2800" dirty="0" smtClean="0"/>
              <a:t>allow organisms to maintain a stable</a:t>
            </a:r>
          </a:p>
          <a:p>
            <a:pPr>
              <a:buNone/>
            </a:pPr>
            <a:r>
              <a:rPr lang="en-US" sz="2800" dirty="0" smtClean="0"/>
              <a:t> internal temperature.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During daytime the oceans remove heat energy from</a:t>
            </a:r>
          </a:p>
          <a:p>
            <a:pPr>
              <a:buNone/>
            </a:pPr>
            <a:r>
              <a:rPr lang="en-US" sz="2800" dirty="0" smtClean="0"/>
              <a:t>the atmosphere, at night the oceans release the heat.</a:t>
            </a:r>
          </a:p>
          <a:p>
            <a:pPr>
              <a:buNone/>
            </a:pPr>
            <a:r>
              <a:rPr lang="en-US" sz="2800" dirty="0" smtClean="0"/>
              <a:t>Water plays an important role regulating temperatures </a:t>
            </a:r>
          </a:p>
          <a:p>
            <a:pPr>
              <a:buNone/>
            </a:pPr>
            <a:r>
              <a:rPr lang="en-US" sz="2800" dirty="0" smtClean="0"/>
              <a:t>on Earth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Upon Freezing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991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Water expands and becomes less dense when it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Freezes </a:t>
            </a:r>
            <a:r>
              <a:rPr lang="en-US" sz="2800" dirty="0" smtClean="0"/>
              <a:t>(density of liquid water 1 </a:t>
            </a:r>
            <a:r>
              <a:rPr lang="en-US" sz="2000" dirty="0" smtClean="0"/>
              <a:t>g/ml</a:t>
            </a:r>
            <a:r>
              <a:rPr lang="en-US" sz="2800" dirty="0" smtClean="0"/>
              <a:t>, density of ice </a:t>
            </a:r>
          </a:p>
          <a:p>
            <a:pPr>
              <a:buNone/>
            </a:pPr>
            <a:r>
              <a:rPr lang="en-US" sz="2800" dirty="0" smtClean="0"/>
              <a:t>0.94 </a:t>
            </a:r>
            <a:r>
              <a:rPr lang="en-US" sz="2000" dirty="0" smtClean="0"/>
              <a:t>g/ml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Water is the most dense at </a:t>
            </a:r>
            <a:r>
              <a:rPr lang="en-US" sz="4000" dirty="0" smtClean="0">
                <a:solidFill>
                  <a:srgbClr val="FF0000"/>
                </a:solidFill>
              </a:rPr>
              <a:t>4 </a:t>
            </a:r>
            <a:r>
              <a:rPr lang="en-US" sz="2800" smtClean="0">
                <a:solidFill>
                  <a:srgbClr val="FF0000"/>
                </a:solidFill>
              </a:rPr>
              <a:t>degrees Celsius.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Many fish and aquatic plants can survive a cold winter </a:t>
            </a:r>
          </a:p>
          <a:p>
            <a:pPr>
              <a:buNone/>
            </a:pPr>
            <a:r>
              <a:rPr lang="en-US" sz="2800" dirty="0" smtClean="0"/>
              <a:t>because the layer of ice that forms at the top of a lake </a:t>
            </a:r>
          </a:p>
          <a:p>
            <a:pPr>
              <a:buNone/>
            </a:pPr>
            <a:r>
              <a:rPr lang="en-US" sz="2800" dirty="0" smtClean="0"/>
              <a:t>insulates the water below and prevents the lake from </a:t>
            </a:r>
          </a:p>
          <a:p>
            <a:pPr>
              <a:buNone/>
            </a:pPr>
            <a:r>
              <a:rPr lang="en-US" sz="2800" dirty="0" smtClean="0"/>
              <a:t>freezing solid.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Versatility as a Solvent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solution is a mixture in which one or more substances</a:t>
            </a:r>
          </a:p>
          <a:p>
            <a:pPr>
              <a:buNone/>
            </a:pPr>
            <a:r>
              <a:rPr lang="en-US" dirty="0" smtClean="0"/>
              <a:t> are evenly distributed in another substance.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The polarity of water  enables many substances to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dissolve in water. </a:t>
            </a:r>
          </a:p>
          <a:p>
            <a:pPr>
              <a:buNone/>
            </a:pPr>
            <a:r>
              <a:rPr lang="en-US" dirty="0" smtClean="0"/>
              <a:t>Ionic compounds and polar molecules  dissolve best in</a:t>
            </a:r>
          </a:p>
          <a:p>
            <a:pPr>
              <a:buNone/>
            </a:pPr>
            <a:r>
              <a:rPr lang="en-US" dirty="0" smtClean="0"/>
              <a:t>water. </a:t>
            </a:r>
          </a:p>
          <a:p>
            <a:pPr>
              <a:buNone/>
            </a:pPr>
            <a:r>
              <a:rPr lang="en-US" dirty="0" err="1" smtClean="0"/>
              <a:t>Nonpolar</a:t>
            </a:r>
            <a:r>
              <a:rPr lang="en-US" dirty="0" smtClean="0"/>
              <a:t>  molecules, however, do not dissolve well in</a:t>
            </a:r>
          </a:p>
          <a:p>
            <a:pPr>
              <a:buNone/>
            </a:pPr>
            <a:r>
              <a:rPr lang="en-US" dirty="0" smtClean="0"/>
              <a:t> water.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1. A </a:t>
            </a:r>
            <a:r>
              <a:rPr lang="en-US" sz="3600" dirty="0"/>
              <a:t>florist places a bouquet of white carnations in water containing blue dye. After </a:t>
            </a:r>
            <a:r>
              <a:rPr lang="en-US" sz="3600" dirty="0" smtClean="0"/>
              <a:t>a time</a:t>
            </a:r>
            <a:r>
              <a:rPr lang="en-US" sz="3600" dirty="0"/>
              <a:t>, the flowers turn blue. What process helped the carnations to change color?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</a:t>
            </a:r>
            <a:r>
              <a:rPr lang="en-US" sz="3600" b="1" dirty="0"/>
              <a:t>. water’s ability to form crystals</a:t>
            </a:r>
          </a:p>
          <a:p>
            <a:r>
              <a:rPr lang="en-US" sz="3600" b="1" dirty="0"/>
              <a:t>B. ability of H2O to dissolve </a:t>
            </a:r>
            <a:r>
              <a:rPr lang="en-US" sz="3600" b="1" dirty="0" err="1"/>
              <a:t>NaCl</a:t>
            </a:r>
            <a:endParaRPr lang="en-US" sz="3600" b="1" dirty="0"/>
          </a:p>
          <a:p>
            <a:r>
              <a:rPr lang="en-US" sz="3600" b="1" dirty="0"/>
              <a:t>C. cohesion and adhesion of water molecules</a:t>
            </a:r>
          </a:p>
          <a:p>
            <a:r>
              <a:rPr lang="en-US" sz="3600" b="1" dirty="0"/>
              <a:t>D. formation of covalent bonds between hydrogen and oxygen molecules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Which </a:t>
            </a:r>
            <a:r>
              <a:rPr lang="en-US" sz="4000" dirty="0"/>
              <a:t>of these statements correctly explains why water is a good solvent for </a:t>
            </a:r>
            <a:r>
              <a:rPr lang="en-US" sz="4000" dirty="0" smtClean="0"/>
              <a:t>many ionic </a:t>
            </a:r>
            <a:r>
              <a:rPr lang="en-US" sz="4000" dirty="0"/>
              <a:t>compounds?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F</a:t>
            </a:r>
            <a:r>
              <a:rPr lang="en-US" sz="4000" b="1" dirty="0"/>
              <a:t>. Water is a polar compound.</a:t>
            </a:r>
          </a:p>
          <a:p>
            <a:r>
              <a:rPr lang="en-US" sz="4000" b="1" dirty="0"/>
              <a:t>G. Water is an ionic compound.</a:t>
            </a:r>
          </a:p>
          <a:p>
            <a:r>
              <a:rPr lang="en-US" sz="4000" b="1" dirty="0"/>
              <a:t>H. Water molecules are </a:t>
            </a:r>
            <a:r>
              <a:rPr lang="en-US" sz="4000" b="1" dirty="0" err="1"/>
              <a:t>nonpolar</a:t>
            </a:r>
            <a:r>
              <a:rPr lang="en-US" sz="4000" b="1" dirty="0"/>
              <a:t>.</a:t>
            </a:r>
          </a:p>
          <a:p>
            <a:r>
              <a:rPr lang="en-US" sz="4000" b="1" dirty="0"/>
              <a:t>I. Water molecules completely separate into ions in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3. What </a:t>
            </a:r>
            <a:r>
              <a:rPr lang="en-US" sz="3600" dirty="0"/>
              <a:t>is the attractive force between two of the same kind of particle?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</a:t>
            </a:r>
            <a:r>
              <a:rPr lang="en-US" sz="3600" b="1" dirty="0"/>
              <a:t>. adhesion</a:t>
            </a:r>
          </a:p>
          <a:p>
            <a:r>
              <a:rPr lang="en-US" sz="3600" b="1" dirty="0"/>
              <a:t>B. capillary action</a:t>
            </a:r>
          </a:p>
          <a:p>
            <a:r>
              <a:rPr lang="en-US" sz="3600" b="1" dirty="0"/>
              <a:t>C. cohesion</a:t>
            </a:r>
          </a:p>
          <a:p>
            <a:r>
              <a:rPr lang="en-US" sz="3600" b="1" dirty="0"/>
              <a:t>D. polarity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1874</TotalTime>
  <Words>763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 SC.912.L.18.12  Properties of Water that contribute to Earth’s suitability as an environment for life:  1. Cohesive behavior. 2. Ability to moderate temperature. 3. Expansion upon freezing. 4. Versatility as a solvent</vt:lpstr>
      <vt:lpstr>Nature of Water </vt:lpstr>
      <vt:lpstr>Cohesion and Adhesion.</vt:lpstr>
      <vt:lpstr>Ability to Moderate Temperatures</vt:lpstr>
      <vt:lpstr>Expansion Upon Freezing</vt:lpstr>
      <vt:lpstr>Versatility as a Solvent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SC.912.L.18.12  Properties of Water that contribute to Earth’s suitability as an environment for life:  1. Cohesive behavior. 2. Ability to moderate temperature. 3. Expansion upon freezing. 4. Versatility as a solvent</dc:title>
  <dc:creator>Ariel Lima</dc:creator>
  <cp:lastModifiedBy>Windows User</cp:lastModifiedBy>
  <cp:revision>191</cp:revision>
  <dcterms:created xsi:type="dcterms:W3CDTF">2013-03-10T01:41:48Z</dcterms:created>
  <dcterms:modified xsi:type="dcterms:W3CDTF">2014-09-10T13:50:22Z</dcterms:modified>
</cp:coreProperties>
</file>