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50"/>
  </p:notesMasterIdLst>
  <p:sldIdLst>
    <p:sldId id="267" r:id="rId2"/>
    <p:sldId id="256" r:id="rId3"/>
    <p:sldId id="323" r:id="rId4"/>
    <p:sldId id="283" r:id="rId5"/>
    <p:sldId id="284" r:id="rId6"/>
    <p:sldId id="285" r:id="rId7"/>
    <p:sldId id="286" r:id="rId8"/>
    <p:sldId id="287" r:id="rId9"/>
    <p:sldId id="288" r:id="rId10"/>
    <p:sldId id="289" r:id="rId11"/>
    <p:sldId id="291" r:id="rId12"/>
    <p:sldId id="292" r:id="rId13"/>
    <p:sldId id="293" r:id="rId14"/>
    <p:sldId id="294" r:id="rId15"/>
    <p:sldId id="261" r:id="rId16"/>
    <p:sldId id="295" r:id="rId17"/>
    <p:sldId id="301" r:id="rId18"/>
    <p:sldId id="296" r:id="rId19"/>
    <p:sldId id="298" r:id="rId20"/>
    <p:sldId id="299" r:id="rId21"/>
    <p:sldId id="300" r:id="rId22"/>
    <p:sldId id="303" r:id="rId23"/>
    <p:sldId id="302" r:id="rId24"/>
    <p:sldId id="325" r:id="rId25"/>
    <p:sldId id="308" r:id="rId26"/>
    <p:sldId id="305" r:id="rId27"/>
    <p:sldId id="307" r:id="rId28"/>
    <p:sldId id="304" r:id="rId29"/>
    <p:sldId id="314" r:id="rId30"/>
    <p:sldId id="318" r:id="rId31"/>
    <p:sldId id="309" r:id="rId32"/>
    <p:sldId id="317" r:id="rId33"/>
    <p:sldId id="312" r:id="rId34"/>
    <p:sldId id="321" r:id="rId35"/>
    <p:sldId id="319" r:id="rId36"/>
    <p:sldId id="322" r:id="rId37"/>
    <p:sldId id="265" r:id="rId38"/>
    <p:sldId id="306" r:id="rId39"/>
    <p:sldId id="273" r:id="rId40"/>
    <p:sldId id="276" r:id="rId41"/>
    <p:sldId id="272" r:id="rId42"/>
    <p:sldId id="268" r:id="rId43"/>
    <p:sldId id="270" r:id="rId44"/>
    <p:sldId id="277" r:id="rId45"/>
    <p:sldId id="278" r:id="rId46"/>
    <p:sldId id="279" r:id="rId47"/>
    <p:sldId id="281" r:id="rId48"/>
    <p:sldId id="324"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0" d="100"/>
          <a:sy n="100" d="100"/>
        </p:scale>
        <p:origin x="850"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4A0FD2-D8A1-4B6C-AAE6-3FA411992649}" type="datetimeFigureOut">
              <a:rPr lang="en-US" smtClean="0"/>
              <a:pPr/>
              <a:t>4/19/2024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A59478-1D50-4A89-98CF-71C46A9FD2EB}" type="slidenum">
              <a:rPr lang="en-US" smtClean="0"/>
              <a:pPr/>
              <a:t>‹#›</a:t>
            </a:fld>
            <a:endParaRPr lang="en-US"/>
          </a:p>
        </p:txBody>
      </p:sp>
    </p:spTree>
    <p:extLst>
      <p:ext uri="{BB962C8B-B14F-4D97-AF65-F5344CB8AC3E}">
        <p14:creationId xmlns:p14="http://schemas.microsoft.com/office/powerpoint/2010/main" val="3275567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EB3BD903-EBB0-4300-B826-D3F6A1120BD2}" type="slidenum">
              <a:rPr lang="en-US" smtClean="0"/>
              <a:pPr/>
              <a:t>4</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pPr eaLnBrk="1" hangingPunct="1"/>
            <a:endParaRPr lang="en-US"/>
          </a:p>
        </p:txBody>
      </p:sp>
      <p:sp>
        <p:nvSpPr>
          <p:cNvPr id="47108" name="Slide Number Placeholder 3"/>
          <p:cNvSpPr>
            <a:spLocks noGrp="1"/>
          </p:cNvSpPr>
          <p:nvPr>
            <p:ph type="sldNum" sz="quarter" idx="5"/>
          </p:nvPr>
        </p:nvSpPr>
        <p:spPr>
          <a:noFill/>
        </p:spPr>
        <p:txBody>
          <a:bodyPr/>
          <a:lstStyle/>
          <a:p>
            <a:fld id="{ACC9B8DE-C563-49A2-BAD2-9439441B57CB}"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pPr eaLnBrk="1" hangingPunct="1"/>
            <a:endParaRPr lang="en-US"/>
          </a:p>
        </p:txBody>
      </p:sp>
      <p:sp>
        <p:nvSpPr>
          <p:cNvPr id="48132" name="Slide Number Placeholder 3"/>
          <p:cNvSpPr>
            <a:spLocks noGrp="1"/>
          </p:cNvSpPr>
          <p:nvPr>
            <p:ph type="sldNum" sz="quarter" idx="5"/>
          </p:nvPr>
        </p:nvSpPr>
        <p:spPr>
          <a:noFill/>
        </p:spPr>
        <p:txBody>
          <a:bodyPr/>
          <a:lstStyle/>
          <a:p>
            <a:fld id="{47A200E5-871B-4B58-BAFD-B246378B7BA9}"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eaLnBrk="1" hangingPunct="1"/>
            <a:endParaRPr lang="en-US"/>
          </a:p>
        </p:txBody>
      </p:sp>
      <p:sp>
        <p:nvSpPr>
          <p:cNvPr id="50180" name="Slide Number Placeholder 3"/>
          <p:cNvSpPr>
            <a:spLocks noGrp="1"/>
          </p:cNvSpPr>
          <p:nvPr>
            <p:ph type="sldNum" sz="quarter" idx="5"/>
          </p:nvPr>
        </p:nvSpPr>
        <p:spPr>
          <a:noFill/>
        </p:spPr>
        <p:txBody>
          <a:bodyPr/>
          <a:lstStyle/>
          <a:p>
            <a:fld id="{B178D02C-C877-4529-93FB-8F921363D748}" type="slidenum">
              <a:rPr lang="en-US" smtClean="0"/>
              <a:pPr/>
              <a:t>18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eaLnBrk="1" hangingPunct="1"/>
            <a:endParaRPr lang="en-US"/>
          </a:p>
        </p:txBody>
      </p:sp>
      <p:sp>
        <p:nvSpPr>
          <p:cNvPr id="52228" name="Slide Number Placeholder 3"/>
          <p:cNvSpPr>
            <a:spLocks noGrp="1"/>
          </p:cNvSpPr>
          <p:nvPr>
            <p:ph type="sldNum" sz="quarter" idx="5"/>
          </p:nvPr>
        </p:nvSpPr>
        <p:spPr>
          <a:noFill/>
        </p:spPr>
        <p:txBody>
          <a:bodyPr/>
          <a:lstStyle/>
          <a:p>
            <a:fld id="{8278AE5A-9DAE-455D-A025-F1527054BEE4}" type="slidenum">
              <a:rPr lang="en-US" smtClean="0"/>
              <a:pPr/>
              <a:t>20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pPr eaLnBrk="1" hangingPunct="1"/>
            <a:endParaRPr lang="en-US"/>
          </a:p>
        </p:txBody>
      </p:sp>
      <p:sp>
        <p:nvSpPr>
          <p:cNvPr id="53252" name="Slide Number Placeholder 3"/>
          <p:cNvSpPr>
            <a:spLocks noGrp="1"/>
          </p:cNvSpPr>
          <p:nvPr>
            <p:ph type="sldNum" sz="quarter" idx="5"/>
          </p:nvPr>
        </p:nvSpPr>
        <p:spPr>
          <a:noFill/>
        </p:spPr>
        <p:txBody>
          <a:bodyPr/>
          <a:lstStyle/>
          <a:p>
            <a:fld id="{4E49F075-D426-4BCD-B324-4246447CA3FD}" type="slidenum">
              <a:rPr lang="en-US" smtClean="0"/>
              <a:pPr/>
              <a:t>21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pPr eaLnBrk="1" hangingPunct="1"/>
            <a:endParaRPr lang="en-US"/>
          </a:p>
        </p:txBody>
      </p:sp>
      <p:sp>
        <p:nvSpPr>
          <p:cNvPr id="55300" name="Slide Number Placeholder 3"/>
          <p:cNvSpPr>
            <a:spLocks noGrp="1"/>
          </p:cNvSpPr>
          <p:nvPr>
            <p:ph type="sldNum" sz="quarter" idx="5"/>
          </p:nvPr>
        </p:nvSpPr>
        <p:spPr>
          <a:noFill/>
        </p:spPr>
        <p:txBody>
          <a:bodyPr/>
          <a:lstStyle/>
          <a:p>
            <a:fld id="{7DD13472-FD51-466F-AA4D-B4CC7591691C}" type="slidenum">
              <a:rPr lang="en-US" smtClean="0"/>
              <a:pPr/>
              <a:t>23</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pPr eaLnBrk="1" hangingPunct="1"/>
            <a:endParaRPr lang="en-US"/>
          </a:p>
        </p:txBody>
      </p:sp>
      <p:sp>
        <p:nvSpPr>
          <p:cNvPr id="64516" name="Slide Number Placeholder 3"/>
          <p:cNvSpPr>
            <a:spLocks noGrp="1"/>
          </p:cNvSpPr>
          <p:nvPr>
            <p:ph type="sldNum" sz="quarter" idx="5"/>
          </p:nvPr>
        </p:nvSpPr>
        <p:spPr>
          <a:noFill/>
        </p:spPr>
        <p:txBody>
          <a:bodyPr/>
          <a:lstStyle/>
          <a:p>
            <a:fld id="{6B6FBD93-B4D6-4A40-9464-2DDD703C9275}" type="slidenum">
              <a:rPr lang="en-US" smtClean="0"/>
              <a:pPr/>
              <a:t>30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eaLnBrk="1" hangingPunct="1"/>
            <a:endParaRPr lang="en-US"/>
          </a:p>
        </p:txBody>
      </p:sp>
      <p:sp>
        <p:nvSpPr>
          <p:cNvPr id="62468" name="Slide Number Placeholder 3"/>
          <p:cNvSpPr>
            <a:spLocks noGrp="1"/>
          </p:cNvSpPr>
          <p:nvPr>
            <p:ph type="sldNum" sz="quarter" idx="5"/>
          </p:nvPr>
        </p:nvSpPr>
        <p:spPr>
          <a:noFill/>
        </p:spPr>
        <p:txBody>
          <a:bodyPr/>
          <a:lstStyle/>
          <a:p>
            <a:fld id="{750486F3-A3CA-43FA-896B-CC7B623713CA}" type="slidenum">
              <a:rPr lang="en-US" smtClean="0"/>
              <a:pPr/>
              <a:t>31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pPr eaLnBrk="1" hangingPunct="1"/>
            <a:endParaRPr lang="en-US"/>
          </a:p>
        </p:txBody>
      </p:sp>
      <p:sp>
        <p:nvSpPr>
          <p:cNvPr id="65540" name="Slide Number Placeholder 3"/>
          <p:cNvSpPr>
            <a:spLocks noGrp="1"/>
          </p:cNvSpPr>
          <p:nvPr>
            <p:ph type="sldNum" sz="quarter" idx="5"/>
          </p:nvPr>
        </p:nvSpPr>
        <p:spPr>
          <a:noFill/>
        </p:spPr>
        <p:txBody>
          <a:bodyPr/>
          <a:lstStyle/>
          <a:p>
            <a:fld id="{15660A8A-A425-4965-A392-1B217BCDEA4C}" type="slidenum">
              <a:rPr lang="en-US" smtClean="0"/>
              <a:pPr/>
              <a:t>33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eaLnBrk="0" fontAlgn="ctr" hangingPunct="0">
              <a:spcBef>
                <a:spcPct val="0"/>
              </a:spcBef>
              <a:spcAft>
                <a:spcPct val="0"/>
              </a:spcAft>
              <a:tabLst>
                <a:tab pos="457200" algn="l"/>
              </a:tabLst>
            </a:pPr>
            <a:endParaRPr kumimoji="0" lang="en-US" sz="3200" i="0" u="none" strike="noStrike" cap="none" normalizeH="0" baseline="0" dirty="0">
              <a:ln>
                <a:noFill/>
              </a:ln>
              <a:solidFill>
                <a:srgbClr val="FF0000"/>
              </a:solidFill>
              <a:effectLst/>
              <a:latin typeface="Arial" pitchFamily="34" charset="0"/>
            </a:endParaRPr>
          </a:p>
        </p:txBody>
      </p:sp>
      <p:sp>
        <p:nvSpPr>
          <p:cNvPr id="4" name="Slide Number Placeholder 3"/>
          <p:cNvSpPr>
            <a:spLocks noGrp="1"/>
          </p:cNvSpPr>
          <p:nvPr>
            <p:ph type="sldNum" sz="quarter" idx="10"/>
          </p:nvPr>
        </p:nvSpPr>
        <p:spPr/>
        <p:txBody>
          <a:bodyPr/>
          <a:lstStyle/>
          <a:p>
            <a:fld id="{67A59478-1D50-4A89-98CF-71C46A9FD2EB}" type="slidenum">
              <a:rPr lang="en-US" smtClean="0"/>
              <a:pPr/>
              <a:t>39</a:t>
            </a:fld>
            <a:endParaRPr lang="en-US"/>
          </a:p>
        </p:txBody>
      </p:sp>
    </p:spTree>
    <p:extLst>
      <p:ext uri="{BB962C8B-B14F-4D97-AF65-F5344CB8AC3E}">
        <p14:creationId xmlns:p14="http://schemas.microsoft.com/office/powerpoint/2010/main" val="2152833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pPr eaLnBrk="1" hangingPunct="1"/>
            <a:endParaRPr lang="en-US"/>
          </a:p>
        </p:txBody>
      </p:sp>
      <p:sp>
        <p:nvSpPr>
          <p:cNvPr id="37892" name="Slide Number Placeholder 3"/>
          <p:cNvSpPr>
            <a:spLocks noGrp="1"/>
          </p:cNvSpPr>
          <p:nvPr>
            <p:ph type="sldNum" sz="quarter" idx="5"/>
          </p:nvPr>
        </p:nvSpPr>
        <p:spPr>
          <a:noFill/>
        </p:spPr>
        <p:txBody>
          <a:bodyPr/>
          <a:lstStyle/>
          <a:p>
            <a:fld id="{68012F26-6B59-4B53-B51A-4DD43F6E242A}" type="slidenum">
              <a:rPr lang="en-US" smtClean="0"/>
              <a:pPr/>
              <a:t>5</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A59478-1D50-4A89-98CF-71C46A9FD2EB}" type="slidenum">
              <a:rPr lang="en-US" smtClean="0"/>
              <a:pPr/>
              <a:t>40</a:t>
            </a:fld>
            <a:endParaRPr lang="en-US"/>
          </a:p>
        </p:txBody>
      </p:sp>
    </p:spTree>
    <p:extLst>
      <p:ext uri="{BB962C8B-B14F-4D97-AF65-F5344CB8AC3E}">
        <p14:creationId xmlns:p14="http://schemas.microsoft.com/office/powerpoint/2010/main" val="17440583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A59478-1D50-4A89-98CF-71C46A9FD2EB}" type="slidenum">
              <a:rPr lang="en-US" smtClean="0"/>
              <a:pPr/>
              <a:t>41</a:t>
            </a:fld>
            <a:endParaRPr lang="en-US"/>
          </a:p>
        </p:txBody>
      </p:sp>
    </p:spTree>
    <p:extLst>
      <p:ext uri="{BB962C8B-B14F-4D97-AF65-F5344CB8AC3E}">
        <p14:creationId xmlns:p14="http://schemas.microsoft.com/office/powerpoint/2010/main" val="11459239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p:txBody>
      </p:sp>
      <p:sp>
        <p:nvSpPr>
          <p:cNvPr id="4" name="Slide Number Placeholder 3"/>
          <p:cNvSpPr>
            <a:spLocks noGrp="1"/>
          </p:cNvSpPr>
          <p:nvPr>
            <p:ph type="sldNum" sz="quarter" idx="10"/>
          </p:nvPr>
        </p:nvSpPr>
        <p:spPr/>
        <p:txBody>
          <a:bodyPr/>
          <a:lstStyle/>
          <a:p>
            <a:fld id="{67A59478-1D50-4A89-98CF-71C46A9FD2EB}" type="slidenum">
              <a:rPr lang="en-US" smtClean="0"/>
              <a:pPr/>
              <a:t>42</a:t>
            </a:fld>
            <a:endParaRPr lang="en-US"/>
          </a:p>
        </p:txBody>
      </p:sp>
    </p:spTree>
    <p:extLst>
      <p:ext uri="{BB962C8B-B14F-4D97-AF65-F5344CB8AC3E}">
        <p14:creationId xmlns:p14="http://schemas.microsoft.com/office/powerpoint/2010/main" val="9296232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A59478-1D50-4A89-98CF-71C46A9FD2EB}" type="slidenum">
              <a:rPr lang="en-US" smtClean="0"/>
              <a:pPr/>
              <a:t>43</a:t>
            </a:fld>
            <a:endParaRPr lang="en-US"/>
          </a:p>
        </p:txBody>
      </p:sp>
    </p:spTree>
    <p:extLst>
      <p:ext uri="{BB962C8B-B14F-4D97-AF65-F5344CB8AC3E}">
        <p14:creationId xmlns:p14="http://schemas.microsoft.com/office/powerpoint/2010/main" val="17013681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A59478-1D50-4A89-98CF-71C46A9FD2EB}" type="slidenum">
              <a:rPr lang="en-US" smtClean="0"/>
              <a:pPr/>
              <a:t>44</a:t>
            </a:fld>
            <a:endParaRPr lang="en-US"/>
          </a:p>
        </p:txBody>
      </p:sp>
    </p:spTree>
    <p:extLst>
      <p:ext uri="{BB962C8B-B14F-4D97-AF65-F5344CB8AC3E}">
        <p14:creationId xmlns:p14="http://schemas.microsoft.com/office/powerpoint/2010/main" val="15040842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A59478-1D50-4A89-98CF-71C46A9FD2EB}" type="slidenum">
              <a:rPr lang="en-US" smtClean="0"/>
              <a:pPr/>
              <a:t>45</a:t>
            </a:fld>
            <a:endParaRPr lang="en-US"/>
          </a:p>
        </p:txBody>
      </p:sp>
    </p:spTree>
    <p:extLst>
      <p:ext uri="{BB962C8B-B14F-4D97-AF65-F5344CB8AC3E}">
        <p14:creationId xmlns:p14="http://schemas.microsoft.com/office/powerpoint/2010/main" val="8728384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A59478-1D50-4A89-98CF-71C46A9FD2EB}" type="slidenum">
              <a:rPr lang="en-US" smtClean="0"/>
              <a:pPr/>
              <a:t>46</a:t>
            </a:fld>
            <a:endParaRPr lang="en-US"/>
          </a:p>
        </p:txBody>
      </p:sp>
    </p:spTree>
    <p:extLst>
      <p:ext uri="{BB962C8B-B14F-4D97-AF65-F5344CB8AC3E}">
        <p14:creationId xmlns:p14="http://schemas.microsoft.com/office/powerpoint/2010/main" val="23542157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A59478-1D50-4A89-98CF-71C46A9FD2EB}" type="slidenum">
              <a:rPr lang="en-US" smtClean="0"/>
              <a:pPr/>
              <a:t>47</a:t>
            </a:fld>
            <a:endParaRPr lang="en-US"/>
          </a:p>
        </p:txBody>
      </p:sp>
    </p:spTree>
    <p:extLst>
      <p:ext uri="{BB962C8B-B14F-4D97-AF65-F5344CB8AC3E}">
        <p14:creationId xmlns:p14="http://schemas.microsoft.com/office/powerpoint/2010/main" val="504920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pPr eaLnBrk="1" hangingPunct="1"/>
            <a:endParaRPr lang="en-US"/>
          </a:p>
        </p:txBody>
      </p:sp>
      <p:sp>
        <p:nvSpPr>
          <p:cNvPr id="38916" name="Slide Number Placeholder 3"/>
          <p:cNvSpPr>
            <a:spLocks noGrp="1"/>
          </p:cNvSpPr>
          <p:nvPr>
            <p:ph type="sldNum" sz="quarter" idx="5"/>
          </p:nvPr>
        </p:nvSpPr>
        <p:spPr>
          <a:noFill/>
        </p:spPr>
        <p:txBody>
          <a:bodyPr/>
          <a:lstStyle/>
          <a:p>
            <a:fld id="{7ED49C6C-EFF4-4B7B-B128-CD0F8575EA10}"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pPr eaLnBrk="1" hangingPunct="1"/>
            <a:endParaRPr lang="en-US"/>
          </a:p>
        </p:txBody>
      </p:sp>
      <p:sp>
        <p:nvSpPr>
          <p:cNvPr id="39940" name="Slide Number Placeholder 3"/>
          <p:cNvSpPr>
            <a:spLocks noGrp="1"/>
          </p:cNvSpPr>
          <p:nvPr>
            <p:ph type="sldNum" sz="quarter" idx="5"/>
          </p:nvPr>
        </p:nvSpPr>
        <p:spPr>
          <a:noFill/>
        </p:spPr>
        <p:txBody>
          <a:bodyPr/>
          <a:lstStyle/>
          <a:p>
            <a:fld id="{16585D99-8B43-4199-91BA-B46FF2283CDE}"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a:p>
        </p:txBody>
      </p:sp>
      <p:sp>
        <p:nvSpPr>
          <p:cNvPr id="40964" name="Slide Number Placeholder 3"/>
          <p:cNvSpPr>
            <a:spLocks noGrp="1"/>
          </p:cNvSpPr>
          <p:nvPr>
            <p:ph type="sldNum" sz="quarter" idx="5"/>
          </p:nvPr>
        </p:nvSpPr>
        <p:spPr>
          <a:noFill/>
        </p:spPr>
        <p:txBody>
          <a:bodyPr/>
          <a:lstStyle/>
          <a:p>
            <a:fld id="{F0B4E984-EC50-466C-81AD-3F543D0F119D}"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pPr eaLnBrk="1" hangingPunct="1"/>
            <a:endParaRPr lang="en-US"/>
          </a:p>
        </p:txBody>
      </p:sp>
      <p:sp>
        <p:nvSpPr>
          <p:cNvPr id="41988" name="Slide Number Placeholder 3"/>
          <p:cNvSpPr>
            <a:spLocks noGrp="1"/>
          </p:cNvSpPr>
          <p:nvPr>
            <p:ph type="sldNum" sz="quarter" idx="5"/>
          </p:nvPr>
        </p:nvSpPr>
        <p:spPr>
          <a:noFill/>
        </p:spPr>
        <p:txBody>
          <a:bodyPr/>
          <a:lstStyle/>
          <a:p>
            <a:fld id="{CE84AD8A-CFF4-4425-8873-11CADC0FAAF8}"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pPr eaLnBrk="1" hangingPunct="1"/>
            <a:endParaRPr lang="en-US"/>
          </a:p>
        </p:txBody>
      </p:sp>
      <p:sp>
        <p:nvSpPr>
          <p:cNvPr id="43012" name="Slide Number Placeholder 3"/>
          <p:cNvSpPr>
            <a:spLocks noGrp="1"/>
          </p:cNvSpPr>
          <p:nvPr>
            <p:ph type="sldNum" sz="quarter" idx="5"/>
          </p:nvPr>
        </p:nvSpPr>
        <p:spPr>
          <a:noFill/>
        </p:spPr>
        <p:txBody>
          <a:bodyPr/>
          <a:lstStyle/>
          <a:p>
            <a:fld id="{737F7206-6837-405D-9BB7-6E4B3B3D29C0}"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pPr eaLnBrk="1" hangingPunct="1"/>
            <a:endParaRPr lang="en-US"/>
          </a:p>
        </p:txBody>
      </p:sp>
      <p:sp>
        <p:nvSpPr>
          <p:cNvPr id="45060" name="Slide Number Placeholder 3"/>
          <p:cNvSpPr>
            <a:spLocks noGrp="1"/>
          </p:cNvSpPr>
          <p:nvPr>
            <p:ph type="sldNum" sz="quarter" idx="5"/>
          </p:nvPr>
        </p:nvSpPr>
        <p:spPr>
          <a:noFill/>
        </p:spPr>
        <p:txBody>
          <a:bodyPr/>
          <a:lstStyle/>
          <a:p>
            <a:fld id="{B3D4B21D-4D8E-44CD-9AF7-2283D2E793DD}"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pPr eaLnBrk="1" hangingPunct="1"/>
            <a:endParaRPr lang="en-US"/>
          </a:p>
        </p:txBody>
      </p:sp>
      <p:sp>
        <p:nvSpPr>
          <p:cNvPr id="46084" name="Slide Number Placeholder 3"/>
          <p:cNvSpPr>
            <a:spLocks noGrp="1"/>
          </p:cNvSpPr>
          <p:nvPr>
            <p:ph type="sldNum" sz="quarter" idx="5"/>
          </p:nvPr>
        </p:nvSpPr>
        <p:spPr>
          <a:noFill/>
        </p:spPr>
        <p:txBody>
          <a:bodyPr/>
          <a:lstStyle/>
          <a:p>
            <a:fld id="{98A8E80D-577F-43D6-B4AC-3EA38C8FDC3F}"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0F232CC4-3D94-4093-9A4C-451DFAA0AF80}" type="datetimeFigureOut">
              <a:rPr lang="en-US" smtClean="0"/>
              <a:pPr/>
              <a:t>4/19/2024</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2843F7D-EF58-46B3-815B-35C897DE1986}"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F232CC4-3D94-4093-9A4C-451DFAA0AF80}" type="datetimeFigureOut">
              <a:rPr lang="en-US" smtClean="0"/>
              <a:pPr/>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843F7D-EF58-46B3-815B-35C897DE198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92843F7D-EF58-46B3-815B-35C897DE1986}"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F232CC4-3D94-4093-9A4C-451DFAA0AF80}" type="datetimeFigureOut">
              <a:rPr lang="en-US" smtClean="0"/>
              <a:pPr/>
              <a:t>4/19/2024</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0F232CC4-3D94-4093-9A4C-451DFAA0AF80}" type="datetimeFigureOut">
              <a:rPr lang="en-US" smtClean="0"/>
              <a:pPr/>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92843F7D-EF58-46B3-815B-35C897DE1986}"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0F232CC4-3D94-4093-9A4C-451DFAA0AF80}" type="datetimeFigureOut">
              <a:rPr lang="en-US" smtClean="0"/>
              <a:pPr/>
              <a:t>4/19/2024</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2843F7D-EF58-46B3-815B-35C897DE1986}"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0F232CC4-3D94-4093-9A4C-451DFAA0AF80}" type="datetimeFigureOut">
              <a:rPr lang="en-US" smtClean="0"/>
              <a:pPr/>
              <a:t>4/19/2024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843F7D-EF58-46B3-815B-35C897DE1986}"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0F232CC4-3D94-4093-9A4C-451DFAA0AF80}" type="datetimeFigureOut">
              <a:rPr lang="en-US" smtClean="0"/>
              <a:pPr/>
              <a:t>4/19/2024</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2843F7D-EF58-46B3-815B-35C897DE1986}"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0F232CC4-3D94-4093-9A4C-451DFAA0AF80}" type="datetimeFigureOut">
              <a:rPr lang="en-US" smtClean="0"/>
              <a:pPr/>
              <a:t>4/19/2024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92843F7D-EF58-46B3-815B-35C897DE198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0F232CC4-3D94-4093-9A4C-451DFAA0AF80}" type="datetimeFigureOut">
              <a:rPr lang="en-US" smtClean="0"/>
              <a:pPr/>
              <a:t>4/19/2024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2843F7D-EF58-46B3-815B-35C897DE198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2843F7D-EF58-46B3-815B-35C897DE1986}"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0F232CC4-3D94-4093-9A4C-451DFAA0AF80}" type="datetimeFigureOut">
              <a:rPr lang="en-US" smtClean="0"/>
              <a:pPr/>
              <a:t>4/19/2024</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92843F7D-EF58-46B3-815B-35C897DE1986}"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0F232CC4-3D94-4093-9A4C-451DFAA0AF80}" type="datetimeFigureOut">
              <a:rPr lang="en-US" smtClean="0"/>
              <a:pPr/>
              <a:t>4/19/2024</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0F232CC4-3D94-4093-9A4C-451DFAA0AF80}" type="datetimeFigureOut">
              <a:rPr lang="en-US" smtClean="0"/>
              <a:pPr/>
              <a:t>4/19/2024</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2843F7D-EF58-46B3-815B-35C897DE1986}"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www.google.com/imgres?q=olive+oil&amp;hl=en&amp;sa=X&amp;biw=1293&amp;bih=688&amp;tbm=isch&amp;tbnid=GS_nSSzlSa6aLM:&amp;imgrefurl=http://www.123rf.com/photo_7762745_olive-oil.html&amp;docid=uupiMuvUFhgkFM&amp;imgurl=http://us.123rf.com/400wm/400/400/luiscar/luiscar1009/luiscar100900040/7762745-olive-oil.jpg&amp;w=1200&amp;h=798&amp;ei=6z0wUdqoGoGE9QS4o4DQCw&amp;zoom=1&amp;iact=hc&amp;vpx=189&amp;vpy=2&amp;dur=1781&amp;hovh=183&amp;hovw=275&amp;tx=158&amp;ty=114&amp;sig=110668837245581889947&amp;page=2&amp;tbnh=144&amp;tbnw=208&amp;start=29&amp;ndsp=39&amp;ved=1t:429,r:54,s:0,i:316"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1371600" y="2819400"/>
            <a:ext cx="6400800" cy="3048000"/>
          </a:xfrm>
        </p:spPr>
        <p:txBody>
          <a:bodyPr>
            <a:normAutofit/>
          </a:bodyPr>
          <a:lstStyle/>
          <a:p>
            <a:pPr marL="342900" lvl="2" indent="-342900">
              <a:buNone/>
            </a:pPr>
            <a:r>
              <a:rPr lang="en-US" dirty="0"/>
              <a:t>SC.912.L.18.1 Describe the </a:t>
            </a:r>
            <a:r>
              <a:rPr lang="en-US" b="1" dirty="0"/>
              <a:t>basic molecular structure </a:t>
            </a:r>
            <a:r>
              <a:rPr lang="en-US" dirty="0"/>
              <a:t>and</a:t>
            </a:r>
          </a:p>
          <a:p>
            <a:pPr marL="342900" lvl="2" indent="-342900">
              <a:buNone/>
            </a:pPr>
            <a:r>
              <a:rPr lang="en-US" dirty="0"/>
              <a:t> </a:t>
            </a:r>
            <a:r>
              <a:rPr lang="en-US" b="1" dirty="0"/>
              <a:t>primary function </a:t>
            </a:r>
            <a:r>
              <a:rPr lang="en-US" dirty="0"/>
              <a:t>of the </a:t>
            </a:r>
            <a:r>
              <a:rPr lang="en-US" b="1" dirty="0"/>
              <a:t>four macromolecules </a:t>
            </a:r>
          </a:p>
          <a:p>
            <a:endParaRPr lang="en-US" dirty="0"/>
          </a:p>
          <a:p>
            <a:r>
              <a:rPr lang="en-US" dirty="0"/>
              <a:t>Carbohydrates</a:t>
            </a:r>
          </a:p>
          <a:p>
            <a:r>
              <a:rPr lang="en-US" dirty="0"/>
              <a:t>Proteins</a:t>
            </a:r>
          </a:p>
          <a:p>
            <a:r>
              <a:rPr lang="en-US" dirty="0"/>
              <a:t>Lipids</a:t>
            </a:r>
          </a:p>
          <a:p>
            <a:r>
              <a:rPr lang="en-US" dirty="0"/>
              <a:t>Nucleic acids</a:t>
            </a:r>
          </a:p>
          <a:p>
            <a:endParaRPr lang="en-US" dirty="0"/>
          </a:p>
        </p:txBody>
      </p:sp>
      <p:sp>
        <p:nvSpPr>
          <p:cNvPr id="2" name="Title 1"/>
          <p:cNvSpPr>
            <a:spLocks noGrp="1"/>
          </p:cNvSpPr>
          <p:nvPr>
            <p:ph type="ctrTitle"/>
          </p:nvPr>
        </p:nvSpPr>
        <p:spPr/>
        <p:txBody>
          <a:bodyPr>
            <a:normAutofit/>
          </a:bodyPr>
          <a:lstStyle/>
          <a:p>
            <a:r>
              <a:rPr lang="en-US" dirty="0"/>
              <a:t>Structure and Function of macromolecules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990600" y="533400"/>
            <a:ext cx="7162800" cy="609600"/>
          </a:xfrm>
        </p:spPr>
        <p:txBody>
          <a:bodyPr>
            <a:normAutofit fontScale="90000"/>
          </a:bodyPr>
          <a:lstStyle/>
          <a:p>
            <a:pPr eaLnBrk="1" hangingPunct="1">
              <a:defRPr/>
            </a:pPr>
            <a:r>
              <a:rPr lang="en-US" sz="4800" b="1">
                <a:solidFill>
                  <a:srgbClr val="CC0000"/>
                </a:solidFill>
                <a:effectLst>
                  <a:outerShdw blurRad="38100" dist="38100" dir="2700000" algn="tl">
                    <a:srgbClr val="C0C0C0"/>
                  </a:outerShdw>
                </a:effectLst>
              </a:rPr>
              <a:t>Answer:  </a:t>
            </a:r>
            <a:r>
              <a:rPr lang="en-US" sz="4800" b="1">
                <a:solidFill>
                  <a:srgbClr val="006600"/>
                </a:solidFill>
                <a:effectLst>
                  <a:outerShdw blurRad="38100" dist="38100" dir="2700000" algn="tl">
                    <a:srgbClr val="C0C0C0"/>
                  </a:outerShdw>
                </a:effectLst>
              </a:rPr>
              <a:t>Hydrolysis</a:t>
            </a:r>
          </a:p>
        </p:txBody>
      </p:sp>
      <p:sp>
        <p:nvSpPr>
          <p:cNvPr id="10247" name="Footer Placeholder 32"/>
          <p:cNvSpPr>
            <a:spLocks noGrp="1"/>
          </p:cNvSpPr>
          <p:nvPr>
            <p:ph type="ftr" sz="quarter" idx="11"/>
          </p:nvPr>
        </p:nvSpPr>
        <p:spPr>
          <a:noFill/>
        </p:spPr>
        <p:txBody>
          <a:bodyPr/>
          <a:lstStyle/>
          <a:p>
            <a:r>
              <a:rPr lang="en-US"/>
              <a:t>copyright cmassengale</a:t>
            </a:r>
          </a:p>
        </p:txBody>
      </p:sp>
      <p:sp>
        <p:nvSpPr>
          <p:cNvPr id="10242" name="Slide Number Placeholder 5"/>
          <p:cNvSpPr>
            <a:spLocks noGrp="1"/>
          </p:cNvSpPr>
          <p:nvPr>
            <p:ph type="sldNum" sz="quarter" idx="12"/>
          </p:nvPr>
        </p:nvSpPr>
        <p:spPr>
          <a:noFill/>
        </p:spPr>
        <p:txBody>
          <a:bodyPr/>
          <a:lstStyle/>
          <a:p>
            <a:fld id="{6F6944E5-E236-4D07-993B-D3E6E369E1F5}" type="slidenum">
              <a:rPr lang="en-US" smtClean="0"/>
              <a:pPr/>
              <a:t>10</a:t>
            </a:fld>
            <a:endParaRPr lang="en-US"/>
          </a:p>
        </p:txBody>
      </p:sp>
      <p:sp>
        <p:nvSpPr>
          <p:cNvPr id="12291" name="Rectangle 3"/>
          <p:cNvSpPr>
            <a:spLocks noGrp="1" noChangeArrowheads="1"/>
          </p:cNvSpPr>
          <p:nvPr>
            <p:ph sz="quarter" idx="1"/>
          </p:nvPr>
        </p:nvSpPr>
        <p:spPr>
          <a:xfrm>
            <a:off x="533400" y="1981200"/>
            <a:ext cx="8077200" cy="4114800"/>
          </a:xfrm>
        </p:spPr>
        <p:txBody>
          <a:bodyPr/>
          <a:lstStyle/>
          <a:p>
            <a:pPr eaLnBrk="1" hangingPunct="1">
              <a:defRPr/>
            </a:pPr>
            <a:r>
              <a:rPr lang="en-US" sz="3600" b="1">
                <a:latin typeface="Comic Sans MS" pitchFamily="66" charset="0"/>
              </a:rPr>
              <a:t>Separates </a:t>
            </a:r>
            <a:r>
              <a:rPr lang="en-US" sz="3600" b="1">
                <a:solidFill>
                  <a:srgbClr val="006600"/>
                </a:solidFill>
                <a:effectLst>
                  <a:outerShdw blurRad="38100" dist="38100" dir="2700000" algn="tl">
                    <a:srgbClr val="C0C0C0"/>
                  </a:outerShdw>
                </a:effectLst>
                <a:latin typeface="Comic Sans MS" pitchFamily="66" charset="0"/>
              </a:rPr>
              <a:t>monomers</a:t>
            </a:r>
            <a:r>
              <a:rPr lang="en-US" sz="3600" b="1">
                <a:latin typeface="Comic Sans MS" pitchFamily="66" charset="0"/>
              </a:rPr>
              <a:t> by </a:t>
            </a:r>
            <a:r>
              <a:rPr lang="en-US" sz="3600" b="1">
                <a:solidFill>
                  <a:srgbClr val="CC0000"/>
                </a:solidFill>
                <a:effectLst>
                  <a:outerShdw blurRad="38100" dist="38100" dir="2700000" algn="tl">
                    <a:srgbClr val="C0C0C0"/>
                  </a:outerShdw>
                </a:effectLst>
                <a:latin typeface="Comic Sans MS" pitchFamily="66" charset="0"/>
              </a:rPr>
              <a:t>“adding water”</a:t>
            </a:r>
            <a:endParaRPr lang="en-US" sz="3600" b="1">
              <a:latin typeface="Comic Sans MS" pitchFamily="66" charset="0"/>
            </a:endParaRPr>
          </a:p>
        </p:txBody>
      </p:sp>
      <p:grpSp>
        <p:nvGrpSpPr>
          <p:cNvPr id="2" name="Group 4"/>
          <p:cNvGrpSpPr>
            <a:grpSpLocks/>
          </p:cNvGrpSpPr>
          <p:nvPr/>
        </p:nvGrpSpPr>
        <p:grpSpPr bwMode="auto">
          <a:xfrm>
            <a:off x="337521" y="5307554"/>
            <a:ext cx="8634413" cy="685800"/>
            <a:chOff x="192" y="3552"/>
            <a:chExt cx="5439" cy="432"/>
          </a:xfrm>
        </p:grpSpPr>
        <p:sp>
          <p:nvSpPr>
            <p:cNvPr id="10260" name="Rectangle 5"/>
            <p:cNvSpPr>
              <a:spLocks noChangeArrowheads="1"/>
            </p:cNvSpPr>
            <p:nvPr/>
          </p:nvSpPr>
          <p:spPr bwMode="auto">
            <a:xfrm>
              <a:off x="864" y="3552"/>
              <a:ext cx="1008" cy="432"/>
            </a:xfrm>
            <a:prstGeom prst="rect">
              <a:avLst/>
            </a:prstGeom>
            <a:solidFill>
              <a:srgbClr val="660066"/>
            </a:solidFill>
            <a:ln w="12700">
              <a:solidFill>
                <a:schemeClr val="tx1"/>
              </a:solidFill>
              <a:miter lim="800000"/>
              <a:headEnd type="none" w="sm" len="sm"/>
              <a:tailEnd type="none" w="sm" len="sm"/>
            </a:ln>
          </p:spPr>
          <p:txBody>
            <a:bodyPr wrap="none" anchor="ctr"/>
            <a:lstStyle/>
            <a:p>
              <a:endParaRPr lang="en-US"/>
            </a:p>
          </p:txBody>
        </p:sp>
        <p:sp>
          <p:nvSpPr>
            <p:cNvPr id="10261" name="Rectangle 6"/>
            <p:cNvSpPr>
              <a:spLocks noChangeArrowheads="1"/>
            </p:cNvSpPr>
            <p:nvPr/>
          </p:nvSpPr>
          <p:spPr bwMode="auto">
            <a:xfrm>
              <a:off x="2064" y="3552"/>
              <a:ext cx="1008" cy="432"/>
            </a:xfrm>
            <a:prstGeom prst="rect">
              <a:avLst/>
            </a:prstGeom>
            <a:solidFill>
              <a:srgbClr val="660066"/>
            </a:solidFill>
            <a:ln w="12700">
              <a:solidFill>
                <a:schemeClr val="tx1"/>
              </a:solidFill>
              <a:miter lim="800000"/>
              <a:headEnd type="none" w="sm" len="sm"/>
              <a:tailEnd type="none" w="sm" len="sm"/>
            </a:ln>
          </p:spPr>
          <p:txBody>
            <a:bodyPr wrap="none" anchor="ctr"/>
            <a:lstStyle/>
            <a:p>
              <a:endParaRPr lang="en-US"/>
            </a:p>
          </p:txBody>
        </p:sp>
        <p:sp>
          <p:nvSpPr>
            <p:cNvPr id="10262" name="Rectangle 7"/>
            <p:cNvSpPr>
              <a:spLocks noChangeArrowheads="1"/>
            </p:cNvSpPr>
            <p:nvPr/>
          </p:nvSpPr>
          <p:spPr bwMode="auto">
            <a:xfrm>
              <a:off x="4176" y="3552"/>
              <a:ext cx="1008" cy="432"/>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a:p>
          </p:txBody>
        </p:sp>
        <p:sp>
          <p:nvSpPr>
            <p:cNvPr id="10263" name="Line 8"/>
            <p:cNvSpPr>
              <a:spLocks noChangeShapeType="1"/>
            </p:cNvSpPr>
            <p:nvPr/>
          </p:nvSpPr>
          <p:spPr bwMode="auto">
            <a:xfrm>
              <a:off x="1872" y="3744"/>
              <a:ext cx="192"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0264" name="Line 9"/>
            <p:cNvSpPr>
              <a:spLocks noChangeShapeType="1"/>
            </p:cNvSpPr>
            <p:nvPr/>
          </p:nvSpPr>
          <p:spPr bwMode="auto">
            <a:xfrm>
              <a:off x="576" y="3744"/>
              <a:ext cx="288"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0265" name="Rectangle 10"/>
            <p:cNvSpPr>
              <a:spLocks noChangeArrowheads="1"/>
            </p:cNvSpPr>
            <p:nvPr/>
          </p:nvSpPr>
          <p:spPr bwMode="auto">
            <a:xfrm>
              <a:off x="192" y="3600"/>
              <a:ext cx="404" cy="288"/>
            </a:xfrm>
            <a:prstGeom prst="rect">
              <a:avLst/>
            </a:prstGeom>
            <a:noFill/>
            <a:ln w="12700">
              <a:noFill/>
              <a:miter lim="800000"/>
              <a:headEnd type="none" w="sm" len="sm"/>
              <a:tailEnd type="none" w="sm" len="sm"/>
            </a:ln>
          </p:spPr>
          <p:txBody>
            <a:bodyPr wrap="none">
              <a:spAutoFit/>
            </a:bodyPr>
            <a:lstStyle/>
            <a:p>
              <a:r>
                <a:rPr lang="en-US" b="1">
                  <a:latin typeface="Arial" charset="0"/>
                </a:rPr>
                <a:t>HO</a:t>
              </a:r>
            </a:p>
          </p:txBody>
        </p:sp>
        <p:sp>
          <p:nvSpPr>
            <p:cNvPr id="10266" name="Rectangle 11"/>
            <p:cNvSpPr>
              <a:spLocks noChangeArrowheads="1"/>
            </p:cNvSpPr>
            <p:nvPr/>
          </p:nvSpPr>
          <p:spPr bwMode="auto">
            <a:xfrm>
              <a:off x="3600" y="3600"/>
              <a:ext cx="404" cy="288"/>
            </a:xfrm>
            <a:prstGeom prst="rect">
              <a:avLst/>
            </a:prstGeom>
            <a:noFill/>
            <a:ln w="12700">
              <a:noFill/>
              <a:miter lim="800000"/>
              <a:headEnd type="none" w="sm" len="sm"/>
              <a:tailEnd type="none" w="sm" len="sm"/>
            </a:ln>
          </p:spPr>
          <p:txBody>
            <a:bodyPr wrap="none">
              <a:spAutoFit/>
            </a:bodyPr>
            <a:lstStyle/>
            <a:p>
              <a:r>
                <a:rPr lang="en-US" b="1">
                  <a:solidFill>
                    <a:srgbClr val="333399"/>
                  </a:solidFill>
                  <a:latin typeface="Arial" charset="0"/>
                </a:rPr>
                <a:t>HO</a:t>
              </a:r>
              <a:endParaRPr lang="en-US" b="1">
                <a:latin typeface="Arial" charset="0"/>
              </a:endParaRPr>
            </a:p>
          </p:txBody>
        </p:sp>
        <p:sp>
          <p:nvSpPr>
            <p:cNvPr id="10267" name="Rectangle 12"/>
            <p:cNvSpPr>
              <a:spLocks noChangeArrowheads="1"/>
            </p:cNvSpPr>
            <p:nvPr/>
          </p:nvSpPr>
          <p:spPr bwMode="auto">
            <a:xfrm>
              <a:off x="5376" y="3600"/>
              <a:ext cx="255" cy="288"/>
            </a:xfrm>
            <a:prstGeom prst="rect">
              <a:avLst/>
            </a:prstGeom>
            <a:noFill/>
            <a:ln w="12700">
              <a:noFill/>
              <a:miter lim="800000"/>
              <a:headEnd type="none" w="sm" len="sm"/>
              <a:tailEnd type="none" w="sm" len="sm"/>
            </a:ln>
          </p:spPr>
          <p:txBody>
            <a:bodyPr wrap="none">
              <a:spAutoFit/>
            </a:bodyPr>
            <a:lstStyle/>
            <a:p>
              <a:r>
                <a:rPr lang="en-US" b="1">
                  <a:latin typeface="Arial" charset="0"/>
                </a:rPr>
                <a:t>H</a:t>
              </a:r>
            </a:p>
          </p:txBody>
        </p:sp>
        <p:sp>
          <p:nvSpPr>
            <p:cNvPr id="10268" name="Line 13"/>
            <p:cNvSpPr>
              <a:spLocks noChangeShapeType="1"/>
            </p:cNvSpPr>
            <p:nvPr/>
          </p:nvSpPr>
          <p:spPr bwMode="auto">
            <a:xfrm>
              <a:off x="5184" y="3744"/>
              <a:ext cx="24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0269" name="Line 14"/>
            <p:cNvSpPr>
              <a:spLocks noChangeShapeType="1"/>
            </p:cNvSpPr>
            <p:nvPr/>
          </p:nvSpPr>
          <p:spPr bwMode="auto">
            <a:xfrm>
              <a:off x="3936" y="3744"/>
              <a:ext cx="24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0270" name="Line 15"/>
            <p:cNvSpPr>
              <a:spLocks noChangeShapeType="1"/>
            </p:cNvSpPr>
            <p:nvPr/>
          </p:nvSpPr>
          <p:spPr bwMode="auto">
            <a:xfrm>
              <a:off x="3072" y="3744"/>
              <a:ext cx="24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0271" name="Rectangle 16"/>
            <p:cNvSpPr>
              <a:spLocks noChangeArrowheads="1"/>
            </p:cNvSpPr>
            <p:nvPr/>
          </p:nvSpPr>
          <p:spPr bwMode="auto">
            <a:xfrm>
              <a:off x="3264" y="3600"/>
              <a:ext cx="255" cy="288"/>
            </a:xfrm>
            <a:prstGeom prst="rect">
              <a:avLst/>
            </a:prstGeom>
            <a:noFill/>
            <a:ln w="12700">
              <a:noFill/>
              <a:miter lim="800000"/>
              <a:headEnd type="none" w="sm" len="sm"/>
              <a:tailEnd type="none" w="sm" len="sm"/>
            </a:ln>
          </p:spPr>
          <p:txBody>
            <a:bodyPr wrap="none">
              <a:spAutoFit/>
            </a:bodyPr>
            <a:lstStyle/>
            <a:p>
              <a:r>
                <a:rPr lang="en-US" b="1">
                  <a:solidFill>
                    <a:srgbClr val="333399"/>
                  </a:solidFill>
                  <a:latin typeface="Arial" charset="0"/>
                </a:rPr>
                <a:t>H</a:t>
              </a:r>
              <a:endParaRPr lang="en-US" b="1">
                <a:latin typeface="Arial" charset="0"/>
              </a:endParaRPr>
            </a:p>
          </p:txBody>
        </p:sp>
      </p:grpSp>
      <p:grpSp>
        <p:nvGrpSpPr>
          <p:cNvPr id="3" name="Group 17"/>
          <p:cNvGrpSpPr>
            <a:grpSpLocks/>
          </p:cNvGrpSpPr>
          <p:nvPr/>
        </p:nvGrpSpPr>
        <p:grpSpPr bwMode="auto">
          <a:xfrm>
            <a:off x="662883" y="3208468"/>
            <a:ext cx="7567613" cy="1905000"/>
            <a:chOff x="384" y="2208"/>
            <a:chExt cx="4767" cy="1200"/>
          </a:xfrm>
        </p:grpSpPr>
        <p:sp>
          <p:nvSpPr>
            <p:cNvPr id="10248" name="Rectangle 18"/>
            <p:cNvSpPr>
              <a:spLocks noChangeArrowheads="1"/>
            </p:cNvSpPr>
            <p:nvPr/>
          </p:nvSpPr>
          <p:spPr bwMode="auto">
            <a:xfrm>
              <a:off x="1008" y="2208"/>
              <a:ext cx="1008" cy="432"/>
            </a:xfrm>
            <a:prstGeom prst="rect">
              <a:avLst/>
            </a:prstGeom>
            <a:solidFill>
              <a:srgbClr val="660066"/>
            </a:solidFill>
            <a:ln w="12700">
              <a:solidFill>
                <a:schemeClr val="tx1"/>
              </a:solidFill>
              <a:miter lim="800000"/>
              <a:headEnd type="none" w="sm" len="sm"/>
              <a:tailEnd type="none" w="sm" len="sm"/>
            </a:ln>
          </p:spPr>
          <p:txBody>
            <a:bodyPr wrap="none" anchor="ctr"/>
            <a:lstStyle/>
            <a:p>
              <a:endParaRPr lang="en-US"/>
            </a:p>
          </p:txBody>
        </p:sp>
        <p:sp>
          <p:nvSpPr>
            <p:cNvPr id="10249" name="Rectangle 19"/>
            <p:cNvSpPr>
              <a:spLocks noChangeArrowheads="1"/>
            </p:cNvSpPr>
            <p:nvPr/>
          </p:nvSpPr>
          <p:spPr bwMode="auto">
            <a:xfrm>
              <a:off x="2352" y="2208"/>
              <a:ext cx="1008" cy="432"/>
            </a:xfrm>
            <a:prstGeom prst="rect">
              <a:avLst/>
            </a:prstGeom>
            <a:solidFill>
              <a:srgbClr val="660066"/>
            </a:solidFill>
            <a:ln w="12700">
              <a:solidFill>
                <a:schemeClr val="tx1"/>
              </a:solidFill>
              <a:miter lim="800000"/>
              <a:headEnd type="none" w="sm" len="sm"/>
              <a:tailEnd type="none" w="sm" len="sm"/>
            </a:ln>
          </p:spPr>
          <p:txBody>
            <a:bodyPr wrap="none" anchor="ctr"/>
            <a:lstStyle/>
            <a:p>
              <a:endParaRPr lang="en-US"/>
            </a:p>
          </p:txBody>
        </p:sp>
        <p:sp>
          <p:nvSpPr>
            <p:cNvPr id="10250" name="Rectangle 20"/>
            <p:cNvSpPr>
              <a:spLocks noChangeArrowheads="1"/>
            </p:cNvSpPr>
            <p:nvPr/>
          </p:nvSpPr>
          <p:spPr bwMode="auto">
            <a:xfrm>
              <a:off x="3696" y="2208"/>
              <a:ext cx="1008" cy="432"/>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a:p>
          </p:txBody>
        </p:sp>
        <p:sp>
          <p:nvSpPr>
            <p:cNvPr id="10251" name="Line 21"/>
            <p:cNvSpPr>
              <a:spLocks noChangeShapeType="1"/>
            </p:cNvSpPr>
            <p:nvPr/>
          </p:nvSpPr>
          <p:spPr bwMode="auto">
            <a:xfrm>
              <a:off x="2016" y="2400"/>
              <a:ext cx="336"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0252" name="Line 22"/>
            <p:cNvSpPr>
              <a:spLocks noChangeShapeType="1"/>
            </p:cNvSpPr>
            <p:nvPr/>
          </p:nvSpPr>
          <p:spPr bwMode="auto">
            <a:xfrm>
              <a:off x="3360" y="2400"/>
              <a:ext cx="336"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0253" name="Line 23"/>
            <p:cNvSpPr>
              <a:spLocks noChangeShapeType="1"/>
            </p:cNvSpPr>
            <p:nvPr/>
          </p:nvSpPr>
          <p:spPr bwMode="auto">
            <a:xfrm>
              <a:off x="4704" y="2400"/>
              <a:ext cx="24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0254" name="Line 24"/>
            <p:cNvSpPr>
              <a:spLocks noChangeShapeType="1"/>
            </p:cNvSpPr>
            <p:nvPr/>
          </p:nvSpPr>
          <p:spPr bwMode="auto">
            <a:xfrm>
              <a:off x="720" y="2400"/>
              <a:ext cx="288"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0255" name="Text Box 25"/>
            <p:cNvSpPr txBox="1">
              <a:spLocks noChangeArrowheads="1"/>
            </p:cNvSpPr>
            <p:nvPr/>
          </p:nvSpPr>
          <p:spPr bwMode="auto">
            <a:xfrm>
              <a:off x="384" y="2256"/>
              <a:ext cx="404" cy="288"/>
            </a:xfrm>
            <a:prstGeom prst="rect">
              <a:avLst/>
            </a:prstGeom>
            <a:noFill/>
            <a:ln w="12700">
              <a:noFill/>
              <a:miter lim="800000"/>
              <a:headEnd type="none" w="sm" len="sm"/>
              <a:tailEnd type="none" w="sm" len="sm"/>
            </a:ln>
          </p:spPr>
          <p:txBody>
            <a:bodyPr wrap="none">
              <a:spAutoFit/>
            </a:bodyPr>
            <a:lstStyle/>
            <a:p>
              <a:r>
                <a:rPr lang="en-US" b="1">
                  <a:latin typeface="Arial" charset="0"/>
                </a:rPr>
                <a:t>HO</a:t>
              </a:r>
              <a:endParaRPr lang="en-US">
                <a:latin typeface="Arial" charset="0"/>
              </a:endParaRPr>
            </a:p>
          </p:txBody>
        </p:sp>
        <p:sp>
          <p:nvSpPr>
            <p:cNvPr id="10256" name="Text Box 26"/>
            <p:cNvSpPr txBox="1">
              <a:spLocks noChangeArrowheads="1"/>
            </p:cNvSpPr>
            <p:nvPr/>
          </p:nvSpPr>
          <p:spPr bwMode="auto">
            <a:xfrm>
              <a:off x="4896" y="2256"/>
              <a:ext cx="255" cy="288"/>
            </a:xfrm>
            <a:prstGeom prst="rect">
              <a:avLst/>
            </a:prstGeom>
            <a:noFill/>
            <a:ln w="12700">
              <a:noFill/>
              <a:miter lim="800000"/>
              <a:headEnd type="none" w="sm" len="sm"/>
              <a:tailEnd type="none" w="sm" len="sm"/>
            </a:ln>
          </p:spPr>
          <p:txBody>
            <a:bodyPr wrap="none">
              <a:spAutoFit/>
            </a:bodyPr>
            <a:lstStyle/>
            <a:p>
              <a:r>
                <a:rPr lang="en-US" b="1">
                  <a:latin typeface="Arial" charset="0"/>
                </a:rPr>
                <a:t>H</a:t>
              </a:r>
              <a:endParaRPr lang="en-US">
                <a:latin typeface="Arial" charset="0"/>
              </a:endParaRPr>
            </a:p>
          </p:txBody>
        </p:sp>
        <p:sp>
          <p:nvSpPr>
            <p:cNvPr id="10257" name="Line 27"/>
            <p:cNvSpPr>
              <a:spLocks noChangeShapeType="1"/>
            </p:cNvSpPr>
            <p:nvPr/>
          </p:nvSpPr>
          <p:spPr bwMode="auto">
            <a:xfrm>
              <a:off x="2832" y="2928"/>
              <a:ext cx="0" cy="480"/>
            </a:xfrm>
            <a:prstGeom prst="line">
              <a:avLst/>
            </a:prstGeom>
            <a:noFill/>
            <a:ln w="38100">
              <a:solidFill>
                <a:schemeClr val="tx1"/>
              </a:solidFill>
              <a:round/>
              <a:headEnd type="none" w="sm" len="sm"/>
              <a:tailEnd type="triangle" w="med" len="med"/>
            </a:ln>
          </p:spPr>
          <p:txBody>
            <a:bodyPr wrap="none" anchor="ctr"/>
            <a:lstStyle/>
            <a:p>
              <a:endParaRPr lang="en-US"/>
            </a:p>
          </p:txBody>
        </p:sp>
        <p:sp>
          <p:nvSpPr>
            <p:cNvPr id="10258" name="Text Box 28"/>
            <p:cNvSpPr txBox="1">
              <a:spLocks noChangeArrowheads="1"/>
            </p:cNvSpPr>
            <p:nvPr/>
          </p:nvSpPr>
          <p:spPr bwMode="auto">
            <a:xfrm>
              <a:off x="3696" y="3072"/>
              <a:ext cx="475" cy="288"/>
            </a:xfrm>
            <a:prstGeom prst="rect">
              <a:avLst/>
            </a:prstGeom>
            <a:noFill/>
            <a:ln w="12700">
              <a:noFill/>
              <a:miter lim="800000"/>
              <a:headEnd type="none" w="sm" len="sm"/>
              <a:tailEnd type="none" w="sm" len="sm"/>
            </a:ln>
          </p:spPr>
          <p:txBody>
            <a:bodyPr wrap="none">
              <a:spAutoFit/>
            </a:bodyPr>
            <a:lstStyle/>
            <a:p>
              <a:r>
                <a:rPr lang="en-US" b="1">
                  <a:solidFill>
                    <a:srgbClr val="333399"/>
                  </a:solidFill>
                  <a:latin typeface="Arial" charset="0"/>
                </a:rPr>
                <a:t>H</a:t>
              </a:r>
              <a:r>
                <a:rPr lang="en-US" b="1" baseline="-25000">
                  <a:solidFill>
                    <a:srgbClr val="333399"/>
                  </a:solidFill>
                  <a:latin typeface="Arial" charset="0"/>
                </a:rPr>
                <a:t>2</a:t>
              </a:r>
              <a:r>
                <a:rPr lang="en-US" b="1">
                  <a:solidFill>
                    <a:srgbClr val="333399"/>
                  </a:solidFill>
                  <a:latin typeface="Arial" charset="0"/>
                </a:rPr>
                <a:t>O</a:t>
              </a:r>
            </a:p>
          </p:txBody>
        </p:sp>
        <p:sp>
          <p:nvSpPr>
            <p:cNvPr id="10259" name="Freeform 29"/>
            <p:cNvSpPr>
              <a:spLocks/>
            </p:cNvSpPr>
            <p:nvPr/>
          </p:nvSpPr>
          <p:spPr bwMode="auto">
            <a:xfrm>
              <a:off x="3537" y="2532"/>
              <a:ext cx="147" cy="636"/>
            </a:xfrm>
            <a:custGeom>
              <a:avLst/>
              <a:gdLst>
                <a:gd name="T0" fmla="*/ 147 w 147"/>
                <a:gd name="T1" fmla="*/ 636 h 636"/>
                <a:gd name="T2" fmla="*/ 3 w 147"/>
                <a:gd name="T3" fmla="*/ 324 h 636"/>
                <a:gd name="T4" fmla="*/ 3 w 147"/>
                <a:gd name="T5" fmla="*/ 0 h 636"/>
                <a:gd name="T6" fmla="*/ 0 60000 65536"/>
                <a:gd name="T7" fmla="*/ 0 60000 65536"/>
                <a:gd name="T8" fmla="*/ 0 60000 65536"/>
                <a:gd name="T9" fmla="*/ 0 w 147"/>
                <a:gd name="T10" fmla="*/ 0 h 636"/>
                <a:gd name="T11" fmla="*/ 147 w 147"/>
                <a:gd name="T12" fmla="*/ 636 h 636"/>
              </a:gdLst>
              <a:ahLst/>
              <a:cxnLst>
                <a:cxn ang="T6">
                  <a:pos x="T0" y="T1"/>
                </a:cxn>
                <a:cxn ang="T7">
                  <a:pos x="T2" y="T3"/>
                </a:cxn>
                <a:cxn ang="T8">
                  <a:pos x="T4" y="T5"/>
                </a:cxn>
              </a:cxnLst>
              <a:rect l="T9" t="T10" r="T11" b="T12"/>
              <a:pathLst>
                <a:path w="147" h="636">
                  <a:moveTo>
                    <a:pt x="147" y="636"/>
                  </a:moveTo>
                  <a:cubicBezTo>
                    <a:pt x="85" y="543"/>
                    <a:pt x="7" y="443"/>
                    <a:pt x="3" y="324"/>
                  </a:cubicBezTo>
                  <a:cubicBezTo>
                    <a:pt x="0" y="216"/>
                    <a:pt x="3" y="108"/>
                    <a:pt x="3" y="0"/>
                  </a:cubicBezTo>
                </a:path>
              </a:pathLst>
            </a:custGeom>
            <a:noFill/>
            <a:ln w="38100">
              <a:solidFill>
                <a:srgbClr val="CC0000"/>
              </a:solidFill>
              <a:round/>
              <a:headEnd/>
              <a:tailEnd type="triangle" w="med" len="med"/>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animEffect transition="in" filter="wipe(left)">
                                      <p:cBhvr>
                                        <p:cTn id="7" dur="500"/>
                                        <p:tgtEl>
                                          <p:spTgt spid="1229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2291">
                                            <p:txEl>
                                              <p:pRg st="0" end="0"/>
                                            </p:txEl>
                                          </p:spTgt>
                                        </p:tgtEl>
                                        <p:attrNameLst>
                                          <p:attrName>style.visibility</p:attrName>
                                        </p:attrNameLst>
                                      </p:cBhvr>
                                      <p:to>
                                        <p:strVal val="visible"/>
                                      </p:to>
                                    </p:set>
                                    <p:anim calcmode="lin" valueType="num">
                                      <p:cBhvr additive="base">
                                        <p:cTn id="12" dur="500" fill="hold"/>
                                        <p:tgtEl>
                                          <p:spTgt spid="12291">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22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uild="p" autoUpdateAnimBg="0"/>
      <p:bldP spid="12291"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066800" y="609600"/>
            <a:ext cx="7162800" cy="609600"/>
          </a:xfrm>
        </p:spPr>
        <p:txBody>
          <a:bodyPr>
            <a:normAutofit fontScale="90000"/>
          </a:bodyPr>
          <a:lstStyle/>
          <a:p>
            <a:pPr eaLnBrk="1" hangingPunct="1">
              <a:defRPr/>
            </a:pPr>
            <a:r>
              <a:rPr lang="en-US" sz="4800" b="1">
                <a:solidFill>
                  <a:srgbClr val="333399"/>
                </a:solidFill>
                <a:effectLst>
                  <a:outerShdw blurRad="38100" dist="38100" dir="2700000" algn="tl">
                    <a:srgbClr val="C0C0C0"/>
                  </a:outerShdw>
                </a:effectLst>
              </a:rPr>
              <a:t>Carbohydrates</a:t>
            </a:r>
          </a:p>
        </p:txBody>
      </p:sp>
      <p:sp>
        <p:nvSpPr>
          <p:cNvPr id="12293" name="Footer Placeholder 6"/>
          <p:cNvSpPr>
            <a:spLocks noGrp="1"/>
          </p:cNvSpPr>
          <p:nvPr>
            <p:ph type="ftr" sz="quarter" idx="11"/>
          </p:nvPr>
        </p:nvSpPr>
        <p:spPr>
          <a:noFill/>
        </p:spPr>
        <p:txBody>
          <a:bodyPr/>
          <a:lstStyle/>
          <a:p>
            <a:r>
              <a:rPr lang="en-US"/>
              <a:t>copyright cmassengale</a:t>
            </a:r>
          </a:p>
        </p:txBody>
      </p:sp>
      <p:sp>
        <p:nvSpPr>
          <p:cNvPr id="12290" name="Slide Number Placeholder 5"/>
          <p:cNvSpPr>
            <a:spLocks noGrp="1"/>
          </p:cNvSpPr>
          <p:nvPr>
            <p:ph type="sldNum" sz="quarter" idx="12"/>
          </p:nvPr>
        </p:nvSpPr>
        <p:spPr>
          <a:noFill/>
        </p:spPr>
        <p:txBody>
          <a:bodyPr/>
          <a:lstStyle/>
          <a:p>
            <a:fld id="{30F65EF5-9625-49D9-8DEF-932B0DF8CC59}" type="slidenum">
              <a:rPr lang="en-US" smtClean="0"/>
              <a:pPr/>
              <a:t>11</a:t>
            </a:fld>
            <a:endParaRPr lang="en-US"/>
          </a:p>
        </p:txBody>
      </p:sp>
      <p:sp>
        <p:nvSpPr>
          <p:cNvPr id="13315" name="Rectangle 3"/>
          <p:cNvSpPr>
            <a:spLocks noGrp="1" noChangeArrowheads="1"/>
          </p:cNvSpPr>
          <p:nvPr>
            <p:ph sz="quarter" idx="1"/>
          </p:nvPr>
        </p:nvSpPr>
        <p:spPr>
          <a:xfrm>
            <a:off x="609600" y="1467697"/>
            <a:ext cx="8382000" cy="5085503"/>
          </a:xfrm>
        </p:spPr>
        <p:txBody>
          <a:bodyPr>
            <a:normAutofit/>
          </a:bodyPr>
          <a:lstStyle/>
          <a:p>
            <a:pPr>
              <a:lnSpc>
                <a:spcPct val="120000"/>
              </a:lnSpc>
              <a:tabLst>
                <a:tab pos="914400" algn="l"/>
                <a:tab pos="1600200" algn="l"/>
              </a:tabLst>
              <a:defRPr/>
            </a:pPr>
            <a:r>
              <a:rPr lang="en-US" dirty="0"/>
              <a:t>A carbohydrate is a biomolecule consisting of carbon, hydrogen and oxygen atoms, usually with a carbon-hydrogen–oxygen atom ratio of 1:2:1.</a:t>
            </a:r>
            <a:br>
              <a:rPr lang="en-US" dirty="0"/>
            </a:br>
            <a:r>
              <a:rPr lang="en-US" dirty="0"/>
              <a:t>​</a:t>
            </a:r>
            <a:br>
              <a:rPr lang="en-US" dirty="0"/>
            </a:br>
            <a:r>
              <a:rPr lang="en-US" dirty="0"/>
              <a:t>Carbohydrates can be classified based on the amount of monomer units present as </a:t>
            </a:r>
            <a:r>
              <a:rPr lang="en-US" b="1" dirty="0"/>
              <a:t>monosaccharides, disaccharides, and polysaccharides</a:t>
            </a:r>
          </a:p>
          <a:p>
            <a:pPr marL="0" indent="0" algn="ctr" eaLnBrk="1" hangingPunct="1">
              <a:lnSpc>
                <a:spcPct val="90000"/>
              </a:lnSpc>
              <a:buNone/>
              <a:tabLst>
                <a:tab pos="914400" algn="l"/>
                <a:tab pos="1600200" algn="l"/>
              </a:tabLst>
              <a:defRPr/>
            </a:pPr>
            <a:r>
              <a:rPr lang="en-US" sz="3600" b="1" dirty="0">
                <a:latin typeface="Comic Sans MS" pitchFamily="66" charset="0"/>
              </a:rPr>
              <a:t>Saccharide means “sugar”</a:t>
            </a:r>
          </a:p>
          <a:p>
            <a:pPr eaLnBrk="1" hangingPunct="1">
              <a:lnSpc>
                <a:spcPct val="90000"/>
              </a:lnSpc>
              <a:tabLst>
                <a:tab pos="914400" algn="l"/>
                <a:tab pos="1600200" algn="l"/>
              </a:tabLst>
              <a:defRPr/>
            </a:pPr>
            <a:endParaRPr lang="en-US" sz="3600" b="1" dirty="0">
              <a:solidFill>
                <a:srgbClr val="006600"/>
              </a:solidFill>
              <a:effectLst>
                <a:outerShdw blurRad="38100" dist="38100" dir="2700000" algn="tl">
                  <a:srgbClr val="C0C0C0"/>
                </a:outerShdw>
              </a:effectLst>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Effect transition="in" filter="wipe(left)">
                                      <p:cBhvr>
                                        <p:cTn id="7" dur="500"/>
                                        <p:tgtEl>
                                          <p:spTgt spid="1331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3315">
                                            <p:txEl>
                                              <p:pRg st="0" end="0"/>
                                            </p:txEl>
                                          </p:spTgt>
                                        </p:tgtEl>
                                        <p:attrNameLst>
                                          <p:attrName>style.visibility</p:attrName>
                                        </p:attrNameLst>
                                      </p:cBhvr>
                                      <p:to>
                                        <p:strVal val="visible"/>
                                      </p:to>
                                    </p:set>
                                    <p:anim calcmode="lin" valueType="num">
                                      <p:cBhvr additive="base">
                                        <p:cTn id="12" dur="500" fill="hold"/>
                                        <p:tgtEl>
                                          <p:spTgt spid="13315">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33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3315">
                                            <p:txEl>
                                              <p:pRg st="1" end="1"/>
                                            </p:txEl>
                                          </p:spTgt>
                                        </p:tgtEl>
                                        <p:attrNameLst>
                                          <p:attrName>style.visibility</p:attrName>
                                        </p:attrNameLst>
                                      </p:cBhvr>
                                      <p:to>
                                        <p:strVal val="visible"/>
                                      </p:to>
                                    </p:set>
                                    <p:anim calcmode="lin" valueType="num">
                                      <p:cBhvr additive="base">
                                        <p:cTn id="18" dur="500" fill="hold"/>
                                        <p:tgtEl>
                                          <p:spTgt spid="13315">
                                            <p:txEl>
                                              <p:pRg st="1" end="1"/>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1331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autoUpdateAnimBg="0"/>
      <p:bldP spid="13315"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838200" y="762000"/>
            <a:ext cx="7162800" cy="609600"/>
          </a:xfrm>
        </p:spPr>
        <p:txBody>
          <a:bodyPr>
            <a:normAutofit fontScale="90000"/>
          </a:bodyPr>
          <a:lstStyle/>
          <a:p>
            <a:pPr eaLnBrk="1" hangingPunct="1">
              <a:defRPr/>
            </a:pPr>
            <a:r>
              <a:rPr lang="en-US" sz="4800" b="1">
                <a:solidFill>
                  <a:srgbClr val="333399"/>
                </a:solidFill>
                <a:effectLst>
                  <a:outerShdw blurRad="38100" dist="38100" dir="2700000" algn="tl">
                    <a:srgbClr val="C0C0C0"/>
                  </a:outerShdw>
                </a:effectLst>
              </a:rPr>
              <a:t>Carbohydrates</a:t>
            </a:r>
          </a:p>
        </p:txBody>
      </p:sp>
      <p:sp>
        <p:nvSpPr>
          <p:cNvPr id="13318" name="Footer Placeholder 9"/>
          <p:cNvSpPr>
            <a:spLocks noGrp="1"/>
          </p:cNvSpPr>
          <p:nvPr>
            <p:ph type="ftr" sz="quarter" idx="11"/>
          </p:nvPr>
        </p:nvSpPr>
        <p:spPr>
          <a:noFill/>
        </p:spPr>
        <p:txBody>
          <a:bodyPr/>
          <a:lstStyle/>
          <a:p>
            <a:r>
              <a:rPr lang="en-US"/>
              <a:t>copyright cmassengale</a:t>
            </a:r>
          </a:p>
        </p:txBody>
      </p:sp>
      <p:sp>
        <p:nvSpPr>
          <p:cNvPr id="13314" name="Slide Number Placeholder 5"/>
          <p:cNvSpPr>
            <a:spLocks noGrp="1"/>
          </p:cNvSpPr>
          <p:nvPr>
            <p:ph type="sldNum" sz="quarter" idx="12"/>
          </p:nvPr>
        </p:nvSpPr>
        <p:spPr>
          <a:noFill/>
        </p:spPr>
        <p:txBody>
          <a:bodyPr/>
          <a:lstStyle/>
          <a:p>
            <a:fld id="{44DC8EE1-F285-45B4-9B4E-A7109BDC8C01}" type="slidenum">
              <a:rPr lang="en-US" smtClean="0"/>
              <a:pPr/>
              <a:t>12</a:t>
            </a:fld>
            <a:endParaRPr lang="en-US"/>
          </a:p>
        </p:txBody>
      </p:sp>
      <p:sp>
        <p:nvSpPr>
          <p:cNvPr id="14339" name="Rectangle 3"/>
          <p:cNvSpPr>
            <a:spLocks noGrp="1" noChangeArrowheads="1"/>
          </p:cNvSpPr>
          <p:nvPr>
            <p:ph sz="quarter" idx="1"/>
          </p:nvPr>
        </p:nvSpPr>
        <p:spPr>
          <a:xfrm>
            <a:off x="1066800" y="1676400"/>
            <a:ext cx="7162800" cy="4343400"/>
          </a:xfrm>
        </p:spPr>
        <p:txBody>
          <a:bodyPr/>
          <a:lstStyle/>
          <a:p>
            <a:pPr eaLnBrk="1" hangingPunct="1">
              <a:buFontTx/>
              <a:buNone/>
              <a:tabLst>
                <a:tab pos="571500" algn="l"/>
              </a:tabLst>
              <a:defRPr/>
            </a:pPr>
            <a:r>
              <a:rPr lang="en-US" sz="3200" b="1" dirty="0">
                <a:solidFill>
                  <a:srgbClr val="006600"/>
                </a:solidFill>
                <a:effectLst>
                  <a:outerShdw blurRad="38100" dist="38100" dir="2700000" algn="tl">
                    <a:srgbClr val="C0C0C0"/>
                  </a:outerShdw>
                </a:effectLst>
                <a:latin typeface="Comic Sans MS" pitchFamily="66" charset="0"/>
              </a:rPr>
              <a:t>Monosaccharide:  one sugar unit</a:t>
            </a:r>
          </a:p>
          <a:p>
            <a:pPr eaLnBrk="1" hangingPunct="1">
              <a:lnSpc>
                <a:spcPct val="60000"/>
              </a:lnSpc>
              <a:buFontTx/>
              <a:buNone/>
              <a:tabLst>
                <a:tab pos="571500" algn="l"/>
              </a:tabLst>
              <a:defRPr/>
            </a:pPr>
            <a:endParaRPr lang="en-US" sz="3200" b="1" dirty="0">
              <a:solidFill>
                <a:srgbClr val="006600"/>
              </a:solidFill>
              <a:effectLst>
                <a:outerShdw blurRad="38100" dist="38100" dir="2700000" algn="tl">
                  <a:srgbClr val="C0C0C0"/>
                </a:outerShdw>
              </a:effectLst>
              <a:latin typeface="Comic Sans MS" pitchFamily="66" charset="0"/>
            </a:endParaRPr>
          </a:p>
          <a:p>
            <a:pPr eaLnBrk="1" hangingPunct="1">
              <a:buFontTx/>
              <a:buNone/>
              <a:tabLst>
                <a:tab pos="571500" algn="l"/>
              </a:tabLst>
              <a:defRPr/>
            </a:pPr>
            <a:r>
              <a:rPr lang="en-US" sz="3200" b="1" dirty="0">
                <a:solidFill>
                  <a:srgbClr val="CC0000"/>
                </a:solidFill>
                <a:effectLst>
                  <a:outerShdw blurRad="38100" dist="38100" dir="2700000" algn="tl">
                    <a:srgbClr val="C0C0C0"/>
                  </a:outerShdw>
                </a:effectLst>
                <a:latin typeface="Comic Sans MS" pitchFamily="66" charset="0"/>
              </a:rPr>
              <a:t>Examples:	</a:t>
            </a:r>
            <a:r>
              <a:rPr lang="en-US" sz="3200" b="1" dirty="0">
                <a:solidFill>
                  <a:srgbClr val="333399"/>
                </a:solidFill>
                <a:effectLst>
                  <a:outerShdw blurRad="38100" dist="38100" dir="2700000" algn="tl">
                    <a:srgbClr val="C0C0C0"/>
                  </a:outerShdw>
                </a:effectLst>
                <a:latin typeface="Comic Sans MS" pitchFamily="66" charset="0"/>
              </a:rPr>
              <a:t>glucose (</a:t>
            </a:r>
            <a:r>
              <a:rPr lang="en-US" sz="3200" b="1" dirty="0">
                <a:solidFill>
                  <a:srgbClr val="333399"/>
                </a:solidFill>
                <a:latin typeface="Comic Sans MS" pitchFamily="66" charset="0"/>
              </a:rPr>
              <a:t>C</a:t>
            </a:r>
            <a:r>
              <a:rPr lang="en-US" sz="3200" b="1" baseline="-25000" dirty="0">
                <a:solidFill>
                  <a:srgbClr val="333399"/>
                </a:solidFill>
                <a:latin typeface="Comic Sans MS" pitchFamily="66" charset="0"/>
              </a:rPr>
              <a:t>6</a:t>
            </a:r>
            <a:r>
              <a:rPr lang="en-US" sz="3200" b="1" dirty="0">
                <a:solidFill>
                  <a:srgbClr val="333399"/>
                </a:solidFill>
                <a:latin typeface="Comic Sans MS" pitchFamily="66" charset="0"/>
              </a:rPr>
              <a:t>H</a:t>
            </a:r>
            <a:r>
              <a:rPr lang="en-US" sz="3200" b="1" baseline="-25000" dirty="0">
                <a:solidFill>
                  <a:srgbClr val="333399"/>
                </a:solidFill>
                <a:latin typeface="Comic Sans MS" pitchFamily="66" charset="0"/>
              </a:rPr>
              <a:t>12</a:t>
            </a:r>
            <a:r>
              <a:rPr lang="en-US" sz="3200" b="1" dirty="0">
                <a:solidFill>
                  <a:srgbClr val="333399"/>
                </a:solidFill>
                <a:latin typeface="Comic Sans MS" pitchFamily="66" charset="0"/>
              </a:rPr>
              <a:t>O</a:t>
            </a:r>
            <a:r>
              <a:rPr lang="en-US" sz="3200" b="1" baseline="-25000" dirty="0">
                <a:solidFill>
                  <a:srgbClr val="333399"/>
                </a:solidFill>
                <a:latin typeface="Comic Sans MS" pitchFamily="66" charset="0"/>
              </a:rPr>
              <a:t>6</a:t>
            </a:r>
            <a:r>
              <a:rPr lang="en-US" sz="3200" b="1" dirty="0">
                <a:solidFill>
                  <a:srgbClr val="333399"/>
                </a:solidFill>
                <a:latin typeface="Comic Sans MS" pitchFamily="66" charset="0"/>
              </a:rPr>
              <a:t>)</a:t>
            </a:r>
            <a:endParaRPr lang="en-US" sz="3200" b="1" dirty="0">
              <a:latin typeface="Comic Sans MS" pitchFamily="66" charset="0"/>
            </a:endParaRPr>
          </a:p>
          <a:p>
            <a:pPr eaLnBrk="1" hangingPunct="1">
              <a:buFontTx/>
              <a:buNone/>
              <a:tabLst>
                <a:tab pos="571500" algn="l"/>
              </a:tabLst>
              <a:defRPr/>
            </a:pPr>
            <a:r>
              <a:rPr lang="en-US" sz="3200" b="1" dirty="0">
                <a:latin typeface="Comic Sans MS" pitchFamily="66" charset="0"/>
              </a:rPr>
              <a:t>					</a:t>
            </a:r>
            <a:r>
              <a:rPr lang="en-US" sz="3200" b="1" dirty="0">
                <a:solidFill>
                  <a:srgbClr val="333399"/>
                </a:solidFill>
                <a:effectLst>
                  <a:outerShdw blurRad="38100" dist="38100" dir="2700000" algn="tl">
                    <a:srgbClr val="C0C0C0"/>
                  </a:outerShdw>
                </a:effectLst>
                <a:latin typeface="Comic Sans MS" pitchFamily="66" charset="0"/>
              </a:rPr>
              <a:t>Fructose</a:t>
            </a:r>
          </a:p>
          <a:p>
            <a:pPr eaLnBrk="1" hangingPunct="1">
              <a:buFontTx/>
              <a:buNone/>
              <a:tabLst>
                <a:tab pos="571500" algn="l"/>
              </a:tabLst>
              <a:defRPr/>
            </a:pPr>
            <a:r>
              <a:rPr lang="en-US" sz="3200" b="1" dirty="0">
                <a:solidFill>
                  <a:srgbClr val="333399"/>
                </a:solidFill>
                <a:effectLst>
                  <a:outerShdw blurRad="38100" dist="38100" dir="2700000" algn="tl">
                    <a:srgbClr val="C0C0C0"/>
                  </a:outerShdw>
                </a:effectLst>
                <a:latin typeface="Comic Sans MS" pitchFamily="66" charset="0"/>
              </a:rPr>
              <a:t>					</a:t>
            </a:r>
            <a:r>
              <a:rPr lang="en-US" sz="3200" b="1" dirty="0" err="1">
                <a:solidFill>
                  <a:srgbClr val="333399"/>
                </a:solidFill>
                <a:effectLst>
                  <a:outerShdw blurRad="38100" dist="38100" dir="2700000" algn="tl">
                    <a:srgbClr val="C0C0C0"/>
                  </a:outerShdw>
                </a:effectLst>
                <a:latin typeface="Comic Sans MS" pitchFamily="66" charset="0"/>
              </a:rPr>
              <a:t>Galactose</a:t>
            </a:r>
            <a:endParaRPr lang="en-US" sz="3200" b="1" dirty="0">
              <a:solidFill>
                <a:srgbClr val="333399"/>
              </a:solidFill>
              <a:effectLst>
                <a:outerShdw blurRad="38100" dist="38100" dir="2700000" algn="tl">
                  <a:srgbClr val="C0C0C0"/>
                </a:outerShdw>
              </a:effectLst>
              <a:latin typeface="Comic Sans MS" pitchFamily="66" charset="0"/>
            </a:endParaRPr>
          </a:p>
        </p:txBody>
      </p:sp>
      <p:grpSp>
        <p:nvGrpSpPr>
          <p:cNvPr id="2" name="Group 4"/>
          <p:cNvGrpSpPr>
            <a:grpSpLocks/>
          </p:cNvGrpSpPr>
          <p:nvPr/>
        </p:nvGrpSpPr>
        <p:grpSpPr bwMode="auto">
          <a:xfrm>
            <a:off x="1219200" y="3733800"/>
            <a:ext cx="2209800" cy="1524000"/>
            <a:chOff x="3216" y="2880"/>
            <a:chExt cx="1392" cy="960"/>
          </a:xfrm>
        </p:grpSpPr>
        <p:sp>
          <p:nvSpPr>
            <p:cNvPr id="13319" name="AutoShape 5"/>
            <p:cNvSpPr>
              <a:spLocks noChangeArrowheads="1"/>
            </p:cNvSpPr>
            <p:nvPr/>
          </p:nvSpPr>
          <p:spPr bwMode="auto">
            <a:xfrm>
              <a:off x="3216" y="2880"/>
              <a:ext cx="1392" cy="960"/>
            </a:xfrm>
            <a:prstGeom prst="hexagon">
              <a:avLst>
                <a:gd name="adj" fmla="val 36250"/>
                <a:gd name="vf" fmla="val 115470"/>
              </a:avLst>
            </a:prstGeom>
            <a:solidFill>
              <a:schemeClr val="hlink"/>
            </a:solidFill>
            <a:ln w="38100">
              <a:solidFill>
                <a:schemeClr val="tx1"/>
              </a:solidFill>
              <a:miter lim="800000"/>
              <a:headEnd type="none" w="sm" len="sm"/>
              <a:tailEnd type="none" w="sm" len="sm"/>
            </a:ln>
          </p:spPr>
          <p:txBody>
            <a:bodyPr wrap="none" anchor="ctr"/>
            <a:lstStyle/>
            <a:p>
              <a:pPr algn="ctr"/>
              <a:endParaRPr lang="en-US">
                <a:solidFill>
                  <a:schemeClr val="hlink"/>
                </a:solidFill>
                <a:latin typeface="Arial" charset="0"/>
              </a:endParaRPr>
            </a:p>
          </p:txBody>
        </p:sp>
        <p:sp>
          <p:nvSpPr>
            <p:cNvPr id="14342" name="Text Box 6"/>
            <p:cNvSpPr txBox="1">
              <a:spLocks noChangeArrowheads="1"/>
            </p:cNvSpPr>
            <p:nvPr/>
          </p:nvSpPr>
          <p:spPr bwMode="auto">
            <a:xfrm>
              <a:off x="3504" y="3216"/>
              <a:ext cx="841" cy="288"/>
            </a:xfrm>
            <a:prstGeom prst="rect">
              <a:avLst/>
            </a:prstGeom>
            <a:noFill/>
            <a:ln w="12700">
              <a:noFill/>
              <a:miter lim="800000"/>
              <a:headEnd type="none" w="sm" len="sm"/>
              <a:tailEnd type="none" w="sm" len="sm"/>
            </a:ln>
            <a:effectLst/>
          </p:spPr>
          <p:txBody>
            <a:bodyPr wrap="none">
              <a:spAutoFit/>
            </a:bodyPr>
            <a:lstStyle/>
            <a:p>
              <a:pPr>
                <a:defRPr/>
              </a:pPr>
              <a:r>
                <a:rPr lang="en-US" b="1">
                  <a:solidFill>
                    <a:srgbClr val="333399"/>
                  </a:solidFill>
                  <a:effectLst>
                    <a:outerShdw blurRad="38100" dist="38100" dir="2700000" algn="tl">
                      <a:srgbClr val="C0C0C0"/>
                    </a:outerShdw>
                  </a:effectLst>
                  <a:latin typeface="Arial" charset="0"/>
                </a:rPr>
                <a:t>glucose</a:t>
              </a:r>
              <a:endParaRPr lang="en-US">
                <a:latin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animEffect transition="in" filter="wipe(left)">
                                      <p:cBhvr>
                                        <p:cTn id="7" dur="500"/>
                                        <p:tgtEl>
                                          <p:spTgt spid="1433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4339">
                                            <p:txEl>
                                              <p:pRg st="0" end="0"/>
                                            </p:txEl>
                                          </p:spTgt>
                                        </p:tgtEl>
                                        <p:attrNameLst>
                                          <p:attrName>style.visibility</p:attrName>
                                        </p:attrNameLst>
                                      </p:cBhvr>
                                      <p:to>
                                        <p:strVal val="visible"/>
                                      </p:to>
                                    </p:set>
                                    <p:anim calcmode="lin" valueType="num">
                                      <p:cBhvr additive="base">
                                        <p:cTn id="12" dur="500" fill="hold"/>
                                        <p:tgtEl>
                                          <p:spTgt spid="14339">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43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4339">
                                            <p:txEl>
                                              <p:pRg st="2" end="2"/>
                                            </p:txEl>
                                          </p:spTgt>
                                        </p:tgtEl>
                                        <p:attrNameLst>
                                          <p:attrName>style.visibility</p:attrName>
                                        </p:attrNameLst>
                                      </p:cBhvr>
                                      <p:to>
                                        <p:strVal val="visible"/>
                                      </p:to>
                                    </p:set>
                                    <p:anim calcmode="lin" valueType="num">
                                      <p:cBhvr additive="base">
                                        <p:cTn id="18" dur="500" fill="hold"/>
                                        <p:tgtEl>
                                          <p:spTgt spid="14339">
                                            <p:txEl>
                                              <p:pRg st="2" end="2"/>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143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14339">
                                            <p:txEl>
                                              <p:pRg st="3" end="3"/>
                                            </p:txEl>
                                          </p:spTgt>
                                        </p:tgtEl>
                                        <p:attrNameLst>
                                          <p:attrName>style.visibility</p:attrName>
                                        </p:attrNameLst>
                                      </p:cBhvr>
                                      <p:to>
                                        <p:strVal val="visible"/>
                                      </p:to>
                                    </p:set>
                                    <p:anim calcmode="lin" valueType="num">
                                      <p:cBhvr additive="base">
                                        <p:cTn id="24" dur="500" fill="hold"/>
                                        <p:tgtEl>
                                          <p:spTgt spid="14339">
                                            <p:txEl>
                                              <p:pRg st="3" end="3"/>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433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14339">
                                            <p:txEl>
                                              <p:pRg st="4" end="4"/>
                                            </p:txEl>
                                          </p:spTgt>
                                        </p:tgtEl>
                                        <p:attrNameLst>
                                          <p:attrName>style.visibility</p:attrName>
                                        </p:attrNameLst>
                                      </p:cBhvr>
                                      <p:to>
                                        <p:strVal val="visible"/>
                                      </p:to>
                                    </p:set>
                                    <p:anim calcmode="lin" valueType="num">
                                      <p:cBhvr additive="base">
                                        <p:cTn id="30" dur="500" fill="hold"/>
                                        <p:tgtEl>
                                          <p:spTgt spid="14339">
                                            <p:txEl>
                                              <p:pRg st="4" end="4"/>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1433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left)">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autoUpdateAnimBg="0"/>
      <p:bldP spid="14339"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66800" y="457200"/>
            <a:ext cx="7162800" cy="609600"/>
          </a:xfrm>
        </p:spPr>
        <p:txBody>
          <a:bodyPr>
            <a:normAutofit fontScale="90000"/>
          </a:bodyPr>
          <a:lstStyle/>
          <a:p>
            <a:pPr eaLnBrk="1" hangingPunct="1">
              <a:defRPr/>
            </a:pPr>
            <a:r>
              <a:rPr lang="en-US" sz="4800" b="1">
                <a:solidFill>
                  <a:srgbClr val="333399"/>
                </a:solidFill>
                <a:effectLst>
                  <a:outerShdw blurRad="38100" dist="38100" dir="2700000" algn="tl">
                    <a:srgbClr val="C0C0C0"/>
                  </a:outerShdw>
                </a:effectLst>
              </a:rPr>
              <a:t>Carbohydrates</a:t>
            </a:r>
          </a:p>
        </p:txBody>
      </p:sp>
      <p:sp>
        <p:nvSpPr>
          <p:cNvPr id="14342" name="Footer Placeholder 14"/>
          <p:cNvSpPr>
            <a:spLocks noGrp="1"/>
          </p:cNvSpPr>
          <p:nvPr>
            <p:ph type="ftr" sz="quarter" idx="11"/>
          </p:nvPr>
        </p:nvSpPr>
        <p:spPr>
          <a:noFill/>
        </p:spPr>
        <p:txBody>
          <a:bodyPr/>
          <a:lstStyle/>
          <a:p>
            <a:r>
              <a:rPr lang="en-US"/>
              <a:t>copyright cmassengale</a:t>
            </a:r>
          </a:p>
        </p:txBody>
      </p:sp>
      <p:sp>
        <p:nvSpPr>
          <p:cNvPr id="14338" name="Slide Number Placeholder 5"/>
          <p:cNvSpPr>
            <a:spLocks noGrp="1"/>
          </p:cNvSpPr>
          <p:nvPr>
            <p:ph type="sldNum" sz="quarter" idx="12"/>
          </p:nvPr>
        </p:nvSpPr>
        <p:spPr>
          <a:noFill/>
        </p:spPr>
        <p:txBody>
          <a:bodyPr/>
          <a:lstStyle/>
          <a:p>
            <a:fld id="{B9C2EC42-AA5C-4FD7-904D-C4F1A8DD0D30}" type="slidenum">
              <a:rPr lang="en-US" smtClean="0"/>
              <a:pPr/>
              <a:t>13</a:t>
            </a:fld>
            <a:endParaRPr lang="en-US"/>
          </a:p>
        </p:txBody>
      </p:sp>
      <p:sp>
        <p:nvSpPr>
          <p:cNvPr id="15363" name="Rectangle 3"/>
          <p:cNvSpPr>
            <a:spLocks noGrp="1" noChangeArrowheads="1"/>
          </p:cNvSpPr>
          <p:nvPr>
            <p:ph sz="quarter" idx="1"/>
          </p:nvPr>
        </p:nvSpPr>
        <p:spPr>
          <a:xfrm>
            <a:off x="1066800" y="1371600"/>
            <a:ext cx="7162800" cy="3429000"/>
          </a:xfrm>
        </p:spPr>
        <p:txBody>
          <a:bodyPr/>
          <a:lstStyle/>
          <a:p>
            <a:pPr eaLnBrk="1" hangingPunct="1">
              <a:buFontTx/>
              <a:buNone/>
              <a:tabLst>
                <a:tab pos="1828800" algn="l"/>
                <a:tab pos="2057400" algn="l"/>
              </a:tabLst>
              <a:defRPr/>
            </a:pPr>
            <a:r>
              <a:rPr lang="en-US" sz="3600" b="1">
                <a:solidFill>
                  <a:srgbClr val="006600"/>
                </a:solidFill>
                <a:effectLst>
                  <a:outerShdw blurRad="38100" dist="38100" dir="2700000" algn="tl">
                    <a:srgbClr val="C0C0C0"/>
                  </a:outerShdw>
                </a:effectLst>
                <a:latin typeface="Comic Sans MS" pitchFamily="66" charset="0"/>
              </a:rPr>
              <a:t>Disaccharide: two sugar unit</a:t>
            </a:r>
          </a:p>
          <a:p>
            <a:pPr eaLnBrk="1" hangingPunct="1">
              <a:buFontTx/>
              <a:buNone/>
              <a:tabLst>
                <a:tab pos="1828800" algn="l"/>
                <a:tab pos="2057400" algn="l"/>
              </a:tabLst>
              <a:defRPr/>
            </a:pPr>
            <a:r>
              <a:rPr lang="en-US" sz="3600" b="1">
                <a:solidFill>
                  <a:srgbClr val="CC0000"/>
                </a:solidFill>
                <a:effectLst>
                  <a:outerShdw blurRad="38100" dist="38100" dir="2700000" algn="tl">
                    <a:srgbClr val="C0C0C0"/>
                  </a:outerShdw>
                </a:effectLst>
                <a:latin typeface="Comic Sans MS" pitchFamily="66" charset="0"/>
              </a:rPr>
              <a:t>Examples: </a:t>
            </a:r>
          </a:p>
          <a:p>
            <a:pPr lvl="1" eaLnBrk="1" hangingPunct="1">
              <a:tabLst>
                <a:tab pos="1828800" algn="l"/>
                <a:tab pos="2057400" algn="l"/>
              </a:tabLst>
              <a:defRPr/>
            </a:pPr>
            <a:r>
              <a:rPr lang="en-US" sz="3200" b="1">
                <a:solidFill>
                  <a:srgbClr val="CC0000"/>
                </a:solidFill>
                <a:effectLst>
                  <a:outerShdw blurRad="38100" dist="38100" dir="2700000" algn="tl">
                    <a:srgbClr val="C0C0C0"/>
                  </a:outerShdw>
                </a:effectLst>
                <a:latin typeface="Comic Sans MS" pitchFamily="66" charset="0"/>
              </a:rPr>
              <a:t>Sucrose (glucose+fructose)</a:t>
            </a:r>
          </a:p>
          <a:p>
            <a:pPr lvl="1" eaLnBrk="1" hangingPunct="1">
              <a:tabLst>
                <a:tab pos="1828800" algn="l"/>
                <a:tab pos="2057400" algn="l"/>
              </a:tabLst>
              <a:defRPr/>
            </a:pPr>
            <a:r>
              <a:rPr lang="en-US" sz="3200" b="1">
                <a:solidFill>
                  <a:srgbClr val="CC0000"/>
                </a:solidFill>
                <a:effectLst>
                  <a:outerShdw blurRad="38100" dist="38100" dir="2700000" algn="tl">
                    <a:srgbClr val="C0C0C0"/>
                  </a:outerShdw>
                </a:effectLst>
                <a:latin typeface="Comic Sans MS" pitchFamily="66" charset="0"/>
              </a:rPr>
              <a:t>Lactose (glucose+galactose)</a:t>
            </a:r>
          </a:p>
          <a:p>
            <a:pPr lvl="1" eaLnBrk="1" hangingPunct="1">
              <a:tabLst>
                <a:tab pos="1828800" algn="l"/>
                <a:tab pos="2057400" algn="l"/>
              </a:tabLst>
              <a:defRPr/>
            </a:pPr>
            <a:r>
              <a:rPr lang="en-US" sz="3200" b="1">
                <a:solidFill>
                  <a:srgbClr val="CC0000"/>
                </a:solidFill>
                <a:effectLst>
                  <a:outerShdw blurRad="38100" dist="38100" dir="2700000" algn="tl">
                    <a:srgbClr val="C0C0C0"/>
                  </a:outerShdw>
                </a:effectLst>
                <a:latin typeface="Comic Sans MS" pitchFamily="66" charset="0"/>
              </a:rPr>
              <a:t>Maltose (glucose+glucose)</a:t>
            </a:r>
          </a:p>
        </p:txBody>
      </p:sp>
      <p:grpSp>
        <p:nvGrpSpPr>
          <p:cNvPr id="2" name="Group 4"/>
          <p:cNvGrpSpPr>
            <a:grpSpLocks/>
          </p:cNvGrpSpPr>
          <p:nvPr/>
        </p:nvGrpSpPr>
        <p:grpSpPr bwMode="auto">
          <a:xfrm>
            <a:off x="1981200" y="4724400"/>
            <a:ext cx="4876800" cy="1524000"/>
            <a:chOff x="1488" y="2880"/>
            <a:chExt cx="3072" cy="960"/>
          </a:xfrm>
        </p:grpSpPr>
        <p:grpSp>
          <p:nvGrpSpPr>
            <p:cNvPr id="3" name="Group 5"/>
            <p:cNvGrpSpPr>
              <a:grpSpLocks/>
            </p:cNvGrpSpPr>
            <p:nvPr/>
          </p:nvGrpSpPr>
          <p:grpSpPr bwMode="auto">
            <a:xfrm>
              <a:off x="3168" y="2880"/>
              <a:ext cx="1392" cy="960"/>
              <a:chOff x="3216" y="2880"/>
              <a:chExt cx="1392" cy="960"/>
            </a:xfrm>
          </p:grpSpPr>
          <p:sp>
            <p:nvSpPr>
              <p:cNvPr id="14348" name="AutoShape 6"/>
              <p:cNvSpPr>
                <a:spLocks noChangeArrowheads="1"/>
              </p:cNvSpPr>
              <p:nvPr/>
            </p:nvSpPr>
            <p:spPr bwMode="auto">
              <a:xfrm>
                <a:off x="3216" y="2880"/>
                <a:ext cx="1392" cy="960"/>
              </a:xfrm>
              <a:prstGeom prst="hexagon">
                <a:avLst>
                  <a:gd name="adj" fmla="val 36250"/>
                  <a:gd name="vf" fmla="val 115470"/>
                </a:avLst>
              </a:prstGeom>
              <a:solidFill>
                <a:schemeClr val="hlink"/>
              </a:solidFill>
              <a:ln w="38100">
                <a:solidFill>
                  <a:schemeClr val="tx1"/>
                </a:solidFill>
                <a:miter lim="800000"/>
                <a:headEnd type="none" w="sm" len="sm"/>
                <a:tailEnd type="none" w="sm" len="sm"/>
              </a:ln>
            </p:spPr>
            <p:txBody>
              <a:bodyPr wrap="none" anchor="ctr"/>
              <a:lstStyle/>
              <a:p>
                <a:pPr algn="ctr"/>
                <a:endParaRPr lang="en-US">
                  <a:solidFill>
                    <a:schemeClr val="hlink"/>
                  </a:solidFill>
                  <a:latin typeface="Arial" charset="0"/>
                </a:endParaRPr>
              </a:p>
            </p:txBody>
          </p:sp>
          <p:sp>
            <p:nvSpPr>
              <p:cNvPr id="15367" name="Text Box 7"/>
              <p:cNvSpPr txBox="1">
                <a:spLocks noChangeArrowheads="1"/>
              </p:cNvSpPr>
              <p:nvPr/>
            </p:nvSpPr>
            <p:spPr bwMode="auto">
              <a:xfrm>
                <a:off x="3504" y="3216"/>
                <a:ext cx="841" cy="288"/>
              </a:xfrm>
              <a:prstGeom prst="rect">
                <a:avLst/>
              </a:prstGeom>
              <a:noFill/>
              <a:ln w="12700">
                <a:noFill/>
                <a:miter lim="800000"/>
                <a:headEnd type="none" w="sm" len="sm"/>
                <a:tailEnd type="none" w="sm" len="sm"/>
              </a:ln>
              <a:effectLst/>
            </p:spPr>
            <p:txBody>
              <a:bodyPr wrap="none">
                <a:spAutoFit/>
              </a:bodyPr>
              <a:lstStyle/>
              <a:p>
                <a:pPr>
                  <a:defRPr/>
                </a:pPr>
                <a:r>
                  <a:rPr lang="en-US" b="1">
                    <a:solidFill>
                      <a:srgbClr val="333399"/>
                    </a:solidFill>
                    <a:effectLst>
                      <a:outerShdw blurRad="38100" dist="38100" dir="2700000" algn="tl">
                        <a:srgbClr val="C0C0C0"/>
                      </a:outerShdw>
                    </a:effectLst>
                    <a:latin typeface="Arial" charset="0"/>
                  </a:rPr>
                  <a:t>glucose</a:t>
                </a:r>
                <a:endParaRPr lang="en-US">
                  <a:latin typeface="Arial" charset="0"/>
                </a:endParaRPr>
              </a:p>
            </p:txBody>
          </p:sp>
        </p:grpSp>
        <p:grpSp>
          <p:nvGrpSpPr>
            <p:cNvPr id="4" name="Group 8"/>
            <p:cNvGrpSpPr>
              <a:grpSpLocks/>
            </p:cNvGrpSpPr>
            <p:nvPr/>
          </p:nvGrpSpPr>
          <p:grpSpPr bwMode="auto">
            <a:xfrm>
              <a:off x="1488" y="2880"/>
              <a:ext cx="1392" cy="960"/>
              <a:chOff x="3216" y="2880"/>
              <a:chExt cx="1392" cy="960"/>
            </a:xfrm>
          </p:grpSpPr>
          <p:sp>
            <p:nvSpPr>
              <p:cNvPr id="14346" name="AutoShape 9"/>
              <p:cNvSpPr>
                <a:spLocks noChangeArrowheads="1"/>
              </p:cNvSpPr>
              <p:nvPr/>
            </p:nvSpPr>
            <p:spPr bwMode="auto">
              <a:xfrm>
                <a:off x="3216" y="2880"/>
                <a:ext cx="1392" cy="960"/>
              </a:xfrm>
              <a:prstGeom prst="hexagon">
                <a:avLst>
                  <a:gd name="adj" fmla="val 36250"/>
                  <a:gd name="vf" fmla="val 115470"/>
                </a:avLst>
              </a:prstGeom>
              <a:solidFill>
                <a:schemeClr val="hlink"/>
              </a:solidFill>
              <a:ln w="38100">
                <a:solidFill>
                  <a:schemeClr val="tx1"/>
                </a:solidFill>
                <a:miter lim="800000"/>
                <a:headEnd type="none" w="sm" len="sm"/>
                <a:tailEnd type="none" w="sm" len="sm"/>
              </a:ln>
            </p:spPr>
            <p:txBody>
              <a:bodyPr wrap="none" anchor="ctr"/>
              <a:lstStyle/>
              <a:p>
                <a:pPr algn="ctr"/>
                <a:endParaRPr lang="en-US">
                  <a:solidFill>
                    <a:schemeClr val="hlink"/>
                  </a:solidFill>
                  <a:latin typeface="Arial" charset="0"/>
                </a:endParaRPr>
              </a:p>
            </p:txBody>
          </p:sp>
          <p:sp>
            <p:nvSpPr>
              <p:cNvPr id="15370" name="Text Box 10"/>
              <p:cNvSpPr txBox="1">
                <a:spLocks noChangeArrowheads="1"/>
              </p:cNvSpPr>
              <p:nvPr/>
            </p:nvSpPr>
            <p:spPr bwMode="auto">
              <a:xfrm>
                <a:off x="3504" y="3216"/>
                <a:ext cx="841" cy="288"/>
              </a:xfrm>
              <a:prstGeom prst="rect">
                <a:avLst/>
              </a:prstGeom>
              <a:noFill/>
              <a:ln w="12700">
                <a:noFill/>
                <a:miter lim="800000"/>
                <a:headEnd type="none" w="sm" len="sm"/>
                <a:tailEnd type="none" w="sm" len="sm"/>
              </a:ln>
              <a:effectLst/>
            </p:spPr>
            <p:txBody>
              <a:bodyPr wrap="none">
                <a:spAutoFit/>
              </a:bodyPr>
              <a:lstStyle/>
              <a:p>
                <a:pPr>
                  <a:defRPr/>
                </a:pPr>
                <a:r>
                  <a:rPr lang="en-US" b="1">
                    <a:solidFill>
                      <a:srgbClr val="333399"/>
                    </a:solidFill>
                    <a:effectLst>
                      <a:outerShdw blurRad="38100" dist="38100" dir="2700000" algn="tl">
                        <a:srgbClr val="C0C0C0"/>
                      </a:outerShdw>
                    </a:effectLst>
                    <a:latin typeface="Arial" charset="0"/>
                  </a:rPr>
                  <a:t>glucose</a:t>
                </a:r>
                <a:endParaRPr lang="en-US">
                  <a:latin typeface="Arial" charset="0"/>
                </a:endParaRPr>
              </a:p>
            </p:txBody>
          </p:sp>
        </p:grpSp>
        <p:sp>
          <p:nvSpPr>
            <p:cNvPr id="14345" name="Line 11"/>
            <p:cNvSpPr>
              <a:spLocks noChangeShapeType="1"/>
            </p:cNvSpPr>
            <p:nvPr/>
          </p:nvSpPr>
          <p:spPr bwMode="auto">
            <a:xfrm>
              <a:off x="2880" y="3360"/>
              <a:ext cx="288" cy="0"/>
            </a:xfrm>
            <a:prstGeom prst="line">
              <a:avLst/>
            </a:prstGeom>
            <a:noFill/>
            <a:ln w="57150">
              <a:solidFill>
                <a:schemeClr val="tx1"/>
              </a:solidFill>
              <a:round/>
              <a:headEnd type="none" w="sm" len="sm"/>
              <a:tailEnd type="none" w="sm" len="sm"/>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Effect transition="in" filter="wipe(left)">
                                      <p:cBhvr>
                                        <p:cTn id="7" dur="500"/>
                                        <p:tgtEl>
                                          <p:spTgt spid="1536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5363">
                                            <p:txEl>
                                              <p:pRg st="0" end="0"/>
                                            </p:txEl>
                                          </p:spTgt>
                                        </p:tgtEl>
                                        <p:attrNameLst>
                                          <p:attrName>style.visibility</p:attrName>
                                        </p:attrNameLst>
                                      </p:cBhvr>
                                      <p:to>
                                        <p:strVal val="visible"/>
                                      </p:to>
                                    </p:set>
                                    <p:anim calcmode="lin" valueType="num">
                                      <p:cBhvr additive="base">
                                        <p:cTn id="12" dur="500" fill="hold"/>
                                        <p:tgtEl>
                                          <p:spTgt spid="15363">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53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5363">
                                            <p:txEl>
                                              <p:pRg st="1" end="1"/>
                                            </p:txEl>
                                          </p:spTgt>
                                        </p:tgtEl>
                                        <p:attrNameLst>
                                          <p:attrName>style.visibility</p:attrName>
                                        </p:attrNameLst>
                                      </p:cBhvr>
                                      <p:to>
                                        <p:strVal val="visible"/>
                                      </p:to>
                                    </p:set>
                                    <p:anim calcmode="lin" valueType="num">
                                      <p:cBhvr additive="base">
                                        <p:cTn id="18" dur="500" fill="hold"/>
                                        <p:tgtEl>
                                          <p:spTgt spid="15363">
                                            <p:txEl>
                                              <p:pRg st="1" end="1"/>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15363">
                                            <p:txEl>
                                              <p:pRg st="1" end="1"/>
                                            </p:txEl>
                                          </p:spTgt>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15363">
                                            <p:txEl>
                                              <p:pRg st="2" end="2"/>
                                            </p:txEl>
                                          </p:spTgt>
                                        </p:tgtEl>
                                        <p:attrNameLst>
                                          <p:attrName>style.visibility</p:attrName>
                                        </p:attrNameLst>
                                      </p:cBhvr>
                                      <p:to>
                                        <p:strVal val="visible"/>
                                      </p:to>
                                    </p:set>
                                    <p:anim calcmode="lin" valueType="num">
                                      <p:cBhvr additive="base">
                                        <p:cTn id="22" dur="500" fill="hold"/>
                                        <p:tgtEl>
                                          <p:spTgt spid="15363">
                                            <p:txEl>
                                              <p:pRg st="2" end="2"/>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15363">
                                            <p:txEl>
                                              <p:pRg st="2" end="2"/>
                                            </p:txEl>
                                          </p:spTgt>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15363">
                                            <p:txEl>
                                              <p:pRg st="3" end="3"/>
                                            </p:txEl>
                                          </p:spTgt>
                                        </p:tgtEl>
                                        <p:attrNameLst>
                                          <p:attrName>style.visibility</p:attrName>
                                        </p:attrNameLst>
                                      </p:cBhvr>
                                      <p:to>
                                        <p:strVal val="visible"/>
                                      </p:to>
                                    </p:set>
                                    <p:anim calcmode="lin" valueType="num">
                                      <p:cBhvr additive="base">
                                        <p:cTn id="26" dur="500" fill="hold"/>
                                        <p:tgtEl>
                                          <p:spTgt spid="15363">
                                            <p:txEl>
                                              <p:pRg st="3" end="3"/>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15363">
                                            <p:txEl>
                                              <p:pRg st="3" end="3"/>
                                            </p:txEl>
                                          </p:spTgt>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15363">
                                            <p:txEl>
                                              <p:pRg st="4" end="4"/>
                                            </p:txEl>
                                          </p:spTgt>
                                        </p:tgtEl>
                                        <p:attrNameLst>
                                          <p:attrName>style.visibility</p:attrName>
                                        </p:attrNameLst>
                                      </p:cBhvr>
                                      <p:to>
                                        <p:strVal val="visible"/>
                                      </p:to>
                                    </p:set>
                                    <p:anim calcmode="lin" valueType="num">
                                      <p:cBhvr additive="base">
                                        <p:cTn id="30" dur="500" fill="hold"/>
                                        <p:tgtEl>
                                          <p:spTgt spid="15363">
                                            <p:txEl>
                                              <p:pRg st="4" end="4"/>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1536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down)">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autoUpdateAnimBg="0"/>
      <p:bldP spid="15363"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762000" y="457200"/>
            <a:ext cx="7162800" cy="609600"/>
          </a:xfrm>
        </p:spPr>
        <p:txBody>
          <a:bodyPr>
            <a:normAutofit fontScale="90000"/>
          </a:bodyPr>
          <a:lstStyle/>
          <a:p>
            <a:pPr eaLnBrk="1" hangingPunct="1">
              <a:defRPr/>
            </a:pPr>
            <a:r>
              <a:rPr lang="en-US" sz="4800" b="1">
                <a:solidFill>
                  <a:srgbClr val="333399"/>
                </a:solidFill>
                <a:effectLst>
                  <a:outerShdw blurRad="38100" dist="38100" dir="2700000" algn="tl">
                    <a:srgbClr val="C0C0C0"/>
                  </a:outerShdw>
                </a:effectLst>
              </a:rPr>
              <a:t>Carbohydrates</a:t>
            </a:r>
          </a:p>
        </p:txBody>
      </p:sp>
      <p:sp>
        <p:nvSpPr>
          <p:cNvPr id="15366" name="Footer Placeholder 33"/>
          <p:cNvSpPr>
            <a:spLocks noGrp="1"/>
          </p:cNvSpPr>
          <p:nvPr>
            <p:ph type="ftr" sz="quarter" idx="11"/>
          </p:nvPr>
        </p:nvSpPr>
        <p:spPr>
          <a:noFill/>
        </p:spPr>
        <p:txBody>
          <a:bodyPr/>
          <a:lstStyle/>
          <a:p>
            <a:r>
              <a:rPr lang="en-US"/>
              <a:t>copyright cmassengale</a:t>
            </a:r>
          </a:p>
        </p:txBody>
      </p:sp>
      <p:sp>
        <p:nvSpPr>
          <p:cNvPr id="15362" name="Slide Number Placeholder 5"/>
          <p:cNvSpPr>
            <a:spLocks noGrp="1"/>
          </p:cNvSpPr>
          <p:nvPr>
            <p:ph type="sldNum" sz="quarter" idx="12"/>
          </p:nvPr>
        </p:nvSpPr>
        <p:spPr>
          <a:noFill/>
        </p:spPr>
        <p:txBody>
          <a:bodyPr/>
          <a:lstStyle/>
          <a:p>
            <a:fld id="{450A70BC-D910-4CE0-BB02-AFB141DF9EF5}" type="slidenum">
              <a:rPr lang="en-US" smtClean="0"/>
              <a:pPr/>
              <a:t>14</a:t>
            </a:fld>
            <a:endParaRPr lang="en-US"/>
          </a:p>
        </p:txBody>
      </p:sp>
      <p:sp>
        <p:nvSpPr>
          <p:cNvPr id="16387" name="Rectangle 3"/>
          <p:cNvSpPr>
            <a:spLocks noGrp="1" noChangeArrowheads="1"/>
          </p:cNvSpPr>
          <p:nvPr>
            <p:ph sz="quarter" idx="1"/>
          </p:nvPr>
        </p:nvSpPr>
        <p:spPr>
          <a:xfrm>
            <a:off x="381000" y="1143000"/>
            <a:ext cx="8534400" cy="5715000"/>
          </a:xfrm>
        </p:spPr>
        <p:txBody>
          <a:bodyPr/>
          <a:lstStyle/>
          <a:p>
            <a:pPr eaLnBrk="1" hangingPunct="1">
              <a:buFontTx/>
              <a:buNone/>
              <a:tabLst>
                <a:tab pos="571500" algn="l"/>
              </a:tabLst>
              <a:defRPr/>
            </a:pPr>
            <a:r>
              <a:rPr lang="en-US" sz="3600" b="1" dirty="0">
                <a:solidFill>
                  <a:srgbClr val="006600"/>
                </a:solidFill>
                <a:effectLst>
                  <a:outerShdw blurRad="38100" dist="38100" dir="2700000" algn="tl">
                    <a:srgbClr val="C0C0C0"/>
                  </a:outerShdw>
                </a:effectLst>
                <a:latin typeface="Comic Sans MS" pitchFamily="66" charset="0"/>
              </a:rPr>
              <a:t>Polysaccharide: many sugar units</a:t>
            </a:r>
          </a:p>
          <a:p>
            <a:pPr eaLnBrk="1" hangingPunct="1">
              <a:buFontTx/>
              <a:buNone/>
              <a:tabLst>
                <a:tab pos="571500" algn="l"/>
              </a:tabLst>
              <a:defRPr/>
            </a:pPr>
            <a:r>
              <a:rPr lang="en-US" sz="3600" b="1" dirty="0">
                <a:solidFill>
                  <a:srgbClr val="CC0000"/>
                </a:solidFill>
                <a:effectLst>
                  <a:outerShdw blurRad="38100" dist="38100" dir="2700000" algn="tl">
                    <a:srgbClr val="C0C0C0"/>
                  </a:outerShdw>
                </a:effectLst>
                <a:latin typeface="Comic Sans MS" pitchFamily="66" charset="0"/>
              </a:rPr>
              <a:t>Examples:	</a:t>
            </a:r>
            <a:r>
              <a:rPr lang="en-US" sz="3600" b="1" dirty="0">
                <a:solidFill>
                  <a:srgbClr val="333399"/>
                </a:solidFill>
                <a:effectLst>
                  <a:outerShdw blurRad="38100" dist="38100" dir="2700000" algn="tl">
                    <a:srgbClr val="C0C0C0"/>
                  </a:outerShdw>
                </a:effectLst>
                <a:latin typeface="Comic Sans MS" pitchFamily="66" charset="0"/>
              </a:rPr>
              <a:t>starch (bread, potatoes)</a:t>
            </a:r>
          </a:p>
          <a:p>
            <a:pPr>
              <a:buNone/>
              <a:tabLst>
                <a:tab pos="571500" algn="l"/>
              </a:tabLst>
              <a:defRPr/>
            </a:pPr>
            <a:r>
              <a:rPr lang="en-US" sz="3600" b="1" dirty="0">
                <a:solidFill>
                  <a:srgbClr val="333399"/>
                </a:solidFill>
                <a:effectLst>
                  <a:outerShdw blurRad="38100" dist="38100" dir="2700000" algn="tl">
                    <a:srgbClr val="C0C0C0"/>
                  </a:outerShdw>
                </a:effectLst>
                <a:latin typeface="Comic Sans MS" pitchFamily="66" charset="0"/>
              </a:rPr>
              <a:t>					glycogen (found in liver 					and</a:t>
            </a:r>
            <a:r>
              <a:rPr lang="en-US" sz="3600" dirty="0"/>
              <a:t> </a:t>
            </a:r>
            <a:r>
              <a:rPr lang="en-US" sz="3600" b="1" dirty="0">
                <a:solidFill>
                  <a:srgbClr val="333399"/>
                </a:solidFill>
                <a:effectLst>
                  <a:outerShdw blurRad="38100" dist="38100" dir="2700000" algn="tl">
                    <a:srgbClr val="C0C0C0"/>
                  </a:outerShdw>
                </a:effectLst>
                <a:latin typeface="Comic Sans MS" pitchFamily="66" charset="0"/>
              </a:rPr>
              <a:t> muscle)</a:t>
            </a:r>
          </a:p>
          <a:p>
            <a:pPr eaLnBrk="1" hangingPunct="1">
              <a:buFontTx/>
              <a:buNone/>
              <a:tabLst>
                <a:tab pos="571500" algn="l"/>
              </a:tabLst>
              <a:defRPr/>
            </a:pPr>
            <a:r>
              <a:rPr lang="en-US" sz="3600" b="1" dirty="0">
                <a:solidFill>
                  <a:srgbClr val="333399"/>
                </a:solidFill>
                <a:effectLst>
                  <a:outerShdw blurRad="38100" dist="38100" dir="2700000" algn="tl">
                    <a:srgbClr val="C0C0C0"/>
                  </a:outerShdw>
                </a:effectLst>
                <a:latin typeface="Comic Sans MS" pitchFamily="66" charset="0"/>
              </a:rPr>
              <a:t>					cellulose (lettuce, corn)</a:t>
            </a:r>
            <a:endParaRPr lang="en-US" sz="3600" dirty="0">
              <a:latin typeface="Comic Sans MS" pitchFamily="66" charset="0"/>
            </a:endParaRPr>
          </a:p>
        </p:txBody>
      </p:sp>
      <p:grpSp>
        <p:nvGrpSpPr>
          <p:cNvPr id="2" name="Group 4"/>
          <p:cNvGrpSpPr>
            <a:grpSpLocks/>
          </p:cNvGrpSpPr>
          <p:nvPr/>
        </p:nvGrpSpPr>
        <p:grpSpPr bwMode="auto">
          <a:xfrm>
            <a:off x="838200" y="4419600"/>
            <a:ext cx="7872413" cy="2209800"/>
            <a:chOff x="288" y="2784"/>
            <a:chExt cx="4959" cy="1392"/>
          </a:xfrm>
        </p:grpSpPr>
        <p:sp>
          <p:nvSpPr>
            <p:cNvPr id="15367" name="AutoShape 5"/>
            <p:cNvSpPr>
              <a:spLocks noChangeArrowheads="1"/>
            </p:cNvSpPr>
            <p:nvPr/>
          </p:nvSpPr>
          <p:spPr bwMode="auto">
            <a:xfrm>
              <a:off x="1273" y="2784"/>
              <a:ext cx="817" cy="624"/>
            </a:xfrm>
            <a:prstGeom prst="hexagon">
              <a:avLst>
                <a:gd name="adj" fmla="val 32732"/>
                <a:gd name="vf" fmla="val 115470"/>
              </a:avLst>
            </a:prstGeom>
            <a:solidFill>
              <a:schemeClr val="hlink"/>
            </a:solidFill>
            <a:ln w="38100">
              <a:solidFill>
                <a:schemeClr val="tx1"/>
              </a:solidFill>
              <a:miter lim="800000"/>
              <a:headEnd type="none" w="sm" len="sm"/>
              <a:tailEnd type="none" w="sm" len="sm"/>
            </a:ln>
          </p:spPr>
          <p:txBody>
            <a:bodyPr wrap="none" anchor="ctr"/>
            <a:lstStyle/>
            <a:p>
              <a:pPr algn="ctr"/>
              <a:endParaRPr lang="en-US" sz="1600">
                <a:solidFill>
                  <a:schemeClr val="hlink"/>
                </a:solidFill>
                <a:latin typeface="Arial" charset="0"/>
              </a:endParaRPr>
            </a:p>
          </p:txBody>
        </p:sp>
        <p:sp>
          <p:nvSpPr>
            <p:cNvPr id="16390" name="Text Box 6"/>
            <p:cNvSpPr txBox="1">
              <a:spLocks noChangeArrowheads="1"/>
            </p:cNvSpPr>
            <p:nvPr/>
          </p:nvSpPr>
          <p:spPr bwMode="auto">
            <a:xfrm>
              <a:off x="1392" y="2976"/>
              <a:ext cx="599" cy="212"/>
            </a:xfrm>
            <a:prstGeom prst="rect">
              <a:avLst/>
            </a:prstGeom>
            <a:noFill/>
            <a:ln w="12700">
              <a:noFill/>
              <a:miter lim="800000"/>
              <a:headEnd type="none" w="sm" len="sm"/>
              <a:tailEnd type="none" w="sm" len="sm"/>
            </a:ln>
            <a:effectLst/>
          </p:spPr>
          <p:txBody>
            <a:bodyPr wrap="none">
              <a:spAutoFit/>
            </a:bodyPr>
            <a:lstStyle/>
            <a:p>
              <a:pPr>
                <a:defRPr/>
              </a:pPr>
              <a:r>
                <a:rPr lang="en-US" sz="1600" b="1">
                  <a:solidFill>
                    <a:srgbClr val="333399"/>
                  </a:solidFill>
                  <a:effectLst>
                    <a:outerShdw blurRad="38100" dist="38100" dir="2700000" algn="tl">
                      <a:srgbClr val="C0C0C0"/>
                    </a:outerShdw>
                  </a:effectLst>
                  <a:latin typeface="Arial" charset="0"/>
                </a:rPr>
                <a:t>glucose</a:t>
              </a:r>
              <a:endParaRPr lang="en-US" sz="1600">
                <a:latin typeface="Arial" charset="0"/>
              </a:endParaRPr>
            </a:p>
          </p:txBody>
        </p:sp>
        <p:sp>
          <p:nvSpPr>
            <p:cNvPr id="15369" name="AutoShape 7"/>
            <p:cNvSpPr>
              <a:spLocks noChangeArrowheads="1"/>
            </p:cNvSpPr>
            <p:nvPr/>
          </p:nvSpPr>
          <p:spPr bwMode="auto">
            <a:xfrm>
              <a:off x="288" y="2784"/>
              <a:ext cx="817" cy="624"/>
            </a:xfrm>
            <a:prstGeom prst="hexagon">
              <a:avLst>
                <a:gd name="adj" fmla="val 32732"/>
                <a:gd name="vf" fmla="val 115470"/>
              </a:avLst>
            </a:prstGeom>
            <a:solidFill>
              <a:schemeClr val="hlink"/>
            </a:solidFill>
            <a:ln w="38100">
              <a:solidFill>
                <a:schemeClr val="tx1"/>
              </a:solidFill>
              <a:miter lim="800000"/>
              <a:headEnd type="none" w="sm" len="sm"/>
              <a:tailEnd type="none" w="sm" len="sm"/>
            </a:ln>
          </p:spPr>
          <p:txBody>
            <a:bodyPr wrap="none" anchor="ctr"/>
            <a:lstStyle/>
            <a:p>
              <a:pPr algn="ctr"/>
              <a:endParaRPr lang="en-US" sz="1600">
                <a:solidFill>
                  <a:schemeClr val="hlink"/>
                </a:solidFill>
                <a:latin typeface="Arial" charset="0"/>
              </a:endParaRPr>
            </a:p>
          </p:txBody>
        </p:sp>
        <p:sp>
          <p:nvSpPr>
            <p:cNvPr id="16392" name="Text Box 8"/>
            <p:cNvSpPr txBox="1">
              <a:spLocks noChangeArrowheads="1"/>
            </p:cNvSpPr>
            <p:nvPr/>
          </p:nvSpPr>
          <p:spPr bwMode="auto">
            <a:xfrm>
              <a:off x="384" y="2976"/>
              <a:ext cx="599" cy="212"/>
            </a:xfrm>
            <a:prstGeom prst="rect">
              <a:avLst/>
            </a:prstGeom>
            <a:noFill/>
            <a:ln w="12700">
              <a:noFill/>
              <a:miter lim="800000"/>
              <a:headEnd type="none" w="sm" len="sm"/>
              <a:tailEnd type="none" w="sm" len="sm"/>
            </a:ln>
            <a:effectLst/>
          </p:spPr>
          <p:txBody>
            <a:bodyPr wrap="none">
              <a:spAutoFit/>
            </a:bodyPr>
            <a:lstStyle/>
            <a:p>
              <a:pPr>
                <a:defRPr/>
              </a:pPr>
              <a:r>
                <a:rPr lang="en-US" sz="1600" b="1">
                  <a:solidFill>
                    <a:srgbClr val="333399"/>
                  </a:solidFill>
                  <a:effectLst>
                    <a:outerShdw blurRad="38100" dist="38100" dir="2700000" algn="tl">
                      <a:srgbClr val="C0C0C0"/>
                    </a:outerShdw>
                  </a:effectLst>
                  <a:latin typeface="Arial" charset="0"/>
                </a:rPr>
                <a:t>glucose</a:t>
              </a:r>
              <a:endParaRPr lang="en-US" sz="1600">
                <a:latin typeface="Arial" charset="0"/>
              </a:endParaRPr>
            </a:p>
          </p:txBody>
        </p:sp>
        <p:sp>
          <p:nvSpPr>
            <p:cNvPr id="15371" name="Line 9"/>
            <p:cNvSpPr>
              <a:spLocks noChangeShapeType="1"/>
            </p:cNvSpPr>
            <p:nvPr/>
          </p:nvSpPr>
          <p:spPr bwMode="auto">
            <a:xfrm>
              <a:off x="1105" y="3096"/>
              <a:ext cx="168" cy="0"/>
            </a:xfrm>
            <a:prstGeom prst="line">
              <a:avLst/>
            </a:prstGeom>
            <a:noFill/>
            <a:ln w="57150">
              <a:solidFill>
                <a:schemeClr val="tx1"/>
              </a:solidFill>
              <a:round/>
              <a:headEnd type="none" w="sm" len="sm"/>
              <a:tailEnd type="none" w="sm" len="sm"/>
            </a:ln>
          </p:spPr>
          <p:txBody>
            <a:bodyPr wrap="none" anchor="ctr"/>
            <a:lstStyle/>
            <a:p>
              <a:endParaRPr lang="en-US"/>
            </a:p>
          </p:txBody>
        </p:sp>
        <p:sp>
          <p:nvSpPr>
            <p:cNvPr id="15372" name="AutoShape 10"/>
            <p:cNvSpPr>
              <a:spLocks noChangeArrowheads="1"/>
            </p:cNvSpPr>
            <p:nvPr/>
          </p:nvSpPr>
          <p:spPr bwMode="auto">
            <a:xfrm>
              <a:off x="1824" y="3552"/>
              <a:ext cx="817" cy="624"/>
            </a:xfrm>
            <a:prstGeom prst="hexagon">
              <a:avLst>
                <a:gd name="adj" fmla="val 32732"/>
                <a:gd name="vf" fmla="val 115470"/>
              </a:avLst>
            </a:prstGeom>
            <a:solidFill>
              <a:schemeClr val="hlink"/>
            </a:solidFill>
            <a:ln w="38100">
              <a:solidFill>
                <a:schemeClr val="tx1"/>
              </a:solidFill>
              <a:miter lim="800000"/>
              <a:headEnd type="none" w="sm" len="sm"/>
              <a:tailEnd type="none" w="sm" len="sm"/>
            </a:ln>
          </p:spPr>
          <p:txBody>
            <a:bodyPr wrap="none" anchor="ctr"/>
            <a:lstStyle/>
            <a:p>
              <a:pPr algn="ctr"/>
              <a:endParaRPr lang="en-US" sz="1600">
                <a:solidFill>
                  <a:schemeClr val="hlink"/>
                </a:solidFill>
                <a:latin typeface="Arial" charset="0"/>
              </a:endParaRPr>
            </a:p>
          </p:txBody>
        </p:sp>
        <p:sp>
          <p:nvSpPr>
            <p:cNvPr id="16395" name="Text Box 11"/>
            <p:cNvSpPr txBox="1">
              <a:spLocks noChangeArrowheads="1"/>
            </p:cNvSpPr>
            <p:nvPr/>
          </p:nvSpPr>
          <p:spPr bwMode="auto">
            <a:xfrm>
              <a:off x="1943" y="3744"/>
              <a:ext cx="599" cy="212"/>
            </a:xfrm>
            <a:prstGeom prst="rect">
              <a:avLst/>
            </a:prstGeom>
            <a:noFill/>
            <a:ln w="12700">
              <a:noFill/>
              <a:miter lim="800000"/>
              <a:headEnd type="none" w="sm" len="sm"/>
              <a:tailEnd type="none" w="sm" len="sm"/>
            </a:ln>
            <a:effectLst/>
          </p:spPr>
          <p:txBody>
            <a:bodyPr wrap="none">
              <a:spAutoFit/>
            </a:bodyPr>
            <a:lstStyle/>
            <a:p>
              <a:pPr>
                <a:defRPr/>
              </a:pPr>
              <a:r>
                <a:rPr lang="en-US" sz="1600" b="1">
                  <a:solidFill>
                    <a:srgbClr val="333399"/>
                  </a:solidFill>
                  <a:effectLst>
                    <a:outerShdw blurRad="38100" dist="38100" dir="2700000" algn="tl">
                      <a:srgbClr val="C0C0C0"/>
                    </a:outerShdw>
                  </a:effectLst>
                  <a:latin typeface="Arial" charset="0"/>
                </a:rPr>
                <a:t>glucose</a:t>
              </a:r>
              <a:endParaRPr lang="en-US" sz="1600">
                <a:latin typeface="Arial" charset="0"/>
              </a:endParaRPr>
            </a:p>
          </p:txBody>
        </p:sp>
        <p:sp>
          <p:nvSpPr>
            <p:cNvPr id="15374" name="AutoShape 12"/>
            <p:cNvSpPr>
              <a:spLocks noChangeArrowheads="1"/>
            </p:cNvSpPr>
            <p:nvPr/>
          </p:nvSpPr>
          <p:spPr bwMode="auto">
            <a:xfrm>
              <a:off x="839" y="3552"/>
              <a:ext cx="817" cy="624"/>
            </a:xfrm>
            <a:prstGeom prst="hexagon">
              <a:avLst>
                <a:gd name="adj" fmla="val 32732"/>
                <a:gd name="vf" fmla="val 115470"/>
              </a:avLst>
            </a:prstGeom>
            <a:solidFill>
              <a:schemeClr val="hlink"/>
            </a:solidFill>
            <a:ln w="38100">
              <a:solidFill>
                <a:schemeClr val="tx1"/>
              </a:solidFill>
              <a:miter lim="800000"/>
              <a:headEnd type="none" w="sm" len="sm"/>
              <a:tailEnd type="none" w="sm" len="sm"/>
            </a:ln>
          </p:spPr>
          <p:txBody>
            <a:bodyPr wrap="none" anchor="ctr"/>
            <a:lstStyle/>
            <a:p>
              <a:pPr algn="ctr"/>
              <a:endParaRPr lang="en-US" sz="1600">
                <a:solidFill>
                  <a:schemeClr val="hlink"/>
                </a:solidFill>
                <a:latin typeface="Arial" charset="0"/>
              </a:endParaRPr>
            </a:p>
          </p:txBody>
        </p:sp>
        <p:sp>
          <p:nvSpPr>
            <p:cNvPr id="16397" name="Text Box 13"/>
            <p:cNvSpPr txBox="1">
              <a:spLocks noChangeArrowheads="1"/>
            </p:cNvSpPr>
            <p:nvPr/>
          </p:nvSpPr>
          <p:spPr bwMode="auto">
            <a:xfrm>
              <a:off x="935" y="3744"/>
              <a:ext cx="599" cy="212"/>
            </a:xfrm>
            <a:prstGeom prst="rect">
              <a:avLst/>
            </a:prstGeom>
            <a:noFill/>
            <a:ln w="12700">
              <a:noFill/>
              <a:miter lim="800000"/>
              <a:headEnd type="none" w="sm" len="sm"/>
              <a:tailEnd type="none" w="sm" len="sm"/>
            </a:ln>
            <a:effectLst/>
          </p:spPr>
          <p:txBody>
            <a:bodyPr wrap="none">
              <a:spAutoFit/>
            </a:bodyPr>
            <a:lstStyle/>
            <a:p>
              <a:pPr>
                <a:defRPr/>
              </a:pPr>
              <a:r>
                <a:rPr lang="en-US" sz="1600" b="1">
                  <a:solidFill>
                    <a:srgbClr val="333399"/>
                  </a:solidFill>
                  <a:effectLst>
                    <a:outerShdw blurRad="38100" dist="38100" dir="2700000" algn="tl">
                      <a:srgbClr val="C0C0C0"/>
                    </a:outerShdw>
                  </a:effectLst>
                  <a:latin typeface="Arial" charset="0"/>
                </a:rPr>
                <a:t>glucose</a:t>
              </a:r>
              <a:endParaRPr lang="en-US" sz="1600">
                <a:latin typeface="Arial" charset="0"/>
              </a:endParaRPr>
            </a:p>
          </p:txBody>
        </p:sp>
        <p:sp>
          <p:nvSpPr>
            <p:cNvPr id="15376" name="Line 14"/>
            <p:cNvSpPr>
              <a:spLocks noChangeShapeType="1"/>
            </p:cNvSpPr>
            <p:nvPr/>
          </p:nvSpPr>
          <p:spPr bwMode="auto">
            <a:xfrm>
              <a:off x="1656" y="3864"/>
              <a:ext cx="168" cy="0"/>
            </a:xfrm>
            <a:prstGeom prst="line">
              <a:avLst/>
            </a:prstGeom>
            <a:noFill/>
            <a:ln w="57150">
              <a:solidFill>
                <a:schemeClr val="tx1"/>
              </a:solidFill>
              <a:round/>
              <a:headEnd type="none" w="sm" len="sm"/>
              <a:tailEnd type="none" w="sm" len="sm"/>
            </a:ln>
          </p:spPr>
          <p:txBody>
            <a:bodyPr wrap="none" anchor="ctr"/>
            <a:lstStyle/>
            <a:p>
              <a:endParaRPr lang="en-US"/>
            </a:p>
          </p:txBody>
        </p:sp>
        <p:grpSp>
          <p:nvGrpSpPr>
            <p:cNvPr id="3" name="Group 15"/>
            <p:cNvGrpSpPr>
              <a:grpSpLocks/>
            </p:cNvGrpSpPr>
            <p:nvPr/>
          </p:nvGrpSpPr>
          <p:grpSpPr bwMode="auto">
            <a:xfrm>
              <a:off x="2400" y="2784"/>
              <a:ext cx="1802" cy="624"/>
              <a:chOff x="2400" y="2784"/>
              <a:chExt cx="1802" cy="624"/>
            </a:xfrm>
          </p:grpSpPr>
          <p:sp>
            <p:nvSpPr>
              <p:cNvPr id="15388" name="AutoShape 16"/>
              <p:cNvSpPr>
                <a:spLocks noChangeArrowheads="1"/>
              </p:cNvSpPr>
              <p:nvPr/>
            </p:nvSpPr>
            <p:spPr bwMode="auto">
              <a:xfrm>
                <a:off x="3385" y="2784"/>
                <a:ext cx="817" cy="624"/>
              </a:xfrm>
              <a:prstGeom prst="hexagon">
                <a:avLst>
                  <a:gd name="adj" fmla="val 32732"/>
                  <a:gd name="vf" fmla="val 115470"/>
                </a:avLst>
              </a:prstGeom>
              <a:solidFill>
                <a:schemeClr val="hlink"/>
              </a:solidFill>
              <a:ln w="38100">
                <a:solidFill>
                  <a:schemeClr val="tx1"/>
                </a:solidFill>
                <a:miter lim="800000"/>
                <a:headEnd type="none" w="sm" len="sm"/>
                <a:tailEnd type="none" w="sm" len="sm"/>
              </a:ln>
            </p:spPr>
            <p:txBody>
              <a:bodyPr wrap="none" anchor="ctr"/>
              <a:lstStyle/>
              <a:p>
                <a:pPr algn="ctr"/>
                <a:endParaRPr lang="en-US" sz="1600">
                  <a:solidFill>
                    <a:schemeClr val="hlink"/>
                  </a:solidFill>
                  <a:latin typeface="Arial" charset="0"/>
                </a:endParaRPr>
              </a:p>
            </p:txBody>
          </p:sp>
          <p:sp>
            <p:nvSpPr>
              <p:cNvPr id="16401" name="Text Box 17"/>
              <p:cNvSpPr txBox="1">
                <a:spLocks noChangeArrowheads="1"/>
              </p:cNvSpPr>
              <p:nvPr/>
            </p:nvSpPr>
            <p:spPr bwMode="auto">
              <a:xfrm>
                <a:off x="3504" y="2976"/>
                <a:ext cx="599" cy="212"/>
              </a:xfrm>
              <a:prstGeom prst="rect">
                <a:avLst/>
              </a:prstGeom>
              <a:noFill/>
              <a:ln w="12700">
                <a:noFill/>
                <a:miter lim="800000"/>
                <a:headEnd type="none" w="sm" len="sm"/>
                <a:tailEnd type="none" w="sm" len="sm"/>
              </a:ln>
              <a:effectLst/>
            </p:spPr>
            <p:txBody>
              <a:bodyPr wrap="none">
                <a:spAutoFit/>
              </a:bodyPr>
              <a:lstStyle/>
              <a:p>
                <a:pPr>
                  <a:defRPr/>
                </a:pPr>
                <a:r>
                  <a:rPr lang="en-US" sz="1600" b="1">
                    <a:solidFill>
                      <a:srgbClr val="333399"/>
                    </a:solidFill>
                    <a:effectLst>
                      <a:outerShdw blurRad="38100" dist="38100" dir="2700000" algn="tl">
                        <a:srgbClr val="C0C0C0"/>
                      </a:outerShdw>
                    </a:effectLst>
                    <a:latin typeface="Arial" charset="0"/>
                  </a:rPr>
                  <a:t>glucose</a:t>
                </a:r>
                <a:endParaRPr lang="en-US" sz="1600">
                  <a:latin typeface="Arial" charset="0"/>
                </a:endParaRPr>
              </a:p>
            </p:txBody>
          </p:sp>
          <p:sp>
            <p:nvSpPr>
              <p:cNvPr id="15390" name="AutoShape 18"/>
              <p:cNvSpPr>
                <a:spLocks noChangeArrowheads="1"/>
              </p:cNvSpPr>
              <p:nvPr/>
            </p:nvSpPr>
            <p:spPr bwMode="auto">
              <a:xfrm>
                <a:off x="2400" y="2784"/>
                <a:ext cx="817" cy="624"/>
              </a:xfrm>
              <a:prstGeom prst="hexagon">
                <a:avLst>
                  <a:gd name="adj" fmla="val 32732"/>
                  <a:gd name="vf" fmla="val 115470"/>
                </a:avLst>
              </a:prstGeom>
              <a:solidFill>
                <a:schemeClr val="hlink"/>
              </a:solidFill>
              <a:ln w="38100">
                <a:solidFill>
                  <a:schemeClr val="tx1"/>
                </a:solidFill>
                <a:miter lim="800000"/>
                <a:headEnd type="none" w="sm" len="sm"/>
                <a:tailEnd type="none" w="sm" len="sm"/>
              </a:ln>
            </p:spPr>
            <p:txBody>
              <a:bodyPr wrap="none" anchor="ctr"/>
              <a:lstStyle/>
              <a:p>
                <a:pPr algn="ctr"/>
                <a:endParaRPr lang="en-US" sz="1600">
                  <a:solidFill>
                    <a:schemeClr val="hlink"/>
                  </a:solidFill>
                  <a:latin typeface="Arial" charset="0"/>
                </a:endParaRPr>
              </a:p>
            </p:txBody>
          </p:sp>
          <p:sp>
            <p:nvSpPr>
              <p:cNvPr id="16403" name="Text Box 19"/>
              <p:cNvSpPr txBox="1">
                <a:spLocks noChangeArrowheads="1"/>
              </p:cNvSpPr>
              <p:nvPr/>
            </p:nvSpPr>
            <p:spPr bwMode="auto">
              <a:xfrm>
                <a:off x="2496" y="2976"/>
                <a:ext cx="599" cy="212"/>
              </a:xfrm>
              <a:prstGeom prst="rect">
                <a:avLst/>
              </a:prstGeom>
              <a:noFill/>
              <a:ln w="12700">
                <a:noFill/>
                <a:miter lim="800000"/>
                <a:headEnd type="none" w="sm" len="sm"/>
                <a:tailEnd type="none" w="sm" len="sm"/>
              </a:ln>
              <a:effectLst/>
            </p:spPr>
            <p:txBody>
              <a:bodyPr wrap="none">
                <a:spAutoFit/>
              </a:bodyPr>
              <a:lstStyle/>
              <a:p>
                <a:pPr>
                  <a:defRPr/>
                </a:pPr>
                <a:r>
                  <a:rPr lang="en-US" sz="1600" b="1">
                    <a:solidFill>
                      <a:srgbClr val="333399"/>
                    </a:solidFill>
                    <a:effectLst>
                      <a:outerShdw blurRad="38100" dist="38100" dir="2700000" algn="tl">
                        <a:srgbClr val="C0C0C0"/>
                      </a:outerShdw>
                    </a:effectLst>
                    <a:latin typeface="Arial" charset="0"/>
                  </a:rPr>
                  <a:t>glucose</a:t>
                </a:r>
                <a:endParaRPr lang="en-US" sz="1600">
                  <a:latin typeface="Arial" charset="0"/>
                </a:endParaRPr>
              </a:p>
            </p:txBody>
          </p:sp>
          <p:sp>
            <p:nvSpPr>
              <p:cNvPr id="15392" name="Line 20"/>
              <p:cNvSpPr>
                <a:spLocks noChangeShapeType="1"/>
              </p:cNvSpPr>
              <p:nvPr/>
            </p:nvSpPr>
            <p:spPr bwMode="auto">
              <a:xfrm>
                <a:off x="3217" y="3096"/>
                <a:ext cx="168" cy="0"/>
              </a:xfrm>
              <a:prstGeom prst="line">
                <a:avLst/>
              </a:prstGeom>
              <a:noFill/>
              <a:ln w="57150">
                <a:solidFill>
                  <a:schemeClr val="tx1"/>
                </a:solidFill>
                <a:round/>
                <a:headEnd type="none" w="sm" len="sm"/>
                <a:tailEnd type="none" w="sm" len="sm"/>
              </a:ln>
            </p:spPr>
            <p:txBody>
              <a:bodyPr wrap="none" anchor="ctr"/>
              <a:lstStyle/>
              <a:p>
                <a:endParaRPr lang="en-US"/>
              </a:p>
            </p:txBody>
          </p:sp>
        </p:grpSp>
        <p:sp>
          <p:nvSpPr>
            <p:cNvPr id="15378" name="AutoShape 21"/>
            <p:cNvSpPr>
              <a:spLocks noChangeArrowheads="1"/>
            </p:cNvSpPr>
            <p:nvPr/>
          </p:nvSpPr>
          <p:spPr bwMode="auto">
            <a:xfrm>
              <a:off x="3888" y="3552"/>
              <a:ext cx="817" cy="624"/>
            </a:xfrm>
            <a:prstGeom prst="hexagon">
              <a:avLst>
                <a:gd name="adj" fmla="val 32732"/>
                <a:gd name="vf" fmla="val 115470"/>
              </a:avLst>
            </a:prstGeom>
            <a:solidFill>
              <a:schemeClr val="hlink"/>
            </a:solidFill>
            <a:ln w="38100">
              <a:solidFill>
                <a:schemeClr val="tx1"/>
              </a:solidFill>
              <a:miter lim="800000"/>
              <a:headEnd type="none" w="sm" len="sm"/>
              <a:tailEnd type="none" w="sm" len="sm"/>
            </a:ln>
          </p:spPr>
          <p:txBody>
            <a:bodyPr wrap="none" anchor="ctr"/>
            <a:lstStyle/>
            <a:p>
              <a:pPr algn="ctr"/>
              <a:endParaRPr lang="en-US" sz="1600">
                <a:solidFill>
                  <a:schemeClr val="hlink"/>
                </a:solidFill>
                <a:latin typeface="Arial" charset="0"/>
              </a:endParaRPr>
            </a:p>
          </p:txBody>
        </p:sp>
        <p:sp>
          <p:nvSpPr>
            <p:cNvPr id="16406" name="Text Box 22"/>
            <p:cNvSpPr txBox="1">
              <a:spLocks noChangeArrowheads="1"/>
            </p:cNvSpPr>
            <p:nvPr/>
          </p:nvSpPr>
          <p:spPr bwMode="auto">
            <a:xfrm>
              <a:off x="4007" y="3744"/>
              <a:ext cx="599" cy="212"/>
            </a:xfrm>
            <a:prstGeom prst="rect">
              <a:avLst/>
            </a:prstGeom>
            <a:noFill/>
            <a:ln w="12700">
              <a:noFill/>
              <a:miter lim="800000"/>
              <a:headEnd type="none" w="sm" len="sm"/>
              <a:tailEnd type="none" w="sm" len="sm"/>
            </a:ln>
            <a:effectLst/>
          </p:spPr>
          <p:txBody>
            <a:bodyPr wrap="none">
              <a:spAutoFit/>
            </a:bodyPr>
            <a:lstStyle/>
            <a:p>
              <a:pPr>
                <a:defRPr/>
              </a:pPr>
              <a:r>
                <a:rPr lang="en-US" sz="1600" b="1">
                  <a:solidFill>
                    <a:srgbClr val="333399"/>
                  </a:solidFill>
                  <a:effectLst>
                    <a:outerShdw blurRad="38100" dist="38100" dir="2700000" algn="tl">
                      <a:srgbClr val="C0C0C0"/>
                    </a:outerShdw>
                  </a:effectLst>
                  <a:latin typeface="Arial" charset="0"/>
                </a:rPr>
                <a:t>glucose</a:t>
              </a:r>
              <a:endParaRPr lang="en-US" sz="1600">
                <a:latin typeface="Arial" charset="0"/>
              </a:endParaRPr>
            </a:p>
          </p:txBody>
        </p:sp>
        <p:sp>
          <p:nvSpPr>
            <p:cNvPr id="15380" name="AutoShape 23"/>
            <p:cNvSpPr>
              <a:spLocks noChangeArrowheads="1"/>
            </p:cNvSpPr>
            <p:nvPr/>
          </p:nvSpPr>
          <p:spPr bwMode="auto">
            <a:xfrm>
              <a:off x="2903" y="3552"/>
              <a:ext cx="817" cy="624"/>
            </a:xfrm>
            <a:prstGeom prst="hexagon">
              <a:avLst>
                <a:gd name="adj" fmla="val 32732"/>
                <a:gd name="vf" fmla="val 115470"/>
              </a:avLst>
            </a:prstGeom>
            <a:solidFill>
              <a:schemeClr val="hlink"/>
            </a:solidFill>
            <a:ln w="38100">
              <a:solidFill>
                <a:schemeClr val="tx1"/>
              </a:solidFill>
              <a:miter lim="800000"/>
              <a:headEnd type="none" w="sm" len="sm"/>
              <a:tailEnd type="none" w="sm" len="sm"/>
            </a:ln>
          </p:spPr>
          <p:txBody>
            <a:bodyPr wrap="none" anchor="ctr"/>
            <a:lstStyle/>
            <a:p>
              <a:pPr algn="ctr"/>
              <a:endParaRPr lang="en-US" sz="1600">
                <a:solidFill>
                  <a:schemeClr val="hlink"/>
                </a:solidFill>
                <a:latin typeface="Arial" charset="0"/>
              </a:endParaRPr>
            </a:p>
          </p:txBody>
        </p:sp>
        <p:sp>
          <p:nvSpPr>
            <p:cNvPr id="16408" name="Text Box 24"/>
            <p:cNvSpPr txBox="1">
              <a:spLocks noChangeArrowheads="1"/>
            </p:cNvSpPr>
            <p:nvPr/>
          </p:nvSpPr>
          <p:spPr bwMode="auto">
            <a:xfrm>
              <a:off x="2976" y="3744"/>
              <a:ext cx="599" cy="212"/>
            </a:xfrm>
            <a:prstGeom prst="rect">
              <a:avLst/>
            </a:prstGeom>
            <a:noFill/>
            <a:ln w="12700">
              <a:noFill/>
              <a:miter lim="800000"/>
              <a:headEnd type="none" w="sm" len="sm"/>
              <a:tailEnd type="none" w="sm" len="sm"/>
            </a:ln>
            <a:effectLst/>
          </p:spPr>
          <p:txBody>
            <a:bodyPr wrap="none">
              <a:spAutoFit/>
            </a:bodyPr>
            <a:lstStyle/>
            <a:p>
              <a:pPr>
                <a:defRPr/>
              </a:pPr>
              <a:r>
                <a:rPr lang="en-US" sz="1600" b="1">
                  <a:solidFill>
                    <a:srgbClr val="333399"/>
                  </a:solidFill>
                  <a:effectLst>
                    <a:outerShdw blurRad="38100" dist="38100" dir="2700000" algn="tl">
                      <a:srgbClr val="C0C0C0"/>
                    </a:outerShdw>
                  </a:effectLst>
                  <a:latin typeface="Arial" charset="0"/>
                </a:rPr>
                <a:t>glucose</a:t>
              </a:r>
              <a:endParaRPr lang="en-US" sz="1600">
                <a:latin typeface="Arial" charset="0"/>
              </a:endParaRPr>
            </a:p>
          </p:txBody>
        </p:sp>
        <p:sp>
          <p:nvSpPr>
            <p:cNvPr id="15382" name="Line 25"/>
            <p:cNvSpPr>
              <a:spLocks noChangeShapeType="1"/>
            </p:cNvSpPr>
            <p:nvPr/>
          </p:nvSpPr>
          <p:spPr bwMode="auto">
            <a:xfrm>
              <a:off x="3720" y="3864"/>
              <a:ext cx="168" cy="0"/>
            </a:xfrm>
            <a:prstGeom prst="line">
              <a:avLst/>
            </a:prstGeom>
            <a:noFill/>
            <a:ln w="57150">
              <a:solidFill>
                <a:schemeClr val="tx1"/>
              </a:solidFill>
              <a:round/>
              <a:headEnd type="none" w="sm" len="sm"/>
              <a:tailEnd type="none" w="sm" len="sm"/>
            </a:ln>
          </p:spPr>
          <p:txBody>
            <a:bodyPr wrap="none" anchor="ctr"/>
            <a:lstStyle/>
            <a:p>
              <a:endParaRPr lang="en-US"/>
            </a:p>
          </p:txBody>
        </p:sp>
        <p:sp>
          <p:nvSpPr>
            <p:cNvPr id="15383" name="Line 26"/>
            <p:cNvSpPr>
              <a:spLocks noChangeShapeType="1"/>
            </p:cNvSpPr>
            <p:nvPr/>
          </p:nvSpPr>
          <p:spPr bwMode="auto">
            <a:xfrm>
              <a:off x="2064" y="3120"/>
              <a:ext cx="336" cy="0"/>
            </a:xfrm>
            <a:prstGeom prst="line">
              <a:avLst/>
            </a:prstGeom>
            <a:noFill/>
            <a:ln w="57150">
              <a:solidFill>
                <a:schemeClr val="tx1"/>
              </a:solidFill>
              <a:round/>
              <a:headEnd type="none" w="sm" len="sm"/>
              <a:tailEnd type="none" w="sm" len="sm"/>
            </a:ln>
          </p:spPr>
          <p:txBody>
            <a:bodyPr wrap="none" anchor="ctr"/>
            <a:lstStyle/>
            <a:p>
              <a:endParaRPr lang="en-US"/>
            </a:p>
          </p:txBody>
        </p:sp>
        <p:sp>
          <p:nvSpPr>
            <p:cNvPr id="15384" name="Line 27"/>
            <p:cNvSpPr>
              <a:spLocks noChangeShapeType="1"/>
            </p:cNvSpPr>
            <p:nvPr/>
          </p:nvSpPr>
          <p:spPr bwMode="auto">
            <a:xfrm>
              <a:off x="2640" y="3888"/>
              <a:ext cx="288" cy="0"/>
            </a:xfrm>
            <a:prstGeom prst="line">
              <a:avLst/>
            </a:prstGeom>
            <a:noFill/>
            <a:ln w="57150">
              <a:solidFill>
                <a:schemeClr val="tx1"/>
              </a:solidFill>
              <a:round/>
              <a:headEnd type="none" w="sm" len="sm"/>
              <a:tailEnd type="none" w="sm" len="sm"/>
            </a:ln>
          </p:spPr>
          <p:txBody>
            <a:bodyPr wrap="none" anchor="ctr"/>
            <a:lstStyle/>
            <a:p>
              <a:endParaRPr lang="en-US"/>
            </a:p>
          </p:txBody>
        </p:sp>
        <p:sp>
          <p:nvSpPr>
            <p:cNvPr id="15385" name="Line 28"/>
            <p:cNvSpPr>
              <a:spLocks noChangeShapeType="1"/>
            </p:cNvSpPr>
            <p:nvPr/>
          </p:nvSpPr>
          <p:spPr bwMode="auto">
            <a:xfrm flipV="1">
              <a:off x="1440" y="3408"/>
              <a:ext cx="48" cy="144"/>
            </a:xfrm>
            <a:prstGeom prst="line">
              <a:avLst/>
            </a:prstGeom>
            <a:noFill/>
            <a:ln w="57150">
              <a:solidFill>
                <a:schemeClr val="tx1"/>
              </a:solidFill>
              <a:round/>
              <a:headEnd type="none" w="sm" len="sm"/>
              <a:tailEnd type="none" w="sm" len="sm"/>
            </a:ln>
          </p:spPr>
          <p:txBody>
            <a:bodyPr wrap="none" anchor="ctr"/>
            <a:lstStyle/>
            <a:p>
              <a:endParaRPr lang="en-US"/>
            </a:p>
          </p:txBody>
        </p:sp>
        <p:sp>
          <p:nvSpPr>
            <p:cNvPr id="15386" name="Line 29"/>
            <p:cNvSpPr>
              <a:spLocks noChangeShapeType="1"/>
            </p:cNvSpPr>
            <p:nvPr/>
          </p:nvSpPr>
          <p:spPr bwMode="auto">
            <a:xfrm flipV="1">
              <a:off x="3504" y="3408"/>
              <a:ext cx="96" cy="144"/>
            </a:xfrm>
            <a:prstGeom prst="line">
              <a:avLst/>
            </a:prstGeom>
            <a:noFill/>
            <a:ln w="57150">
              <a:solidFill>
                <a:schemeClr val="tx1"/>
              </a:solidFill>
              <a:round/>
              <a:headEnd type="none" w="sm" len="sm"/>
              <a:tailEnd type="none" w="sm" len="sm"/>
            </a:ln>
          </p:spPr>
          <p:txBody>
            <a:bodyPr wrap="none" anchor="ctr"/>
            <a:lstStyle/>
            <a:p>
              <a:endParaRPr lang="en-US"/>
            </a:p>
          </p:txBody>
        </p:sp>
        <p:sp>
          <p:nvSpPr>
            <p:cNvPr id="16414" name="Text Box 30"/>
            <p:cNvSpPr txBox="1">
              <a:spLocks noChangeArrowheads="1"/>
            </p:cNvSpPr>
            <p:nvPr/>
          </p:nvSpPr>
          <p:spPr bwMode="auto">
            <a:xfrm>
              <a:off x="4310" y="3097"/>
              <a:ext cx="937" cy="288"/>
            </a:xfrm>
            <a:prstGeom prst="rect">
              <a:avLst/>
            </a:prstGeom>
            <a:noFill/>
            <a:ln w="12700">
              <a:noFill/>
              <a:miter lim="800000"/>
              <a:headEnd type="none" w="sm" len="sm"/>
              <a:tailEnd type="none" w="sm" len="sm"/>
            </a:ln>
            <a:effectLst/>
          </p:spPr>
          <p:txBody>
            <a:bodyPr wrap="none">
              <a:spAutoFit/>
            </a:bodyPr>
            <a:lstStyle/>
            <a:p>
              <a:pPr>
                <a:defRPr/>
              </a:pPr>
              <a:r>
                <a:rPr lang="en-US" b="1">
                  <a:solidFill>
                    <a:srgbClr val="333399"/>
                  </a:solidFill>
                  <a:effectLst>
                    <a:outerShdw blurRad="38100" dist="38100" dir="2700000" algn="tl">
                      <a:srgbClr val="C0C0C0"/>
                    </a:outerShdw>
                  </a:effectLst>
                  <a:latin typeface="Arial" charset="0"/>
                </a:rPr>
                <a:t>cellulose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animEffect transition="in" filter="wipe(left)">
                                      <p:cBhvr>
                                        <p:cTn id="7" dur="500"/>
                                        <p:tgtEl>
                                          <p:spTgt spid="1638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6387">
                                            <p:txEl>
                                              <p:pRg st="0" end="0"/>
                                            </p:txEl>
                                          </p:spTgt>
                                        </p:tgtEl>
                                        <p:attrNameLst>
                                          <p:attrName>style.visibility</p:attrName>
                                        </p:attrNameLst>
                                      </p:cBhvr>
                                      <p:to>
                                        <p:strVal val="visible"/>
                                      </p:to>
                                    </p:set>
                                    <p:anim calcmode="lin" valueType="num">
                                      <p:cBhvr additive="base">
                                        <p:cTn id="12" dur="500" fill="hold"/>
                                        <p:tgtEl>
                                          <p:spTgt spid="16387">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63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6387">
                                            <p:txEl>
                                              <p:pRg st="1" end="1"/>
                                            </p:txEl>
                                          </p:spTgt>
                                        </p:tgtEl>
                                        <p:attrNameLst>
                                          <p:attrName>style.visibility</p:attrName>
                                        </p:attrNameLst>
                                      </p:cBhvr>
                                      <p:to>
                                        <p:strVal val="visible"/>
                                      </p:to>
                                    </p:set>
                                    <p:anim calcmode="lin" valueType="num">
                                      <p:cBhvr additive="base">
                                        <p:cTn id="18" dur="500" fill="hold"/>
                                        <p:tgtEl>
                                          <p:spTgt spid="16387">
                                            <p:txEl>
                                              <p:pRg st="1" end="1"/>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163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16387">
                                            <p:txEl>
                                              <p:pRg st="2" end="2"/>
                                            </p:txEl>
                                          </p:spTgt>
                                        </p:tgtEl>
                                        <p:attrNameLst>
                                          <p:attrName>style.visibility</p:attrName>
                                        </p:attrNameLst>
                                      </p:cBhvr>
                                      <p:to>
                                        <p:strVal val="visible"/>
                                      </p:to>
                                    </p:set>
                                    <p:anim calcmode="lin" valueType="num">
                                      <p:cBhvr additive="base">
                                        <p:cTn id="24" dur="500" fill="hold"/>
                                        <p:tgtEl>
                                          <p:spTgt spid="16387">
                                            <p:txEl>
                                              <p:pRg st="2" end="2"/>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63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16387">
                                            <p:txEl>
                                              <p:pRg st="3" end="3"/>
                                            </p:txEl>
                                          </p:spTgt>
                                        </p:tgtEl>
                                        <p:attrNameLst>
                                          <p:attrName>style.visibility</p:attrName>
                                        </p:attrNameLst>
                                      </p:cBhvr>
                                      <p:to>
                                        <p:strVal val="visible"/>
                                      </p:to>
                                    </p:set>
                                    <p:anim calcmode="lin" valueType="num">
                                      <p:cBhvr additive="base">
                                        <p:cTn id="30" dur="500" fill="hold"/>
                                        <p:tgtEl>
                                          <p:spTgt spid="16387">
                                            <p:txEl>
                                              <p:pRg st="3" end="3"/>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1638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left)">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autoUpdateAnimBg="0"/>
      <p:bldP spid="16387"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CARBOHYDRATES</a:t>
            </a:r>
          </a:p>
        </p:txBody>
      </p:sp>
      <p:sp>
        <p:nvSpPr>
          <p:cNvPr id="3" name="Content Placeholder 2"/>
          <p:cNvSpPr>
            <a:spLocks noGrp="1"/>
          </p:cNvSpPr>
          <p:nvPr>
            <p:ph sz="half" idx="1"/>
          </p:nvPr>
        </p:nvSpPr>
        <p:spPr/>
        <p:txBody>
          <a:bodyPr>
            <a:normAutofit/>
          </a:bodyPr>
          <a:lstStyle/>
          <a:p>
            <a:pPr>
              <a:buNone/>
            </a:pPr>
            <a:r>
              <a:rPr lang="en-US" b="1" dirty="0"/>
              <a:t>Molecular Structure</a:t>
            </a:r>
          </a:p>
          <a:p>
            <a:r>
              <a:rPr lang="en-US" dirty="0">
                <a:solidFill>
                  <a:srgbClr val="FF0000"/>
                </a:solidFill>
              </a:rPr>
              <a:t>Carbon</a:t>
            </a:r>
          </a:p>
          <a:p>
            <a:r>
              <a:rPr lang="en-US" dirty="0">
                <a:solidFill>
                  <a:srgbClr val="00B050"/>
                </a:solidFill>
              </a:rPr>
              <a:t>Hydrogen</a:t>
            </a:r>
          </a:p>
          <a:p>
            <a:r>
              <a:rPr lang="en-US" dirty="0">
                <a:solidFill>
                  <a:srgbClr val="0070C0"/>
                </a:solidFill>
              </a:rPr>
              <a:t>Oxygen</a:t>
            </a:r>
          </a:p>
          <a:p>
            <a:pPr>
              <a:buNone/>
            </a:pPr>
            <a:r>
              <a:rPr lang="en-US" dirty="0">
                <a:solidFill>
                  <a:schemeClr val="tx1"/>
                </a:solidFill>
              </a:rPr>
              <a:t>	Ratio 1:2:1</a:t>
            </a:r>
          </a:p>
          <a:p>
            <a:pPr>
              <a:buNone/>
            </a:pPr>
            <a:r>
              <a:rPr lang="en-US" dirty="0">
                <a:solidFill>
                  <a:schemeClr val="tx1"/>
                </a:solidFill>
              </a:rPr>
              <a:t>	        C</a:t>
            </a:r>
            <a:r>
              <a:rPr lang="en-US" sz="1800" dirty="0">
                <a:solidFill>
                  <a:schemeClr val="tx1"/>
                </a:solidFill>
              </a:rPr>
              <a:t>6</a:t>
            </a:r>
            <a:r>
              <a:rPr lang="en-US" dirty="0">
                <a:solidFill>
                  <a:schemeClr val="tx1"/>
                </a:solidFill>
              </a:rPr>
              <a:t>H</a:t>
            </a:r>
            <a:r>
              <a:rPr lang="en-US" sz="1800" dirty="0">
                <a:solidFill>
                  <a:schemeClr val="tx1"/>
                </a:solidFill>
              </a:rPr>
              <a:t>12</a:t>
            </a:r>
            <a:r>
              <a:rPr lang="en-US" dirty="0">
                <a:solidFill>
                  <a:schemeClr val="tx1"/>
                </a:solidFill>
              </a:rPr>
              <a:t>O</a:t>
            </a:r>
            <a:r>
              <a:rPr lang="en-US" sz="1800" dirty="0">
                <a:solidFill>
                  <a:schemeClr val="tx1"/>
                </a:solidFill>
              </a:rPr>
              <a:t>6</a:t>
            </a:r>
          </a:p>
          <a:p>
            <a:pPr>
              <a:buNone/>
            </a:pPr>
            <a:r>
              <a:rPr lang="en-US" sz="1800" dirty="0">
                <a:solidFill>
                  <a:schemeClr val="tx1"/>
                </a:solidFill>
              </a:rPr>
              <a:t>Glucose (Monosaccharide)</a:t>
            </a:r>
          </a:p>
          <a:p>
            <a:pPr>
              <a:buNone/>
            </a:pPr>
            <a:r>
              <a:rPr lang="en-US" sz="1800" dirty="0">
                <a:solidFill>
                  <a:schemeClr val="tx1"/>
                </a:solidFill>
              </a:rPr>
              <a:t>Sucrose (Disaccharide)</a:t>
            </a:r>
          </a:p>
          <a:p>
            <a:pPr>
              <a:buNone/>
            </a:pPr>
            <a:r>
              <a:rPr lang="en-US" sz="1800" dirty="0">
                <a:solidFill>
                  <a:schemeClr val="tx1"/>
                </a:solidFill>
              </a:rPr>
              <a:t>Starch (Polysaccharide)</a:t>
            </a:r>
          </a:p>
          <a:p>
            <a:pPr>
              <a:buNone/>
            </a:pPr>
            <a:endParaRPr lang="en-US" dirty="0"/>
          </a:p>
        </p:txBody>
      </p:sp>
      <p:sp>
        <p:nvSpPr>
          <p:cNvPr id="4" name="Content Placeholder 3"/>
          <p:cNvSpPr>
            <a:spLocks noGrp="1"/>
          </p:cNvSpPr>
          <p:nvPr>
            <p:ph sz="half" idx="2"/>
          </p:nvPr>
        </p:nvSpPr>
        <p:spPr/>
        <p:txBody>
          <a:bodyPr>
            <a:normAutofit/>
          </a:bodyPr>
          <a:lstStyle/>
          <a:p>
            <a:pPr>
              <a:buNone/>
            </a:pPr>
            <a:r>
              <a:rPr lang="en-US" b="1" dirty="0"/>
              <a:t>Function</a:t>
            </a:r>
          </a:p>
          <a:p>
            <a:r>
              <a:rPr lang="en-US" b="1" dirty="0"/>
              <a:t>Primary energy source </a:t>
            </a:r>
            <a:r>
              <a:rPr lang="en-US" dirty="0"/>
              <a:t>of  most organisms (</a:t>
            </a:r>
            <a:r>
              <a:rPr lang="en-US" b="1" dirty="0"/>
              <a:t>energy</a:t>
            </a:r>
            <a:r>
              <a:rPr lang="en-US" dirty="0"/>
              <a:t> for </a:t>
            </a:r>
          </a:p>
          <a:p>
            <a:pPr>
              <a:buNone/>
            </a:pPr>
            <a:r>
              <a:rPr lang="en-US" dirty="0"/>
              <a:t>cellular respiration)</a:t>
            </a:r>
          </a:p>
          <a:p>
            <a:r>
              <a:rPr lang="en-US" b="1" dirty="0"/>
              <a:t>Structural support</a:t>
            </a:r>
            <a:r>
              <a:rPr lang="en-US" dirty="0"/>
              <a:t> to organisms. For example, cellulose in plant’s cell walls. </a:t>
            </a:r>
          </a:p>
        </p:txBody>
      </p:sp>
      <p:pic>
        <p:nvPicPr>
          <p:cNvPr id="5" name="Picture 4" descr="http://wordpress.kylegrieve.com/wp/wp-content/uploads/2012/05/high-carbohydrates-foods.jpeg"/>
          <p:cNvPicPr/>
          <p:nvPr/>
        </p:nvPicPr>
        <p:blipFill>
          <a:blip r:embed="rId2" cstate="print"/>
          <a:srcRect/>
          <a:stretch>
            <a:fillRect/>
          </a:stretch>
        </p:blipFill>
        <p:spPr bwMode="auto">
          <a:xfrm>
            <a:off x="5486400" y="5142166"/>
            <a:ext cx="2895600" cy="1447800"/>
          </a:xfrm>
          <a:prstGeom prst="rect">
            <a:avLst/>
          </a:prstGeom>
          <a:noFill/>
          <a:ln w="9525">
            <a:noFill/>
            <a:miter lim="800000"/>
            <a:headEnd/>
            <a:tailEnd/>
          </a:ln>
        </p:spPr>
      </p:pic>
      <p:pic>
        <p:nvPicPr>
          <p:cNvPr id="6" name="Picture 5">
            <a:extLst>
              <a:ext uri="{FF2B5EF4-FFF2-40B4-BE49-F238E27FC236}">
                <a16:creationId xmlns:a16="http://schemas.microsoft.com/office/drawing/2014/main" id="{17590CCE-03EE-97B8-3A60-9C5EBD95599B}"/>
              </a:ext>
            </a:extLst>
          </p:cNvPr>
          <p:cNvPicPr>
            <a:picLocks noChangeAspect="1"/>
          </p:cNvPicPr>
          <p:nvPr/>
        </p:nvPicPr>
        <p:blipFill>
          <a:blip r:embed="rId3"/>
          <a:stretch>
            <a:fillRect/>
          </a:stretch>
        </p:blipFill>
        <p:spPr>
          <a:xfrm>
            <a:off x="858774" y="5166359"/>
            <a:ext cx="2951225" cy="147561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685800" y="1600200"/>
            <a:ext cx="8077200" cy="4479925"/>
          </a:xfrm>
        </p:spPr>
        <p:txBody>
          <a:bodyPr/>
          <a:lstStyle/>
          <a:p>
            <a:r>
              <a:rPr lang="en-US" dirty="0"/>
              <a:t>Each carbohydrate molecule contains many carbon </a:t>
            </a:r>
          </a:p>
          <a:p>
            <a:pPr>
              <a:buNone/>
            </a:pPr>
            <a:r>
              <a:rPr lang="en-US" dirty="0"/>
              <a:t>bonds. </a:t>
            </a:r>
          </a:p>
          <a:p>
            <a:r>
              <a:rPr lang="en-US" dirty="0"/>
              <a:t>Organisms get energy by breaking these</a:t>
            </a:r>
          </a:p>
          <a:p>
            <a:pPr>
              <a:buNone/>
            </a:pPr>
            <a:r>
              <a:rPr lang="en-US" dirty="0"/>
              <a:t>Bonds. </a:t>
            </a:r>
          </a:p>
          <a:p>
            <a:pPr>
              <a:buNone/>
            </a:pPr>
            <a:endParaRPr lang="en-US" b="1" dirty="0">
              <a:solidFill>
                <a:srgbClr val="FF0000"/>
              </a:solidFill>
            </a:endParaRPr>
          </a:p>
          <a:p>
            <a:pPr>
              <a:buNone/>
            </a:pPr>
            <a:r>
              <a:rPr lang="en-US" b="1" dirty="0">
                <a:solidFill>
                  <a:srgbClr val="FF0000"/>
                </a:solidFill>
              </a:rPr>
              <a:t>Carbohydrates provide QUICK Energy, but </a:t>
            </a:r>
          </a:p>
          <a:p>
            <a:pPr>
              <a:buNone/>
            </a:pPr>
            <a:r>
              <a:rPr lang="en-US" b="1" dirty="0">
                <a:solidFill>
                  <a:srgbClr val="FF0000"/>
                </a:solidFill>
              </a:rPr>
              <a:t>the energy is USED UP QUICKLY</a:t>
            </a:r>
            <a:r>
              <a:rPr lang="en-US" dirty="0">
                <a:solidFill>
                  <a:srgbClr val="FF0000"/>
                </a:solidFill>
              </a:rPr>
              <a:t> (</a:t>
            </a:r>
            <a:r>
              <a:rPr lang="en-US" b="1" dirty="0">
                <a:solidFill>
                  <a:srgbClr val="FF0000"/>
                </a:solidFill>
              </a:rPr>
              <a:t>short-term energy</a:t>
            </a:r>
            <a:r>
              <a:rPr lang="en-US" dirty="0">
                <a:solidFill>
                  <a:srgbClr val="FF0000"/>
                </a:solidFill>
              </a:rPr>
              <a:t>)</a:t>
            </a:r>
          </a:p>
          <a:p>
            <a:pPr>
              <a:buNone/>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Summary of carbohydrates</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032427192"/>
              </p:ext>
            </p:extLst>
          </p:nvPr>
        </p:nvGraphicFramePr>
        <p:xfrm>
          <a:off x="228600" y="1524001"/>
          <a:ext cx="8915400" cy="274320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3581400">
                  <a:extLst>
                    <a:ext uri="{9D8B030D-6E8A-4147-A177-3AD203B41FA5}">
                      <a16:colId xmlns:a16="http://schemas.microsoft.com/office/drawing/2014/main" val="20003"/>
                    </a:ext>
                  </a:extLst>
                </a:gridCol>
              </a:tblGrid>
              <a:tr h="637911">
                <a:tc>
                  <a:txBody>
                    <a:bodyPr/>
                    <a:lstStyle/>
                    <a:p>
                      <a:r>
                        <a:rPr lang="en-US" sz="1500" dirty="0"/>
                        <a:t>Macromolecule</a:t>
                      </a:r>
                    </a:p>
                  </a:txBody>
                  <a:tcPr/>
                </a:tc>
                <a:tc>
                  <a:txBody>
                    <a:bodyPr/>
                    <a:lstStyle/>
                    <a:p>
                      <a:r>
                        <a:rPr lang="en-US" sz="1500" dirty="0"/>
                        <a:t>Monomer</a:t>
                      </a:r>
                    </a:p>
                  </a:txBody>
                  <a:tcPr/>
                </a:tc>
                <a:tc>
                  <a:txBody>
                    <a:bodyPr/>
                    <a:lstStyle/>
                    <a:p>
                      <a:r>
                        <a:rPr lang="en-US" sz="1500" dirty="0"/>
                        <a:t>Composition</a:t>
                      </a:r>
                    </a:p>
                  </a:txBody>
                  <a:tcPr/>
                </a:tc>
                <a:tc>
                  <a:txBody>
                    <a:bodyPr/>
                    <a:lstStyle/>
                    <a:p>
                      <a:r>
                        <a:rPr lang="en-US" sz="1500" dirty="0"/>
                        <a:t>Function</a:t>
                      </a:r>
                    </a:p>
                  </a:txBody>
                  <a:tcPr/>
                </a:tc>
                <a:extLst>
                  <a:ext uri="{0D108BD9-81ED-4DB2-BD59-A6C34878D82A}">
                    <a16:rowId xmlns:a16="http://schemas.microsoft.com/office/drawing/2014/main" val="10000"/>
                  </a:ext>
                </a:extLst>
              </a:tr>
              <a:tr h="2105289">
                <a:tc>
                  <a:txBody>
                    <a:bodyPr/>
                    <a:lstStyle/>
                    <a:p>
                      <a:r>
                        <a:rPr lang="en-US" dirty="0"/>
                        <a:t>Carbohydrates</a:t>
                      </a:r>
                    </a:p>
                  </a:txBody>
                  <a:tcPr/>
                </a:tc>
                <a:tc>
                  <a:txBody>
                    <a:bodyPr/>
                    <a:lstStyle/>
                    <a:p>
                      <a:r>
                        <a:rPr lang="en-US" dirty="0">
                          <a:solidFill>
                            <a:schemeClr val="tx1"/>
                          </a:solidFill>
                        </a:rPr>
                        <a:t>Monosaccharide </a:t>
                      </a:r>
                    </a:p>
                  </a:txBody>
                  <a:tcPr/>
                </a:tc>
                <a:tc>
                  <a:txBody>
                    <a:bodyPr/>
                    <a:lstStyle/>
                    <a:p>
                      <a:r>
                        <a:rPr lang="en-US" dirty="0">
                          <a:solidFill>
                            <a:srgbClr val="FF0000"/>
                          </a:solidFill>
                        </a:rPr>
                        <a:t>Carbon</a:t>
                      </a:r>
                    </a:p>
                    <a:p>
                      <a:r>
                        <a:rPr lang="en-US" dirty="0">
                          <a:solidFill>
                            <a:srgbClr val="00B050"/>
                          </a:solidFill>
                        </a:rPr>
                        <a:t>Hydrogen</a:t>
                      </a:r>
                    </a:p>
                    <a:p>
                      <a:r>
                        <a:rPr lang="en-US" dirty="0">
                          <a:solidFill>
                            <a:srgbClr val="0070C0"/>
                          </a:solidFill>
                        </a:rPr>
                        <a:t>Oxygen</a:t>
                      </a:r>
                    </a:p>
                    <a:p>
                      <a:r>
                        <a:rPr lang="en-US" dirty="0">
                          <a:solidFill>
                            <a:schemeClr val="tx1"/>
                          </a:solidFill>
                        </a:rPr>
                        <a:t>(form</a:t>
                      </a:r>
                      <a:r>
                        <a:rPr lang="en-US" baseline="0" dirty="0">
                          <a:solidFill>
                            <a:schemeClr val="tx1"/>
                          </a:solidFill>
                        </a:rPr>
                        <a:t> sugars)</a:t>
                      </a:r>
                    </a:p>
                    <a:p>
                      <a:endParaRPr lang="en-US" baseline="0" dirty="0">
                        <a:solidFill>
                          <a:schemeClr val="tx1"/>
                        </a:solidFill>
                      </a:endParaRPr>
                    </a:p>
                    <a:p>
                      <a:r>
                        <a:rPr lang="en-US" baseline="0" dirty="0">
                          <a:solidFill>
                            <a:schemeClr val="tx1"/>
                          </a:solidFill>
                        </a:rPr>
                        <a:t>C:H:O</a:t>
                      </a:r>
                    </a:p>
                    <a:p>
                      <a:r>
                        <a:rPr lang="en-US" baseline="0" dirty="0">
                          <a:solidFill>
                            <a:schemeClr val="tx1"/>
                          </a:solidFill>
                        </a:rPr>
                        <a:t>1:2:1 ratio</a:t>
                      </a:r>
                      <a:endParaRPr lang="en-US" dirty="0">
                        <a:solidFill>
                          <a:schemeClr val="tx1"/>
                        </a:solidFill>
                      </a:endParaRPr>
                    </a:p>
                  </a:txBody>
                  <a:tcPr/>
                </a:tc>
                <a:tc>
                  <a:txBody>
                    <a:bodyPr/>
                    <a:lstStyle/>
                    <a:p>
                      <a:r>
                        <a:rPr lang="en-US" b="1" dirty="0"/>
                        <a:t>Main source</a:t>
                      </a:r>
                      <a:r>
                        <a:rPr lang="en-US" b="1" baseline="0" dirty="0"/>
                        <a:t> of energy </a:t>
                      </a:r>
                      <a:r>
                        <a:rPr lang="en-US" baseline="0" dirty="0"/>
                        <a:t>for cells</a:t>
                      </a:r>
                    </a:p>
                    <a:p>
                      <a:r>
                        <a:rPr lang="en-US" b="1" baseline="0" dirty="0"/>
                        <a:t>Short term </a:t>
                      </a:r>
                      <a:r>
                        <a:rPr lang="en-US" b="0" baseline="0" dirty="0"/>
                        <a:t>energy storage</a:t>
                      </a:r>
                    </a:p>
                    <a:p>
                      <a:r>
                        <a:rPr lang="en-US" b="1" baseline="0" dirty="0"/>
                        <a:t>Structural support</a:t>
                      </a:r>
                      <a:r>
                        <a:rPr lang="en-US" baseline="0" dirty="0"/>
                        <a:t>: cellulose in plant cell’s walls</a:t>
                      </a:r>
                      <a:endParaRPr lang="en-US" dirty="0"/>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0"/>
            <a:ext cx="7772400" cy="1143000"/>
          </a:xfrm>
        </p:spPr>
        <p:txBody>
          <a:bodyPr/>
          <a:lstStyle/>
          <a:p>
            <a:pPr eaLnBrk="1" hangingPunct="1">
              <a:defRPr/>
            </a:pPr>
            <a:r>
              <a:rPr lang="en-US" sz="4800" b="1">
                <a:solidFill>
                  <a:srgbClr val="333399"/>
                </a:solidFill>
                <a:effectLst>
                  <a:outerShdw blurRad="38100" dist="38100" dir="2700000" algn="tl">
                    <a:srgbClr val="C0C0C0"/>
                  </a:outerShdw>
                </a:effectLst>
              </a:rPr>
              <a:t>Lipids</a:t>
            </a:r>
            <a:endParaRPr lang="en-US" sz="4800"/>
          </a:p>
        </p:txBody>
      </p:sp>
      <p:sp>
        <p:nvSpPr>
          <p:cNvPr id="17410" name="Slide Number Placeholder 5"/>
          <p:cNvSpPr>
            <a:spLocks noGrp="1"/>
          </p:cNvSpPr>
          <p:nvPr>
            <p:ph type="sldNum" sz="quarter" idx="12"/>
          </p:nvPr>
        </p:nvSpPr>
        <p:spPr>
          <a:noFill/>
        </p:spPr>
        <p:txBody>
          <a:bodyPr/>
          <a:lstStyle/>
          <a:p>
            <a:fld id="{FD8A0A51-A0D5-4DDA-BAE8-3A3541841246}" type="slidenum">
              <a:rPr lang="en-US" smtClean="0"/>
              <a:pPr/>
              <a:t>18</a:t>
            </a:fld>
            <a:endParaRPr lang="en-US"/>
          </a:p>
        </p:txBody>
      </p:sp>
      <p:sp>
        <p:nvSpPr>
          <p:cNvPr id="17411" name="Rectangle 3"/>
          <p:cNvSpPr>
            <a:spLocks noGrp="1" noChangeArrowheads="1"/>
          </p:cNvSpPr>
          <p:nvPr>
            <p:ph sz="quarter" idx="1"/>
          </p:nvPr>
        </p:nvSpPr>
        <p:spPr>
          <a:xfrm>
            <a:off x="304800" y="1143000"/>
            <a:ext cx="8305800" cy="5715000"/>
          </a:xfrm>
        </p:spPr>
        <p:txBody>
          <a:bodyPr>
            <a:normAutofit fontScale="55000" lnSpcReduction="20000"/>
          </a:bodyPr>
          <a:lstStyle/>
          <a:p>
            <a:pPr>
              <a:buNone/>
            </a:pPr>
            <a:endParaRPr lang="en-US" b="1" dirty="0">
              <a:latin typeface="Comic Sans MS" pitchFamily="66" charset="0"/>
            </a:endParaRPr>
          </a:p>
          <a:p>
            <a:endParaRPr lang="en-US" b="1" dirty="0">
              <a:latin typeface="Comic Sans MS" pitchFamily="66" charset="0"/>
            </a:endParaRPr>
          </a:p>
          <a:p>
            <a:r>
              <a:rPr lang="en-US" sz="4100" b="1" dirty="0">
                <a:latin typeface="Comic Sans MS" pitchFamily="66" charset="0"/>
              </a:rPr>
              <a:t>Organic compounds composed of </a:t>
            </a:r>
            <a:r>
              <a:rPr lang="en-US" sz="4100" dirty="0">
                <a:solidFill>
                  <a:srgbClr val="FF0000"/>
                </a:solidFill>
              </a:rPr>
              <a:t>Carbon, </a:t>
            </a:r>
            <a:r>
              <a:rPr lang="en-US" sz="4100" dirty="0">
                <a:solidFill>
                  <a:srgbClr val="00B050"/>
                </a:solidFill>
              </a:rPr>
              <a:t>Hydrogen </a:t>
            </a:r>
            <a:r>
              <a:rPr lang="en-US" sz="4100" dirty="0">
                <a:solidFill>
                  <a:schemeClr val="tx1"/>
                </a:solidFill>
              </a:rPr>
              <a:t>and </a:t>
            </a:r>
            <a:r>
              <a:rPr lang="en-US" sz="4100" dirty="0">
                <a:solidFill>
                  <a:srgbClr val="0070C0"/>
                </a:solidFill>
              </a:rPr>
              <a:t>Oxygen </a:t>
            </a:r>
            <a:r>
              <a:rPr lang="en-US" sz="4100" b="1" dirty="0"/>
              <a:t>(CHO)</a:t>
            </a:r>
            <a:endParaRPr lang="en-US" sz="4100" b="1" dirty="0">
              <a:latin typeface="Comic Sans MS" pitchFamily="66" charset="0"/>
            </a:endParaRPr>
          </a:p>
          <a:p>
            <a:pPr eaLnBrk="1" hangingPunct="1">
              <a:lnSpc>
                <a:spcPct val="90000"/>
              </a:lnSpc>
              <a:defRPr/>
            </a:pPr>
            <a:endParaRPr lang="en-US" sz="4100" b="1" dirty="0">
              <a:latin typeface="Comic Sans MS" pitchFamily="66" charset="0"/>
            </a:endParaRPr>
          </a:p>
          <a:p>
            <a:pPr eaLnBrk="1" hangingPunct="1">
              <a:lnSpc>
                <a:spcPct val="120000"/>
              </a:lnSpc>
              <a:defRPr/>
            </a:pPr>
            <a:r>
              <a:rPr lang="en-US" sz="4100" b="1" dirty="0">
                <a:latin typeface="Comic Sans MS" pitchFamily="66" charset="0"/>
              </a:rPr>
              <a:t>General term for compounds which are </a:t>
            </a:r>
            <a:r>
              <a:rPr lang="en-US" sz="4100" b="1" dirty="0">
                <a:solidFill>
                  <a:srgbClr val="CC0000"/>
                </a:solidFill>
                <a:effectLst>
                  <a:outerShdw blurRad="38100" dist="38100" dir="2700000" algn="tl">
                    <a:srgbClr val="C0C0C0"/>
                  </a:outerShdw>
                </a:effectLst>
                <a:latin typeface="Comic Sans MS" pitchFamily="66" charset="0"/>
              </a:rPr>
              <a:t>not soluble in </a:t>
            </a:r>
            <a:r>
              <a:rPr lang="en-US" sz="4100" b="1" dirty="0" err="1">
                <a:solidFill>
                  <a:srgbClr val="CC0000"/>
                </a:solidFill>
                <a:effectLst>
                  <a:outerShdw blurRad="38100" dist="38100" dir="2700000" algn="tl">
                    <a:srgbClr val="C0C0C0"/>
                  </a:outerShdw>
                </a:effectLst>
                <a:latin typeface="Comic Sans MS" pitchFamily="66" charset="0"/>
              </a:rPr>
              <a:t>water</a:t>
            </a:r>
            <a:r>
              <a:rPr lang="en-US" sz="4100" b="1" dirty="0" err="1">
                <a:latin typeface="Comic Sans MS" pitchFamily="66" charset="0"/>
              </a:rPr>
              <a:t>.HYDROPHOBIC</a:t>
            </a:r>
            <a:endParaRPr lang="en-US" sz="4100" b="1" dirty="0">
              <a:latin typeface="Comic Sans MS" pitchFamily="66" charset="0"/>
            </a:endParaRPr>
          </a:p>
          <a:p>
            <a:pPr eaLnBrk="1" hangingPunct="1">
              <a:lnSpc>
                <a:spcPct val="90000"/>
              </a:lnSpc>
              <a:defRPr/>
            </a:pPr>
            <a:endParaRPr lang="en-US" sz="4100" b="1" dirty="0">
              <a:solidFill>
                <a:srgbClr val="CC0000"/>
              </a:solidFill>
              <a:effectLst>
                <a:outerShdw blurRad="38100" dist="38100" dir="2700000" algn="tl">
                  <a:srgbClr val="C0C0C0"/>
                </a:outerShdw>
              </a:effectLst>
              <a:latin typeface="Comic Sans MS" pitchFamily="66" charset="0"/>
            </a:endParaRPr>
          </a:p>
          <a:p>
            <a:pPr eaLnBrk="1" hangingPunct="1">
              <a:lnSpc>
                <a:spcPct val="90000"/>
              </a:lnSpc>
              <a:defRPr/>
            </a:pPr>
            <a:r>
              <a:rPr lang="en-US" sz="4100" b="1" dirty="0">
                <a:solidFill>
                  <a:srgbClr val="CC0000"/>
                </a:solidFill>
                <a:effectLst>
                  <a:outerShdw blurRad="38100" dist="38100" dir="2700000" algn="tl">
                    <a:srgbClr val="C0C0C0"/>
                  </a:outerShdw>
                </a:effectLst>
                <a:latin typeface="Comic Sans MS" pitchFamily="66" charset="0"/>
              </a:rPr>
              <a:t>Remember:</a:t>
            </a:r>
            <a:r>
              <a:rPr lang="en-US" sz="4100" b="1" dirty="0">
                <a:latin typeface="Comic Sans MS" pitchFamily="66" charset="0"/>
              </a:rPr>
              <a:t>  </a:t>
            </a:r>
            <a:r>
              <a:rPr lang="en-US" sz="4100" b="1" dirty="0">
                <a:solidFill>
                  <a:srgbClr val="660066"/>
                </a:solidFill>
                <a:effectLst>
                  <a:outerShdw blurRad="38100" dist="38100" dir="2700000" algn="tl">
                    <a:srgbClr val="C0C0C0"/>
                  </a:outerShdw>
                </a:effectLst>
                <a:latin typeface="Comic Sans MS" pitchFamily="66" charset="0"/>
              </a:rPr>
              <a:t>“stores the most energy”</a:t>
            </a:r>
          </a:p>
          <a:p>
            <a:pPr>
              <a:lnSpc>
                <a:spcPct val="90000"/>
              </a:lnSpc>
              <a:buNone/>
              <a:defRPr/>
            </a:pPr>
            <a:r>
              <a:rPr lang="en-US" sz="4100" dirty="0"/>
              <a:t>	Use for </a:t>
            </a:r>
            <a:r>
              <a:rPr lang="en-US" sz="4100" b="1" dirty="0"/>
              <a:t>long -term energy storage</a:t>
            </a:r>
          </a:p>
          <a:p>
            <a:pPr eaLnBrk="1" hangingPunct="1">
              <a:lnSpc>
                <a:spcPct val="90000"/>
              </a:lnSpc>
              <a:buNone/>
              <a:defRPr/>
            </a:pPr>
            <a:endParaRPr lang="en-US" sz="4100" b="1" dirty="0">
              <a:effectLst>
                <a:outerShdw blurRad="38100" dist="38100" dir="2700000" algn="tl">
                  <a:srgbClr val="C0C0C0"/>
                </a:outerShdw>
              </a:effectLst>
              <a:latin typeface="Comic Sans MS" pitchFamily="66" charset="0"/>
            </a:endParaRPr>
          </a:p>
          <a:p>
            <a:pPr eaLnBrk="1" hangingPunct="1">
              <a:lnSpc>
                <a:spcPct val="90000"/>
              </a:lnSpc>
              <a:defRPr/>
            </a:pPr>
            <a:r>
              <a:rPr lang="en-US" sz="4100" b="1" dirty="0">
                <a:solidFill>
                  <a:srgbClr val="CC0000"/>
                </a:solidFill>
                <a:effectLst>
                  <a:outerShdw blurRad="38100" dist="38100" dir="2700000" algn="tl">
                    <a:srgbClr val="C0C0C0"/>
                  </a:outerShdw>
                </a:effectLst>
                <a:latin typeface="Comic Sans MS" pitchFamily="66" charset="0"/>
              </a:rPr>
              <a:t>Examples: </a:t>
            </a:r>
            <a:r>
              <a:rPr lang="en-US" sz="4100" b="1" dirty="0">
                <a:solidFill>
                  <a:srgbClr val="333399"/>
                </a:solidFill>
                <a:effectLst>
                  <a:outerShdw blurRad="38100" dist="38100" dir="2700000" algn="tl">
                    <a:srgbClr val="C0C0C0"/>
                  </a:outerShdw>
                </a:effectLst>
                <a:latin typeface="Comic Sans MS" pitchFamily="66" charset="0"/>
              </a:rPr>
              <a:t>- Fats &amp; Oils</a:t>
            </a:r>
          </a:p>
          <a:p>
            <a:pPr marL="0" indent="0" eaLnBrk="1" hangingPunct="1">
              <a:lnSpc>
                <a:spcPct val="90000"/>
              </a:lnSpc>
              <a:buNone/>
              <a:defRPr/>
            </a:pPr>
            <a:r>
              <a:rPr lang="en-US" sz="4100" b="1" dirty="0">
                <a:solidFill>
                  <a:srgbClr val="333399"/>
                </a:solidFill>
                <a:effectLst>
                  <a:outerShdw blurRad="38100" dist="38100" dir="2700000" algn="tl">
                    <a:srgbClr val="C0C0C0"/>
                  </a:outerShdw>
                </a:effectLst>
                <a:latin typeface="Comic Sans MS" pitchFamily="66" charset="0"/>
              </a:rPr>
              <a:t>               -Phospholipids</a:t>
            </a:r>
          </a:p>
          <a:p>
            <a:pPr eaLnBrk="1" hangingPunct="1">
              <a:lnSpc>
                <a:spcPct val="90000"/>
              </a:lnSpc>
              <a:buFontTx/>
              <a:buNone/>
              <a:defRPr/>
            </a:pPr>
            <a:r>
              <a:rPr lang="en-US" sz="4100" b="1" dirty="0">
                <a:solidFill>
                  <a:srgbClr val="333399"/>
                </a:solidFill>
                <a:effectLst>
                  <a:outerShdw blurRad="38100" dist="38100" dir="2700000" algn="tl">
                    <a:srgbClr val="C0C0C0"/>
                  </a:outerShdw>
                </a:effectLst>
                <a:latin typeface="Comic Sans MS" pitchFamily="66" charset="0"/>
              </a:rPr>
              <a:t>               - Steroids (like cholesterol)</a:t>
            </a:r>
          </a:p>
          <a:p>
            <a:pPr eaLnBrk="1" hangingPunct="1">
              <a:lnSpc>
                <a:spcPct val="90000"/>
              </a:lnSpc>
              <a:buFontTx/>
              <a:buNone/>
              <a:defRPr/>
            </a:pPr>
            <a:r>
              <a:rPr lang="en-US" sz="4100" b="1" dirty="0">
                <a:solidFill>
                  <a:srgbClr val="333399"/>
                </a:solidFill>
                <a:effectLst>
                  <a:outerShdw blurRad="38100" dist="38100" dir="2700000" algn="tl">
                    <a:srgbClr val="C0C0C0"/>
                  </a:outerShdw>
                </a:effectLst>
                <a:latin typeface="Comic Sans MS" pitchFamily="66" charset="0"/>
              </a:rPr>
              <a:t>               -Waxes</a:t>
            </a:r>
          </a:p>
          <a:p>
            <a:pPr eaLnBrk="1" hangingPunct="1">
              <a:lnSpc>
                <a:spcPct val="90000"/>
              </a:lnSpc>
              <a:buFontTx/>
              <a:buNone/>
              <a:defRPr/>
            </a:pPr>
            <a:r>
              <a:rPr lang="en-US" sz="4100" b="1" dirty="0">
                <a:solidFill>
                  <a:srgbClr val="333399"/>
                </a:solidFill>
                <a:effectLst>
                  <a:outerShdw blurRad="38100" dist="38100" dir="2700000" algn="tl">
                    <a:srgbClr val="C0C0C0"/>
                  </a:outerShdw>
                </a:effectLst>
                <a:latin typeface="Comic Sans MS" pitchFamily="66" charset="0"/>
              </a:rPr>
              <a:t>	</a:t>
            </a:r>
            <a:endParaRPr lang="en-US" sz="4100" b="1" dirty="0">
              <a:solidFill>
                <a:srgbClr val="E6F10D"/>
              </a:solidFill>
              <a:effectLst>
                <a:outerShdw blurRad="38100" dist="38100" dir="2700000" algn="tl">
                  <a:srgbClr val="C0C0C0"/>
                </a:outerShdw>
              </a:effectLst>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7411">
                                            <p:txEl>
                                              <p:pRg st="2" end="2"/>
                                            </p:txEl>
                                          </p:spTgt>
                                        </p:tgtEl>
                                        <p:attrNameLst>
                                          <p:attrName>style.visibility</p:attrName>
                                        </p:attrNameLst>
                                      </p:cBhvr>
                                      <p:to>
                                        <p:strVal val="visible"/>
                                      </p:to>
                                    </p:set>
                                    <p:anim calcmode="lin" valueType="num">
                                      <p:cBhvr additive="base">
                                        <p:cTn id="12" dur="500" fill="hold"/>
                                        <p:tgtEl>
                                          <p:spTgt spid="17411">
                                            <p:txEl>
                                              <p:pRg st="2" end="2"/>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74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7411">
                                            <p:txEl>
                                              <p:pRg st="4" end="4"/>
                                            </p:txEl>
                                          </p:spTgt>
                                        </p:tgtEl>
                                        <p:attrNameLst>
                                          <p:attrName>style.visibility</p:attrName>
                                        </p:attrNameLst>
                                      </p:cBhvr>
                                      <p:to>
                                        <p:strVal val="visible"/>
                                      </p:to>
                                    </p:set>
                                    <p:anim calcmode="lin" valueType="num">
                                      <p:cBhvr additive="base">
                                        <p:cTn id="18" dur="500" fill="hold"/>
                                        <p:tgtEl>
                                          <p:spTgt spid="17411">
                                            <p:txEl>
                                              <p:pRg st="4" end="4"/>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174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17411">
                                            <p:txEl>
                                              <p:pRg st="6" end="6"/>
                                            </p:txEl>
                                          </p:spTgt>
                                        </p:tgtEl>
                                        <p:attrNameLst>
                                          <p:attrName>style.visibility</p:attrName>
                                        </p:attrNameLst>
                                      </p:cBhvr>
                                      <p:to>
                                        <p:strVal val="visible"/>
                                      </p:to>
                                    </p:set>
                                    <p:anim calcmode="lin" valueType="num">
                                      <p:cBhvr additive="base">
                                        <p:cTn id="24" dur="500" fill="hold"/>
                                        <p:tgtEl>
                                          <p:spTgt spid="17411">
                                            <p:txEl>
                                              <p:pRg st="6" end="6"/>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741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17411">
                                            <p:txEl>
                                              <p:pRg st="7" end="7"/>
                                            </p:txEl>
                                          </p:spTgt>
                                        </p:tgtEl>
                                        <p:attrNameLst>
                                          <p:attrName>style.visibility</p:attrName>
                                        </p:attrNameLst>
                                      </p:cBhvr>
                                      <p:to>
                                        <p:strVal val="visible"/>
                                      </p:to>
                                    </p:set>
                                    <p:anim calcmode="lin" valueType="num">
                                      <p:cBhvr additive="base">
                                        <p:cTn id="30" dur="500" fill="hold"/>
                                        <p:tgtEl>
                                          <p:spTgt spid="17411">
                                            <p:txEl>
                                              <p:pRg st="7" end="7"/>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17411">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17411">
                                            <p:txEl>
                                              <p:pRg st="9" end="9"/>
                                            </p:txEl>
                                          </p:spTgt>
                                        </p:tgtEl>
                                        <p:attrNameLst>
                                          <p:attrName>style.visibility</p:attrName>
                                        </p:attrNameLst>
                                      </p:cBhvr>
                                      <p:to>
                                        <p:strVal val="visible"/>
                                      </p:to>
                                    </p:set>
                                    <p:anim calcmode="lin" valueType="num">
                                      <p:cBhvr additive="base">
                                        <p:cTn id="36" dur="500" fill="hold"/>
                                        <p:tgtEl>
                                          <p:spTgt spid="17411">
                                            <p:txEl>
                                              <p:pRg st="9" end="9"/>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17411">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17411">
                                            <p:txEl>
                                              <p:pRg st="10" end="10"/>
                                            </p:txEl>
                                          </p:spTgt>
                                        </p:tgtEl>
                                        <p:attrNameLst>
                                          <p:attrName>style.visibility</p:attrName>
                                        </p:attrNameLst>
                                      </p:cBhvr>
                                      <p:to>
                                        <p:strVal val="visible"/>
                                      </p:to>
                                    </p:set>
                                    <p:anim calcmode="lin" valueType="num">
                                      <p:cBhvr additive="base">
                                        <p:cTn id="42" dur="500" fill="hold"/>
                                        <p:tgtEl>
                                          <p:spTgt spid="17411">
                                            <p:txEl>
                                              <p:pRg st="10" end="10"/>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17411">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17411">
                                            <p:txEl>
                                              <p:pRg st="11" end="11"/>
                                            </p:txEl>
                                          </p:spTgt>
                                        </p:tgtEl>
                                        <p:attrNameLst>
                                          <p:attrName>style.visibility</p:attrName>
                                        </p:attrNameLst>
                                      </p:cBhvr>
                                      <p:to>
                                        <p:strVal val="visible"/>
                                      </p:to>
                                    </p:set>
                                    <p:anim calcmode="lin" valueType="num">
                                      <p:cBhvr additive="base">
                                        <p:cTn id="48" dur="500" fill="hold"/>
                                        <p:tgtEl>
                                          <p:spTgt spid="17411">
                                            <p:txEl>
                                              <p:pRg st="11" end="11"/>
                                            </p:tx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17411">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17411">
                                            <p:txEl>
                                              <p:pRg st="12" end="12"/>
                                            </p:txEl>
                                          </p:spTgt>
                                        </p:tgtEl>
                                        <p:attrNameLst>
                                          <p:attrName>style.visibility</p:attrName>
                                        </p:attrNameLst>
                                      </p:cBhvr>
                                      <p:to>
                                        <p:strVal val="visible"/>
                                      </p:to>
                                    </p:set>
                                    <p:anim calcmode="lin" valueType="num">
                                      <p:cBhvr additive="base">
                                        <p:cTn id="54" dur="500" fill="hold"/>
                                        <p:tgtEl>
                                          <p:spTgt spid="17411">
                                            <p:txEl>
                                              <p:pRg st="12" end="12"/>
                                            </p:txEl>
                                          </p:spTgt>
                                        </p:tgtEl>
                                        <p:attrNameLst>
                                          <p:attrName>ppt_x</p:attrName>
                                        </p:attrNameLst>
                                      </p:cBhvr>
                                      <p:tavLst>
                                        <p:tav tm="0">
                                          <p:val>
                                            <p:strVal val="1+#ppt_w/2"/>
                                          </p:val>
                                        </p:tav>
                                        <p:tav tm="100000">
                                          <p:val>
                                            <p:strVal val="#ppt_x"/>
                                          </p:val>
                                        </p:tav>
                                      </p:tavLst>
                                    </p:anim>
                                    <p:anim calcmode="lin" valueType="num">
                                      <p:cBhvr additive="base">
                                        <p:cTn id="55" dur="500" fill="hold"/>
                                        <p:tgtEl>
                                          <p:spTgt spid="17411">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2" fill="hold" grpId="0" nodeType="clickEffect">
                                  <p:stCondLst>
                                    <p:cond delay="0"/>
                                  </p:stCondLst>
                                  <p:childTnLst>
                                    <p:set>
                                      <p:cBhvr>
                                        <p:cTn id="59" dur="1" fill="hold">
                                          <p:stCondLst>
                                            <p:cond delay="0"/>
                                          </p:stCondLst>
                                        </p:cTn>
                                        <p:tgtEl>
                                          <p:spTgt spid="17411">
                                            <p:txEl>
                                              <p:pRg st="13" end="13"/>
                                            </p:txEl>
                                          </p:spTgt>
                                        </p:tgtEl>
                                        <p:attrNameLst>
                                          <p:attrName>style.visibility</p:attrName>
                                        </p:attrNameLst>
                                      </p:cBhvr>
                                      <p:to>
                                        <p:strVal val="visible"/>
                                      </p:to>
                                    </p:set>
                                    <p:anim calcmode="lin" valueType="num">
                                      <p:cBhvr additive="base">
                                        <p:cTn id="60" dur="500" fill="hold"/>
                                        <p:tgtEl>
                                          <p:spTgt spid="17411">
                                            <p:txEl>
                                              <p:pRg st="13" end="13"/>
                                            </p:txEl>
                                          </p:spTgt>
                                        </p:tgtEl>
                                        <p:attrNameLst>
                                          <p:attrName>ppt_x</p:attrName>
                                        </p:attrNameLst>
                                      </p:cBhvr>
                                      <p:tavLst>
                                        <p:tav tm="0">
                                          <p:val>
                                            <p:strVal val="1+#ppt_w/2"/>
                                          </p:val>
                                        </p:tav>
                                        <p:tav tm="100000">
                                          <p:val>
                                            <p:strVal val="#ppt_x"/>
                                          </p:val>
                                        </p:tav>
                                      </p:tavLst>
                                    </p:anim>
                                    <p:anim calcmode="lin" valueType="num">
                                      <p:cBhvr additive="base">
                                        <p:cTn id="61" dur="500" fill="hold"/>
                                        <p:tgtEl>
                                          <p:spTgt spid="17411">
                                            <p:txEl>
                                              <p:pRg st="13" end="1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P spid="17411"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Lipids</a:t>
            </a:r>
          </a:p>
        </p:txBody>
      </p:sp>
      <p:sp>
        <p:nvSpPr>
          <p:cNvPr id="3" name="Content Placeholder 2"/>
          <p:cNvSpPr>
            <a:spLocks noGrp="1"/>
          </p:cNvSpPr>
          <p:nvPr>
            <p:ph sz="half" idx="1"/>
          </p:nvPr>
        </p:nvSpPr>
        <p:spPr/>
        <p:txBody>
          <a:bodyPr>
            <a:normAutofit fontScale="85000" lnSpcReduction="10000"/>
          </a:bodyPr>
          <a:lstStyle/>
          <a:p>
            <a:pPr>
              <a:buNone/>
            </a:pPr>
            <a:r>
              <a:rPr lang="en-US" b="1" dirty="0">
                <a:latin typeface="+mj-lt"/>
              </a:rPr>
              <a:t>Molecular Structure</a:t>
            </a:r>
          </a:p>
          <a:p>
            <a:r>
              <a:rPr lang="en-US" dirty="0">
                <a:solidFill>
                  <a:srgbClr val="FF0000"/>
                </a:solidFill>
                <a:latin typeface="+mj-lt"/>
              </a:rPr>
              <a:t>Carbon</a:t>
            </a:r>
          </a:p>
          <a:p>
            <a:r>
              <a:rPr lang="en-US" dirty="0">
                <a:solidFill>
                  <a:srgbClr val="00B050"/>
                </a:solidFill>
                <a:latin typeface="+mj-lt"/>
              </a:rPr>
              <a:t>Hydrogen</a:t>
            </a:r>
          </a:p>
          <a:p>
            <a:r>
              <a:rPr lang="en-US" dirty="0">
                <a:solidFill>
                  <a:srgbClr val="0070C0"/>
                </a:solidFill>
                <a:latin typeface="+mj-lt"/>
              </a:rPr>
              <a:t>Oxygen</a:t>
            </a:r>
          </a:p>
          <a:p>
            <a:r>
              <a:rPr lang="en-US" dirty="0">
                <a:solidFill>
                  <a:schemeClr val="tx1"/>
                </a:solidFill>
                <a:latin typeface="+mj-lt"/>
              </a:rPr>
              <a:t>More carbon-hydrogen bonds than carbohydrates and fewer oxygen atoms</a:t>
            </a:r>
          </a:p>
          <a:p>
            <a:r>
              <a:rPr lang="en-US" b="1" dirty="0">
                <a:solidFill>
                  <a:srgbClr val="FF0000"/>
                </a:solidFill>
                <a:latin typeface="+mj-lt"/>
              </a:rPr>
              <a:t>Do Not dissolve in water</a:t>
            </a:r>
          </a:p>
          <a:p>
            <a:pPr>
              <a:lnSpc>
                <a:spcPct val="90000"/>
              </a:lnSpc>
              <a:buNone/>
              <a:defRPr/>
            </a:pPr>
            <a:r>
              <a:rPr lang="en-US" dirty="0">
                <a:solidFill>
                  <a:schemeClr val="tx1"/>
                </a:solidFill>
                <a:latin typeface="+mj-lt"/>
              </a:rPr>
              <a:t>	</a:t>
            </a:r>
            <a:r>
              <a:rPr lang="en-US" b="1" dirty="0">
                <a:solidFill>
                  <a:srgbClr val="CC0000"/>
                </a:solidFill>
                <a:effectLst>
                  <a:outerShdw blurRad="38100" dist="38100" dir="2700000" algn="tl">
                    <a:srgbClr val="C0C0C0"/>
                  </a:outerShdw>
                </a:effectLst>
                <a:latin typeface="+mj-lt"/>
              </a:rPr>
              <a:t> </a:t>
            </a:r>
            <a:r>
              <a:rPr lang="en-US" b="1" dirty="0">
                <a:solidFill>
                  <a:schemeClr val="tx1"/>
                </a:solidFill>
                <a:effectLst>
                  <a:outerShdw blurRad="38100" dist="38100" dir="2700000" algn="tl">
                    <a:srgbClr val="C0C0C0"/>
                  </a:outerShdw>
                </a:effectLst>
                <a:latin typeface="+mj-lt"/>
              </a:rPr>
              <a:t>Examples:</a:t>
            </a:r>
            <a:r>
              <a:rPr lang="en-US" b="1" dirty="0">
                <a:solidFill>
                  <a:srgbClr val="CC0000"/>
                </a:solidFill>
                <a:effectLst>
                  <a:outerShdw blurRad="38100" dist="38100" dir="2700000" algn="tl">
                    <a:srgbClr val="C0C0C0"/>
                  </a:outerShdw>
                </a:effectLst>
                <a:latin typeface="+mj-lt"/>
              </a:rPr>
              <a:t>	</a:t>
            </a:r>
          </a:p>
          <a:p>
            <a:pPr marL="457200" indent="-457200">
              <a:lnSpc>
                <a:spcPct val="90000"/>
              </a:lnSpc>
              <a:buFont typeface="+mj-lt"/>
              <a:buAutoNum type="arabicPeriod"/>
              <a:defRPr/>
            </a:pPr>
            <a:r>
              <a:rPr lang="en-US" b="1" dirty="0">
                <a:effectLst>
                  <a:outerShdw blurRad="38100" dist="38100" dir="2700000" algn="tl">
                    <a:srgbClr val="C0C0C0"/>
                  </a:outerShdw>
                </a:effectLst>
                <a:latin typeface="+mj-lt"/>
              </a:rPr>
              <a:t>Fats</a:t>
            </a:r>
          </a:p>
          <a:p>
            <a:pPr marL="457200" indent="-457200">
              <a:lnSpc>
                <a:spcPct val="90000"/>
              </a:lnSpc>
              <a:buFont typeface="+mj-lt"/>
              <a:buAutoNum type="arabicPeriod"/>
              <a:defRPr/>
            </a:pPr>
            <a:r>
              <a:rPr lang="en-US" b="1" dirty="0">
                <a:effectLst>
                  <a:outerShdw blurRad="38100" dist="38100" dir="2700000" algn="tl">
                    <a:srgbClr val="C0C0C0"/>
                  </a:outerShdw>
                </a:effectLst>
                <a:latin typeface="+mj-lt"/>
              </a:rPr>
              <a:t>Oils</a:t>
            </a:r>
          </a:p>
          <a:p>
            <a:pPr marL="457200" indent="-457200">
              <a:lnSpc>
                <a:spcPct val="90000"/>
              </a:lnSpc>
              <a:buFont typeface="+mj-lt"/>
              <a:buAutoNum type="arabicPeriod"/>
              <a:defRPr/>
            </a:pPr>
            <a:r>
              <a:rPr lang="en-US" b="1" dirty="0">
                <a:effectLst>
                  <a:outerShdw blurRad="38100" dist="38100" dir="2700000" algn="tl">
                    <a:srgbClr val="C0C0C0"/>
                  </a:outerShdw>
                </a:effectLst>
                <a:latin typeface="+mj-lt"/>
              </a:rPr>
              <a:t>Waxes</a:t>
            </a:r>
          </a:p>
          <a:p>
            <a:pPr marL="457200" indent="-457200">
              <a:lnSpc>
                <a:spcPct val="90000"/>
              </a:lnSpc>
              <a:buAutoNum type="arabicPeriod"/>
              <a:defRPr/>
            </a:pPr>
            <a:r>
              <a:rPr lang="en-US" b="1" dirty="0">
                <a:effectLst>
                  <a:outerShdw blurRad="38100" dist="38100" dir="2700000" algn="tl">
                    <a:srgbClr val="C0C0C0"/>
                  </a:outerShdw>
                </a:effectLst>
                <a:latin typeface="+mj-lt"/>
              </a:rPr>
              <a:t>Phospholipids</a:t>
            </a:r>
          </a:p>
          <a:p>
            <a:pPr marL="457200" indent="-457200">
              <a:lnSpc>
                <a:spcPct val="90000"/>
              </a:lnSpc>
              <a:buAutoNum type="arabicPeriod"/>
              <a:defRPr/>
            </a:pPr>
            <a:r>
              <a:rPr lang="en-US" b="1" dirty="0">
                <a:effectLst>
                  <a:outerShdw blurRad="38100" dist="38100" dir="2700000" algn="tl">
                    <a:srgbClr val="C0C0C0"/>
                  </a:outerShdw>
                </a:effectLst>
                <a:latin typeface="+mj-lt"/>
              </a:rPr>
              <a:t>Steroids </a:t>
            </a:r>
            <a:endParaRPr lang="en-US" dirty="0">
              <a:latin typeface="+mj-lt"/>
            </a:endParaRPr>
          </a:p>
        </p:txBody>
      </p:sp>
      <p:sp>
        <p:nvSpPr>
          <p:cNvPr id="4" name="Content Placeholder 3"/>
          <p:cNvSpPr>
            <a:spLocks noGrp="1"/>
          </p:cNvSpPr>
          <p:nvPr>
            <p:ph sz="half" idx="2"/>
          </p:nvPr>
        </p:nvSpPr>
        <p:spPr/>
        <p:txBody>
          <a:bodyPr>
            <a:normAutofit fontScale="85000" lnSpcReduction="10000"/>
          </a:bodyPr>
          <a:lstStyle/>
          <a:p>
            <a:pPr>
              <a:buNone/>
            </a:pPr>
            <a:r>
              <a:rPr lang="en-US" b="1" dirty="0"/>
              <a:t>Function</a:t>
            </a:r>
          </a:p>
          <a:p>
            <a:pPr marL="514350" indent="-514350">
              <a:buNone/>
            </a:pPr>
            <a:r>
              <a:rPr lang="en-US" b="1" dirty="0"/>
              <a:t>1. </a:t>
            </a:r>
            <a:r>
              <a:rPr lang="en-US" dirty="0"/>
              <a:t>Use for </a:t>
            </a:r>
            <a:r>
              <a:rPr lang="en-US" b="1" dirty="0"/>
              <a:t>long -term energy storage</a:t>
            </a:r>
          </a:p>
          <a:p>
            <a:pPr>
              <a:lnSpc>
                <a:spcPct val="90000"/>
              </a:lnSpc>
              <a:buNone/>
              <a:defRPr/>
            </a:pPr>
            <a:r>
              <a:rPr lang="en-US" dirty="0">
                <a:effectLst>
                  <a:outerShdw blurRad="38100" dist="38100" dir="2700000" algn="tl">
                    <a:srgbClr val="C0C0C0"/>
                  </a:outerShdw>
                </a:effectLst>
                <a:latin typeface="+mj-lt"/>
              </a:rPr>
              <a:t>2.	Protection against heat loss </a:t>
            </a:r>
            <a:r>
              <a:rPr lang="en-US" b="1" dirty="0">
                <a:effectLst>
                  <a:outerShdw blurRad="38100" dist="38100" dir="2700000" algn="tl">
                    <a:srgbClr val="C0C0C0"/>
                  </a:outerShdw>
                </a:effectLst>
                <a:latin typeface="+mj-lt"/>
              </a:rPr>
              <a:t>(insulation)</a:t>
            </a:r>
          </a:p>
          <a:p>
            <a:pPr>
              <a:lnSpc>
                <a:spcPct val="90000"/>
              </a:lnSpc>
              <a:buNone/>
              <a:defRPr/>
            </a:pPr>
            <a:r>
              <a:rPr lang="en-US" dirty="0">
                <a:effectLst>
                  <a:outerShdw blurRad="38100" dist="38100" dir="2700000" algn="tl">
                    <a:srgbClr val="C0C0C0"/>
                  </a:outerShdw>
                </a:effectLst>
                <a:latin typeface="+mj-lt"/>
              </a:rPr>
              <a:t>3. Protection against physical shock</a:t>
            </a:r>
          </a:p>
          <a:p>
            <a:pPr>
              <a:lnSpc>
                <a:spcPct val="90000"/>
              </a:lnSpc>
              <a:buNone/>
              <a:defRPr/>
            </a:pPr>
            <a:r>
              <a:rPr lang="en-US" dirty="0">
                <a:effectLst>
                  <a:outerShdw blurRad="38100" dist="38100" dir="2700000" algn="tl">
                    <a:srgbClr val="C0C0C0"/>
                  </a:outerShdw>
                </a:effectLst>
                <a:latin typeface="+mj-lt"/>
              </a:rPr>
              <a:t>4. Protection against water loss </a:t>
            </a:r>
            <a:r>
              <a:rPr lang="en-US" b="1" dirty="0">
                <a:effectLst>
                  <a:outerShdw blurRad="38100" dist="38100" dir="2700000" algn="tl">
                    <a:srgbClr val="C0C0C0"/>
                  </a:outerShdw>
                </a:effectLst>
                <a:latin typeface="+mj-lt"/>
              </a:rPr>
              <a:t>(waterproof an organism)</a:t>
            </a:r>
          </a:p>
          <a:p>
            <a:pPr>
              <a:lnSpc>
                <a:spcPct val="90000"/>
              </a:lnSpc>
              <a:buNone/>
              <a:defRPr/>
            </a:pPr>
            <a:r>
              <a:rPr lang="en-US" b="1" dirty="0">
                <a:effectLst>
                  <a:outerShdw blurRad="38100" dist="38100" dir="2700000" algn="tl">
                    <a:srgbClr val="C0C0C0"/>
                  </a:outerShdw>
                </a:effectLst>
                <a:latin typeface="+mj-lt"/>
              </a:rPr>
              <a:t>5. Major component of cell membranes  (phospholipids)</a:t>
            </a:r>
            <a:endParaRPr lang="en-US" b="1" dirty="0">
              <a:latin typeface="+mj-lt"/>
            </a:endParaRPr>
          </a:p>
          <a:p>
            <a:pPr marL="514350" indent="-514350">
              <a:buAutoNum type="arabicPeriod"/>
            </a:pPr>
            <a:endParaRPr lang="en-US" b="1" dirty="0"/>
          </a:p>
        </p:txBody>
      </p:sp>
      <p:pic>
        <p:nvPicPr>
          <p:cNvPr id="5" name="Picture 4" descr="http://www.whitetigernaturalmedicine.com/wp-content/uploads/2012/03/fats.gif"/>
          <p:cNvPicPr/>
          <p:nvPr/>
        </p:nvPicPr>
        <p:blipFill>
          <a:blip r:embed="rId2" cstate="print"/>
          <a:srcRect/>
          <a:stretch>
            <a:fillRect/>
          </a:stretch>
        </p:blipFill>
        <p:spPr bwMode="auto">
          <a:xfrm>
            <a:off x="3429000" y="5029200"/>
            <a:ext cx="5105400" cy="16002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MACROMOLECULES</a:t>
            </a:r>
          </a:p>
        </p:txBody>
      </p:sp>
      <p:sp>
        <p:nvSpPr>
          <p:cNvPr id="3" name="Subtitle 2"/>
          <p:cNvSpPr>
            <a:spLocks noGrp="1"/>
          </p:cNvSpPr>
          <p:nvPr>
            <p:ph sz="quarter" idx="1"/>
          </p:nvPr>
        </p:nvSpPr>
        <p:spPr/>
        <p:txBody>
          <a:bodyPr>
            <a:normAutofit/>
          </a:bodyPr>
          <a:lstStyle/>
          <a:p>
            <a:pPr marL="342900" indent="-342900">
              <a:buFont typeface="Arial" panose="020B0604020202020204" pitchFamily="34" charset="0"/>
              <a:buChar char="•"/>
            </a:pPr>
            <a:r>
              <a:rPr lang="en-US" dirty="0"/>
              <a:t>Living things including cells, depend on a variety of biochemical processes for their survival.</a:t>
            </a:r>
          </a:p>
          <a:p>
            <a:pPr marL="342900" indent="-342900">
              <a:buFont typeface="Arial" panose="020B0604020202020204" pitchFamily="34" charset="0"/>
              <a:buChar char="•"/>
            </a:pPr>
            <a:r>
              <a:rPr lang="en-US" dirty="0"/>
              <a:t>Most biochemical processes that take place within cells make use of macromolecules (large molecules)</a:t>
            </a:r>
          </a:p>
          <a:p>
            <a:pPr marL="342900" indent="-342900">
              <a:buFont typeface="Arial" panose="020B0604020202020204" pitchFamily="34" charset="0"/>
              <a:buChar char="•"/>
            </a:pPr>
            <a:r>
              <a:rPr lang="en-US" dirty="0"/>
              <a:t>Large molecules that form when smaller compounds are joined together by chemicals bonds are known as </a:t>
            </a:r>
            <a:r>
              <a:rPr lang="en-US" b="1" dirty="0"/>
              <a:t>macromolecules</a:t>
            </a:r>
            <a:r>
              <a:rPr lang="en-US" dirty="0"/>
              <a:t>.</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762000" y="381000"/>
            <a:ext cx="7162800" cy="609600"/>
          </a:xfrm>
        </p:spPr>
        <p:txBody>
          <a:bodyPr>
            <a:normAutofit/>
          </a:bodyPr>
          <a:lstStyle/>
          <a:p>
            <a:pPr eaLnBrk="1" hangingPunct="1">
              <a:defRPr/>
            </a:pPr>
            <a:r>
              <a:rPr lang="en-US" b="1">
                <a:solidFill>
                  <a:srgbClr val="333399"/>
                </a:solidFill>
                <a:effectLst>
                  <a:outerShdw blurRad="38100" dist="38100" dir="2700000" algn="tl">
                    <a:srgbClr val="C0C0C0"/>
                  </a:outerShdw>
                </a:effectLst>
              </a:rPr>
              <a:t>Lipids</a:t>
            </a:r>
          </a:p>
        </p:txBody>
      </p:sp>
      <p:sp>
        <p:nvSpPr>
          <p:cNvPr id="19465" name="Footer Placeholder 30"/>
          <p:cNvSpPr>
            <a:spLocks noGrp="1"/>
          </p:cNvSpPr>
          <p:nvPr>
            <p:ph type="ftr" sz="quarter" idx="11"/>
          </p:nvPr>
        </p:nvSpPr>
        <p:spPr>
          <a:noFill/>
        </p:spPr>
        <p:txBody>
          <a:bodyPr/>
          <a:lstStyle/>
          <a:p>
            <a:r>
              <a:rPr lang="en-US"/>
              <a:t>copyright cmassengale</a:t>
            </a:r>
          </a:p>
        </p:txBody>
      </p:sp>
      <p:sp>
        <p:nvSpPr>
          <p:cNvPr id="19458" name="Slide Number Placeholder 5"/>
          <p:cNvSpPr>
            <a:spLocks noGrp="1"/>
          </p:cNvSpPr>
          <p:nvPr>
            <p:ph type="sldNum" sz="quarter" idx="12"/>
          </p:nvPr>
        </p:nvSpPr>
        <p:spPr>
          <a:noFill/>
        </p:spPr>
        <p:txBody>
          <a:bodyPr/>
          <a:lstStyle/>
          <a:p>
            <a:fld id="{1FE99C81-A54C-43B9-BB01-8DB3DF3B25B4}" type="slidenum">
              <a:rPr lang="en-US" smtClean="0"/>
              <a:pPr/>
              <a:t>20</a:t>
            </a:fld>
            <a:endParaRPr lang="en-US"/>
          </a:p>
        </p:txBody>
      </p:sp>
      <p:sp>
        <p:nvSpPr>
          <p:cNvPr id="19459" name="Rectangle 3"/>
          <p:cNvSpPr>
            <a:spLocks noGrp="1" noChangeArrowheads="1"/>
          </p:cNvSpPr>
          <p:nvPr>
            <p:ph sz="quarter" idx="1"/>
          </p:nvPr>
        </p:nvSpPr>
        <p:spPr>
          <a:xfrm>
            <a:off x="381000" y="1143000"/>
            <a:ext cx="8001000" cy="4114800"/>
          </a:xfrm>
        </p:spPr>
        <p:txBody>
          <a:bodyPr/>
          <a:lstStyle/>
          <a:p>
            <a:pPr eaLnBrk="1" hangingPunct="1">
              <a:buFontTx/>
              <a:buNone/>
              <a:defRPr/>
            </a:pPr>
            <a:r>
              <a:rPr lang="en-US" sz="3600" b="1">
                <a:solidFill>
                  <a:srgbClr val="660066"/>
                </a:solidFill>
                <a:effectLst>
                  <a:outerShdw blurRad="38100" dist="38100" dir="2700000" algn="tl">
                    <a:srgbClr val="C0C0C0"/>
                  </a:outerShdw>
                </a:effectLst>
                <a:latin typeface="Comic Sans MS" pitchFamily="66" charset="0"/>
              </a:rPr>
              <a:t>Triglycerides:</a:t>
            </a:r>
            <a:br>
              <a:rPr lang="en-US" sz="3600" b="1">
                <a:solidFill>
                  <a:srgbClr val="660066"/>
                </a:solidFill>
                <a:effectLst>
                  <a:outerShdw blurRad="38100" dist="38100" dir="2700000" algn="tl">
                    <a:srgbClr val="C0C0C0"/>
                  </a:outerShdw>
                </a:effectLst>
                <a:latin typeface="Comic Sans MS" pitchFamily="66" charset="0"/>
              </a:rPr>
            </a:br>
            <a:r>
              <a:rPr lang="en-US" sz="3600" b="1">
                <a:solidFill>
                  <a:srgbClr val="660066"/>
                </a:solidFill>
                <a:effectLst>
                  <a:outerShdw blurRad="38100" dist="38100" dir="2700000" algn="tl">
                    <a:srgbClr val="C0C0C0"/>
                  </a:outerShdw>
                </a:effectLst>
                <a:latin typeface="Comic Sans MS" pitchFamily="66" charset="0"/>
              </a:rPr>
              <a:t>c</a:t>
            </a:r>
            <a:r>
              <a:rPr lang="en-US" sz="3600" b="1">
                <a:latin typeface="Comic Sans MS" pitchFamily="66" charset="0"/>
              </a:rPr>
              <a:t>omposed of </a:t>
            </a:r>
            <a:r>
              <a:rPr lang="en-US" sz="3600" b="1">
                <a:solidFill>
                  <a:srgbClr val="660066"/>
                </a:solidFill>
                <a:effectLst>
                  <a:outerShdw blurRad="38100" dist="38100" dir="2700000" algn="tl">
                    <a:srgbClr val="C0C0C0"/>
                  </a:outerShdw>
                </a:effectLst>
                <a:latin typeface="Comic Sans MS" pitchFamily="66" charset="0"/>
              </a:rPr>
              <a:t>1 glycerol</a:t>
            </a:r>
            <a:r>
              <a:rPr lang="en-US" sz="3600" b="1">
                <a:latin typeface="Comic Sans MS" pitchFamily="66" charset="0"/>
              </a:rPr>
              <a:t> and </a:t>
            </a:r>
            <a:r>
              <a:rPr lang="en-US" sz="3600" b="1">
                <a:solidFill>
                  <a:srgbClr val="660066"/>
                </a:solidFill>
                <a:effectLst>
                  <a:outerShdw blurRad="38100" dist="38100" dir="2700000" algn="tl">
                    <a:srgbClr val="C0C0C0"/>
                  </a:outerShdw>
                </a:effectLst>
                <a:latin typeface="Comic Sans MS" pitchFamily="66" charset="0"/>
              </a:rPr>
              <a:t>3 			</a:t>
            </a:r>
            <a:r>
              <a:rPr lang="en-US" sz="3600" b="1">
                <a:solidFill>
                  <a:srgbClr val="CC0000"/>
                </a:solidFill>
                <a:effectLst>
                  <a:outerShdw blurRad="38100" dist="38100" dir="2700000" algn="tl">
                    <a:srgbClr val="C0C0C0"/>
                  </a:outerShdw>
                </a:effectLst>
                <a:latin typeface="Comic Sans MS" pitchFamily="66" charset="0"/>
              </a:rPr>
              <a:t>fatty acids</a:t>
            </a:r>
            <a:r>
              <a:rPr lang="en-US" sz="3600" b="1">
                <a:latin typeface="Comic Sans MS" pitchFamily="66" charset="0"/>
              </a:rPr>
              <a:t>.</a:t>
            </a:r>
          </a:p>
        </p:txBody>
      </p:sp>
      <p:grpSp>
        <p:nvGrpSpPr>
          <p:cNvPr id="2" name="Group 4"/>
          <p:cNvGrpSpPr>
            <a:grpSpLocks/>
          </p:cNvGrpSpPr>
          <p:nvPr/>
        </p:nvGrpSpPr>
        <p:grpSpPr bwMode="auto">
          <a:xfrm>
            <a:off x="762000" y="2895600"/>
            <a:ext cx="1447800" cy="3544888"/>
            <a:chOff x="480" y="1824"/>
            <a:chExt cx="912" cy="2233"/>
          </a:xfrm>
        </p:grpSpPr>
        <p:grpSp>
          <p:nvGrpSpPr>
            <p:cNvPr id="4" name="Group 5"/>
            <p:cNvGrpSpPr>
              <a:grpSpLocks/>
            </p:cNvGrpSpPr>
            <p:nvPr/>
          </p:nvGrpSpPr>
          <p:grpSpPr bwMode="auto">
            <a:xfrm>
              <a:off x="480" y="1824"/>
              <a:ext cx="912" cy="1920"/>
              <a:chOff x="480" y="2112"/>
              <a:chExt cx="912" cy="1920"/>
            </a:xfrm>
          </p:grpSpPr>
          <p:sp>
            <p:nvSpPr>
              <p:cNvPr id="19480" name="Rectangle 6"/>
              <p:cNvSpPr>
                <a:spLocks noChangeArrowheads="1"/>
              </p:cNvSpPr>
              <p:nvPr/>
            </p:nvSpPr>
            <p:spPr bwMode="auto">
              <a:xfrm>
                <a:off x="480" y="2112"/>
                <a:ext cx="912" cy="1920"/>
              </a:xfrm>
              <a:prstGeom prst="rect">
                <a:avLst/>
              </a:prstGeom>
              <a:solidFill>
                <a:schemeClr val="hlink"/>
              </a:solidFill>
              <a:ln w="12700">
                <a:solidFill>
                  <a:schemeClr val="tx1"/>
                </a:solidFill>
                <a:miter lim="800000"/>
                <a:headEnd type="none" w="sm" len="sm"/>
                <a:tailEnd type="none" w="sm" len="sm"/>
              </a:ln>
            </p:spPr>
            <p:txBody>
              <a:bodyPr wrap="none" anchor="ctr"/>
              <a:lstStyle/>
              <a:p>
                <a:pPr algn="ctr"/>
                <a:endParaRPr lang="en-US">
                  <a:latin typeface="Arial" charset="0"/>
                </a:endParaRPr>
              </a:p>
            </p:txBody>
          </p:sp>
          <p:sp>
            <p:nvSpPr>
              <p:cNvPr id="19481" name="Text Box 7"/>
              <p:cNvSpPr txBox="1">
                <a:spLocks noChangeArrowheads="1"/>
              </p:cNvSpPr>
              <p:nvPr/>
            </p:nvSpPr>
            <p:spPr bwMode="auto">
              <a:xfrm>
                <a:off x="624" y="2160"/>
                <a:ext cx="737" cy="1757"/>
              </a:xfrm>
              <a:prstGeom prst="rect">
                <a:avLst/>
              </a:prstGeom>
              <a:noFill/>
              <a:ln w="12700">
                <a:noFill/>
                <a:miter lim="800000"/>
                <a:headEnd type="none" w="sm" len="sm"/>
                <a:tailEnd type="none" w="sm" len="sm"/>
              </a:ln>
            </p:spPr>
            <p:txBody>
              <a:bodyPr wrap="none">
                <a:spAutoFit/>
              </a:bodyPr>
              <a:lstStyle/>
              <a:p>
                <a:r>
                  <a:rPr lang="en-US" sz="2000" b="1">
                    <a:latin typeface="Arial" charset="0"/>
                  </a:rPr>
                  <a:t>    H</a:t>
                </a:r>
              </a:p>
              <a:p>
                <a:endParaRPr lang="en-US" sz="900" b="1">
                  <a:latin typeface="Arial" charset="0"/>
                </a:endParaRPr>
              </a:p>
              <a:p>
                <a:r>
                  <a:rPr lang="en-US" sz="2000" b="1">
                    <a:latin typeface="Arial" charset="0"/>
                  </a:rPr>
                  <a:t>H-C----O</a:t>
                </a:r>
              </a:p>
              <a:p>
                <a:endParaRPr lang="en-US" sz="2800" b="1">
                  <a:latin typeface="Arial" charset="0"/>
                </a:endParaRPr>
              </a:p>
              <a:p>
                <a:r>
                  <a:rPr lang="en-US" sz="2000" b="1">
                    <a:latin typeface="Arial" charset="0"/>
                  </a:rPr>
                  <a:t>H-C----O</a:t>
                </a:r>
              </a:p>
              <a:p>
                <a:endParaRPr lang="en-US" sz="2800" b="1">
                  <a:latin typeface="Arial" charset="0"/>
                </a:endParaRPr>
              </a:p>
              <a:p>
                <a:r>
                  <a:rPr lang="en-US" sz="2000" b="1">
                    <a:latin typeface="Arial" charset="0"/>
                  </a:rPr>
                  <a:t>H-C----O</a:t>
                </a:r>
              </a:p>
              <a:p>
                <a:endParaRPr lang="en-US" sz="1200" b="1">
                  <a:latin typeface="Arial" charset="0"/>
                </a:endParaRPr>
              </a:p>
              <a:p>
                <a:r>
                  <a:rPr lang="en-US" sz="2000" b="1">
                    <a:latin typeface="Arial" charset="0"/>
                  </a:rPr>
                  <a:t>    H</a:t>
                </a:r>
              </a:p>
            </p:txBody>
          </p:sp>
          <p:sp>
            <p:nvSpPr>
              <p:cNvPr id="19482" name="Line 8"/>
              <p:cNvSpPr>
                <a:spLocks noChangeShapeType="1"/>
              </p:cNvSpPr>
              <p:nvPr/>
            </p:nvSpPr>
            <p:spPr bwMode="auto">
              <a:xfrm>
                <a:off x="912" y="2352"/>
                <a:ext cx="0" cy="144"/>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9483" name="Line 9"/>
              <p:cNvSpPr>
                <a:spLocks noChangeShapeType="1"/>
              </p:cNvSpPr>
              <p:nvPr/>
            </p:nvSpPr>
            <p:spPr bwMode="auto">
              <a:xfrm flipV="1">
                <a:off x="912" y="2640"/>
                <a:ext cx="0" cy="28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9484" name="Line 10"/>
              <p:cNvSpPr>
                <a:spLocks noChangeShapeType="1"/>
              </p:cNvSpPr>
              <p:nvPr/>
            </p:nvSpPr>
            <p:spPr bwMode="auto">
              <a:xfrm>
                <a:off x="912" y="3120"/>
                <a:ext cx="0" cy="28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9485" name="Line 11"/>
              <p:cNvSpPr>
                <a:spLocks noChangeShapeType="1"/>
              </p:cNvSpPr>
              <p:nvPr/>
            </p:nvSpPr>
            <p:spPr bwMode="auto">
              <a:xfrm flipH="1">
                <a:off x="912" y="3552"/>
                <a:ext cx="0" cy="144"/>
              </a:xfrm>
              <a:prstGeom prst="line">
                <a:avLst/>
              </a:prstGeom>
              <a:noFill/>
              <a:ln w="12700">
                <a:solidFill>
                  <a:schemeClr val="tx1"/>
                </a:solidFill>
                <a:round/>
                <a:headEnd type="none" w="sm" len="sm"/>
                <a:tailEnd type="none" w="sm" len="sm"/>
              </a:ln>
            </p:spPr>
            <p:txBody>
              <a:bodyPr wrap="none" anchor="ctr"/>
              <a:lstStyle/>
              <a:p>
                <a:endParaRPr lang="en-US"/>
              </a:p>
            </p:txBody>
          </p:sp>
        </p:grpSp>
        <p:sp>
          <p:nvSpPr>
            <p:cNvPr id="19479" name="Text Box 12"/>
            <p:cNvSpPr txBox="1">
              <a:spLocks noChangeArrowheads="1"/>
            </p:cNvSpPr>
            <p:nvPr/>
          </p:nvSpPr>
          <p:spPr bwMode="auto">
            <a:xfrm>
              <a:off x="518" y="3769"/>
              <a:ext cx="852" cy="288"/>
            </a:xfrm>
            <a:prstGeom prst="rect">
              <a:avLst/>
            </a:prstGeom>
            <a:noFill/>
            <a:ln w="12700">
              <a:noFill/>
              <a:miter lim="800000"/>
              <a:headEnd type="none" w="sm" len="sm"/>
              <a:tailEnd type="none" w="sm" len="sm"/>
            </a:ln>
          </p:spPr>
          <p:txBody>
            <a:bodyPr wrap="none">
              <a:spAutoFit/>
            </a:bodyPr>
            <a:lstStyle/>
            <a:p>
              <a:r>
                <a:rPr lang="en-US" b="1">
                  <a:solidFill>
                    <a:srgbClr val="660066"/>
                  </a:solidFill>
                  <a:latin typeface="Arial" charset="0"/>
                </a:rPr>
                <a:t>glycerol</a:t>
              </a:r>
              <a:endParaRPr lang="en-US">
                <a:latin typeface="Arial" charset="0"/>
              </a:endParaRPr>
            </a:p>
          </p:txBody>
        </p:sp>
      </p:grpSp>
      <p:grpSp>
        <p:nvGrpSpPr>
          <p:cNvPr id="5" name="Group 13"/>
          <p:cNvGrpSpPr>
            <a:grpSpLocks/>
          </p:cNvGrpSpPr>
          <p:nvPr/>
        </p:nvGrpSpPr>
        <p:grpSpPr bwMode="auto">
          <a:xfrm>
            <a:off x="2057400" y="3810000"/>
            <a:ext cx="5965825" cy="1258888"/>
            <a:chOff x="1296" y="2400"/>
            <a:chExt cx="3758" cy="793"/>
          </a:xfrm>
        </p:grpSpPr>
        <p:grpSp>
          <p:nvGrpSpPr>
            <p:cNvPr id="6" name="Group 14"/>
            <p:cNvGrpSpPr>
              <a:grpSpLocks/>
            </p:cNvGrpSpPr>
            <p:nvPr/>
          </p:nvGrpSpPr>
          <p:grpSpPr bwMode="auto">
            <a:xfrm>
              <a:off x="1296" y="2400"/>
              <a:ext cx="3758" cy="490"/>
              <a:chOff x="1296" y="2400"/>
              <a:chExt cx="3758" cy="490"/>
            </a:xfrm>
          </p:grpSpPr>
          <p:sp>
            <p:nvSpPr>
              <p:cNvPr id="19475" name="Text Box 15"/>
              <p:cNvSpPr txBox="1">
                <a:spLocks noChangeArrowheads="1"/>
              </p:cNvSpPr>
              <p:nvPr/>
            </p:nvSpPr>
            <p:spPr bwMode="auto">
              <a:xfrm>
                <a:off x="1392" y="2400"/>
                <a:ext cx="3662" cy="490"/>
              </a:xfrm>
              <a:prstGeom prst="rect">
                <a:avLst/>
              </a:prstGeom>
              <a:noFill/>
              <a:ln w="12700">
                <a:noFill/>
                <a:miter lim="800000"/>
                <a:headEnd type="none" w="sm" len="sm"/>
                <a:tailEnd type="none" w="sm" len="sm"/>
              </a:ln>
            </p:spPr>
            <p:txBody>
              <a:bodyPr wrap="none">
                <a:spAutoFit/>
              </a:bodyPr>
              <a:lstStyle/>
              <a:p>
                <a:r>
                  <a:rPr lang="en-US" sz="2000" b="1">
                    <a:solidFill>
                      <a:srgbClr val="CC0000"/>
                    </a:solidFill>
                    <a:latin typeface="Arial" charset="0"/>
                  </a:rPr>
                  <a:t>O</a:t>
                </a:r>
              </a:p>
              <a:p>
                <a:endParaRPr lang="en-US" sz="500" b="1">
                  <a:solidFill>
                    <a:srgbClr val="CC0000"/>
                  </a:solidFill>
                  <a:latin typeface="Arial" charset="0"/>
                </a:endParaRPr>
              </a:p>
              <a:p>
                <a:r>
                  <a:rPr lang="en-US" sz="2000" b="1">
                    <a:solidFill>
                      <a:srgbClr val="CC0000"/>
                    </a:solidFill>
                    <a:latin typeface="Arial" charset="0"/>
                  </a:rPr>
                  <a:t>C-CH</a:t>
                </a:r>
                <a:r>
                  <a:rPr lang="en-US" sz="1900" b="1" baseline="-25000">
                    <a:solidFill>
                      <a:srgbClr val="CC0000"/>
                    </a:solidFill>
                    <a:latin typeface="Arial" charset="0"/>
                  </a:rPr>
                  <a:t>2</a:t>
                </a:r>
                <a:r>
                  <a:rPr lang="en-US" sz="2000" b="1">
                    <a:solidFill>
                      <a:srgbClr val="CC0000"/>
                    </a:solidFill>
                    <a:latin typeface="Arial" charset="0"/>
                  </a:rPr>
                  <a:t>-CH</a:t>
                </a:r>
                <a:r>
                  <a:rPr lang="en-US" sz="1900" b="1" baseline="-25000">
                    <a:solidFill>
                      <a:srgbClr val="CC0000"/>
                    </a:solidFill>
                    <a:latin typeface="Arial" charset="0"/>
                  </a:rPr>
                  <a:t>2</a:t>
                </a:r>
                <a:r>
                  <a:rPr lang="en-US" sz="2000" b="1">
                    <a:solidFill>
                      <a:srgbClr val="CC0000"/>
                    </a:solidFill>
                    <a:latin typeface="Arial" charset="0"/>
                  </a:rPr>
                  <a:t>-CH</a:t>
                </a:r>
                <a:r>
                  <a:rPr lang="en-US" sz="1900" b="1" baseline="-25000">
                    <a:solidFill>
                      <a:srgbClr val="CC0000"/>
                    </a:solidFill>
                    <a:latin typeface="Arial" charset="0"/>
                  </a:rPr>
                  <a:t>2</a:t>
                </a:r>
                <a:r>
                  <a:rPr lang="en-US" sz="2000" b="1">
                    <a:solidFill>
                      <a:srgbClr val="CC0000"/>
                    </a:solidFill>
                    <a:latin typeface="Arial" charset="0"/>
                  </a:rPr>
                  <a:t>-CH</a:t>
                </a:r>
                <a:r>
                  <a:rPr lang="en-US" sz="1900" b="1" baseline="-25000">
                    <a:solidFill>
                      <a:srgbClr val="CC0000"/>
                    </a:solidFill>
                    <a:latin typeface="Arial" charset="0"/>
                  </a:rPr>
                  <a:t>2</a:t>
                </a:r>
                <a:r>
                  <a:rPr lang="en-US" sz="2000" b="1">
                    <a:solidFill>
                      <a:srgbClr val="CC0000"/>
                    </a:solidFill>
                    <a:latin typeface="Arial" charset="0"/>
                  </a:rPr>
                  <a:t>-CH</a:t>
                </a:r>
                <a:r>
                  <a:rPr lang="en-US" sz="1900" b="1" baseline="-25000">
                    <a:solidFill>
                      <a:srgbClr val="CC0000"/>
                    </a:solidFill>
                    <a:latin typeface="Arial" charset="0"/>
                  </a:rPr>
                  <a:t>2</a:t>
                </a:r>
                <a:r>
                  <a:rPr lang="en-US" sz="2000" b="1">
                    <a:solidFill>
                      <a:srgbClr val="CC0000"/>
                    </a:solidFill>
                    <a:latin typeface="Arial" charset="0"/>
                  </a:rPr>
                  <a:t>-CH</a:t>
                </a:r>
                <a:r>
                  <a:rPr lang="en-US" sz="1900" b="1" baseline="-25000">
                    <a:solidFill>
                      <a:srgbClr val="CC0000"/>
                    </a:solidFill>
                    <a:latin typeface="Arial" charset="0"/>
                  </a:rPr>
                  <a:t>2</a:t>
                </a:r>
                <a:r>
                  <a:rPr lang="en-US" sz="2000" b="1">
                    <a:solidFill>
                      <a:srgbClr val="CC0000"/>
                    </a:solidFill>
                    <a:latin typeface="Arial" charset="0"/>
                  </a:rPr>
                  <a:t>-CH</a:t>
                </a:r>
                <a:r>
                  <a:rPr lang="en-US" sz="1900" b="1" baseline="-25000">
                    <a:solidFill>
                      <a:srgbClr val="CC0000"/>
                    </a:solidFill>
                    <a:latin typeface="Arial" charset="0"/>
                  </a:rPr>
                  <a:t>2</a:t>
                </a:r>
                <a:r>
                  <a:rPr lang="en-US" sz="2000" b="1">
                    <a:solidFill>
                      <a:srgbClr val="CC0000"/>
                    </a:solidFill>
                    <a:latin typeface="Arial" charset="0"/>
                  </a:rPr>
                  <a:t>-CH</a:t>
                </a:r>
                <a:r>
                  <a:rPr lang="en-US" sz="1900" b="1" baseline="-25000">
                    <a:solidFill>
                      <a:srgbClr val="CC0000"/>
                    </a:solidFill>
                    <a:latin typeface="Arial" charset="0"/>
                  </a:rPr>
                  <a:t>2</a:t>
                </a:r>
                <a:r>
                  <a:rPr lang="en-US" sz="2000" b="1">
                    <a:solidFill>
                      <a:srgbClr val="CC0000"/>
                    </a:solidFill>
                    <a:latin typeface="Arial" charset="0"/>
                  </a:rPr>
                  <a:t>-CH</a:t>
                </a:r>
                <a:r>
                  <a:rPr lang="en-US" sz="1900" b="1" baseline="-25000">
                    <a:solidFill>
                      <a:srgbClr val="CC0000"/>
                    </a:solidFill>
                    <a:latin typeface="Arial" charset="0"/>
                  </a:rPr>
                  <a:t>2</a:t>
                </a:r>
                <a:r>
                  <a:rPr lang="en-US" sz="2000" b="1">
                    <a:solidFill>
                      <a:srgbClr val="CC0000"/>
                    </a:solidFill>
                    <a:latin typeface="Arial" charset="0"/>
                  </a:rPr>
                  <a:t>-CH</a:t>
                </a:r>
                <a:r>
                  <a:rPr lang="en-US" sz="1900" b="1" baseline="-25000">
                    <a:solidFill>
                      <a:srgbClr val="CC0000"/>
                    </a:solidFill>
                    <a:latin typeface="Arial" charset="0"/>
                  </a:rPr>
                  <a:t>3</a:t>
                </a:r>
                <a:endParaRPr lang="en-US" sz="2000" b="1">
                  <a:solidFill>
                    <a:srgbClr val="CC0000"/>
                  </a:solidFill>
                  <a:latin typeface="Arial" charset="0"/>
                </a:endParaRPr>
              </a:p>
            </p:txBody>
          </p:sp>
          <p:sp>
            <p:nvSpPr>
              <p:cNvPr id="19476" name="Text Box 16"/>
              <p:cNvSpPr txBox="1">
                <a:spLocks noChangeArrowheads="1"/>
              </p:cNvSpPr>
              <p:nvPr/>
            </p:nvSpPr>
            <p:spPr bwMode="auto">
              <a:xfrm rot="5320813">
                <a:off x="1422" y="2466"/>
                <a:ext cx="228" cy="288"/>
              </a:xfrm>
              <a:prstGeom prst="rect">
                <a:avLst/>
              </a:prstGeom>
              <a:noFill/>
              <a:ln w="12700">
                <a:noFill/>
                <a:miter lim="800000"/>
                <a:headEnd type="none" w="sm" len="sm"/>
                <a:tailEnd type="none" w="sm" len="sm"/>
              </a:ln>
            </p:spPr>
            <p:txBody>
              <a:bodyPr wrap="none">
                <a:spAutoFit/>
              </a:bodyPr>
              <a:lstStyle/>
              <a:p>
                <a:r>
                  <a:rPr lang="en-US" b="1">
                    <a:solidFill>
                      <a:srgbClr val="CC0000"/>
                    </a:solidFill>
                    <a:latin typeface="Arial" charset="0"/>
                  </a:rPr>
                  <a:t>=</a:t>
                </a:r>
              </a:p>
            </p:txBody>
          </p:sp>
          <p:sp>
            <p:nvSpPr>
              <p:cNvPr id="19477" name="Line 17"/>
              <p:cNvSpPr>
                <a:spLocks noChangeShapeType="1"/>
              </p:cNvSpPr>
              <p:nvPr/>
            </p:nvSpPr>
            <p:spPr bwMode="auto">
              <a:xfrm>
                <a:off x="1296" y="2736"/>
                <a:ext cx="144" cy="0"/>
              </a:xfrm>
              <a:prstGeom prst="line">
                <a:avLst/>
              </a:prstGeom>
              <a:noFill/>
              <a:ln w="57150">
                <a:solidFill>
                  <a:schemeClr val="tx1"/>
                </a:solidFill>
                <a:round/>
                <a:headEnd type="none" w="sm" len="sm"/>
                <a:tailEnd type="none" w="sm" len="sm"/>
              </a:ln>
            </p:spPr>
            <p:txBody>
              <a:bodyPr wrap="none" anchor="ctr"/>
              <a:lstStyle/>
              <a:p>
                <a:endParaRPr lang="en-US"/>
              </a:p>
            </p:txBody>
          </p:sp>
        </p:grpSp>
        <p:sp>
          <p:nvSpPr>
            <p:cNvPr id="19474" name="Text Box 18"/>
            <p:cNvSpPr txBox="1">
              <a:spLocks noChangeArrowheads="1"/>
            </p:cNvSpPr>
            <p:nvPr/>
          </p:nvSpPr>
          <p:spPr bwMode="auto">
            <a:xfrm>
              <a:off x="3350" y="2905"/>
              <a:ext cx="1066" cy="288"/>
            </a:xfrm>
            <a:prstGeom prst="rect">
              <a:avLst/>
            </a:prstGeom>
            <a:noFill/>
            <a:ln w="12700">
              <a:noFill/>
              <a:miter lim="800000"/>
              <a:headEnd type="none" w="sm" len="sm"/>
              <a:tailEnd type="none" w="sm" len="sm"/>
            </a:ln>
          </p:spPr>
          <p:txBody>
            <a:bodyPr wrap="none">
              <a:spAutoFit/>
            </a:bodyPr>
            <a:lstStyle/>
            <a:p>
              <a:r>
                <a:rPr lang="en-US" b="1">
                  <a:solidFill>
                    <a:srgbClr val="CC0000"/>
                  </a:solidFill>
                  <a:latin typeface="Arial" charset="0"/>
                </a:rPr>
                <a:t>fatty acids</a:t>
              </a:r>
            </a:p>
          </p:txBody>
        </p:sp>
      </p:grpSp>
      <p:grpSp>
        <p:nvGrpSpPr>
          <p:cNvPr id="7" name="Group 19"/>
          <p:cNvGrpSpPr>
            <a:grpSpLocks/>
          </p:cNvGrpSpPr>
          <p:nvPr/>
        </p:nvGrpSpPr>
        <p:grpSpPr bwMode="auto">
          <a:xfrm>
            <a:off x="2057400" y="3048000"/>
            <a:ext cx="5965825" cy="777875"/>
            <a:chOff x="1296" y="1920"/>
            <a:chExt cx="3758" cy="490"/>
          </a:xfrm>
        </p:grpSpPr>
        <p:sp>
          <p:nvSpPr>
            <p:cNvPr id="19470" name="Text Box 20"/>
            <p:cNvSpPr txBox="1">
              <a:spLocks noChangeArrowheads="1"/>
            </p:cNvSpPr>
            <p:nvPr/>
          </p:nvSpPr>
          <p:spPr bwMode="auto">
            <a:xfrm>
              <a:off x="1392" y="1920"/>
              <a:ext cx="3662" cy="490"/>
            </a:xfrm>
            <a:prstGeom prst="rect">
              <a:avLst/>
            </a:prstGeom>
            <a:noFill/>
            <a:ln w="12700">
              <a:noFill/>
              <a:miter lim="800000"/>
              <a:headEnd type="none" w="sm" len="sm"/>
              <a:tailEnd type="none" w="sm" len="sm"/>
            </a:ln>
          </p:spPr>
          <p:txBody>
            <a:bodyPr wrap="none">
              <a:spAutoFit/>
            </a:bodyPr>
            <a:lstStyle/>
            <a:p>
              <a:r>
                <a:rPr lang="en-US" sz="2000" b="1">
                  <a:solidFill>
                    <a:srgbClr val="CC0000"/>
                  </a:solidFill>
                  <a:latin typeface="Arial" charset="0"/>
                </a:rPr>
                <a:t>O</a:t>
              </a:r>
            </a:p>
            <a:p>
              <a:endParaRPr lang="en-US" sz="500" b="1">
                <a:solidFill>
                  <a:srgbClr val="CC0000"/>
                </a:solidFill>
                <a:latin typeface="Arial" charset="0"/>
              </a:endParaRPr>
            </a:p>
            <a:p>
              <a:r>
                <a:rPr lang="en-US" sz="2000" b="1">
                  <a:solidFill>
                    <a:srgbClr val="CC0000"/>
                  </a:solidFill>
                  <a:latin typeface="Arial" charset="0"/>
                </a:rPr>
                <a:t>C-CH</a:t>
              </a:r>
              <a:r>
                <a:rPr lang="en-US" sz="1900" b="1" baseline="-25000">
                  <a:solidFill>
                    <a:srgbClr val="CC0000"/>
                  </a:solidFill>
                  <a:latin typeface="Arial" charset="0"/>
                </a:rPr>
                <a:t>2</a:t>
              </a:r>
              <a:r>
                <a:rPr lang="en-US" sz="2000" b="1">
                  <a:solidFill>
                    <a:srgbClr val="CC0000"/>
                  </a:solidFill>
                  <a:latin typeface="Arial" charset="0"/>
                </a:rPr>
                <a:t>-CH</a:t>
              </a:r>
              <a:r>
                <a:rPr lang="en-US" sz="1900" b="1" baseline="-25000">
                  <a:solidFill>
                    <a:srgbClr val="CC0000"/>
                  </a:solidFill>
                  <a:latin typeface="Arial" charset="0"/>
                </a:rPr>
                <a:t>2</a:t>
              </a:r>
              <a:r>
                <a:rPr lang="en-US" sz="2000" b="1">
                  <a:solidFill>
                    <a:srgbClr val="CC0000"/>
                  </a:solidFill>
                  <a:latin typeface="Arial" charset="0"/>
                </a:rPr>
                <a:t>-CH</a:t>
              </a:r>
              <a:r>
                <a:rPr lang="en-US" sz="1900" b="1" baseline="-25000">
                  <a:solidFill>
                    <a:srgbClr val="CC0000"/>
                  </a:solidFill>
                  <a:latin typeface="Arial" charset="0"/>
                </a:rPr>
                <a:t>2</a:t>
              </a:r>
              <a:r>
                <a:rPr lang="en-US" sz="2000" b="1">
                  <a:solidFill>
                    <a:srgbClr val="CC0000"/>
                  </a:solidFill>
                  <a:latin typeface="Arial" charset="0"/>
                </a:rPr>
                <a:t>-CH</a:t>
              </a:r>
              <a:r>
                <a:rPr lang="en-US" sz="1900" b="1" baseline="-25000">
                  <a:solidFill>
                    <a:srgbClr val="CC0000"/>
                  </a:solidFill>
                  <a:latin typeface="Arial" charset="0"/>
                </a:rPr>
                <a:t>2</a:t>
              </a:r>
              <a:r>
                <a:rPr lang="en-US" sz="2000" b="1">
                  <a:solidFill>
                    <a:srgbClr val="CC0000"/>
                  </a:solidFill>
                  <a:latin typeface="Arial" charset="0"/>
                </a:rPr>
                <a:t>-CH</a:t>
              </a:r>
              <a:r>
                <a:rPr lang="en-US" sz="1900" b="1" baseline="-25000">
                  <a:solidFill>
                    <a:srgbClr val="CC0000"/>
                  </a:solidFill>
                  <a:latin typeface="Arial" charset="0"/>
                </a:rPr>
                <a:t>2</a:t>
              </a:r>
              <a:r>
                <a:rPr lang="en-US" sz="2000" b="1">
                  <a:solidFill>
                    <a:srgbClr val="CC0000"/>
                  </a:solidFill>
                  <a:latin typeface="Arial" charset="0"/>
                </a:rPr>
                <a:t>-CH</a:t>
              </a:r>
              <a:r>
                <a:rPr lang="en-US" sz="1900" b="1" baseline="-25000">
                  <a:solidFill>
                    <a:srgbClr val="CC0000"/>
                  </a:solidFill>
                  <a:latin typeface="Arial" charset="0"/>
                </a:rPr>
                <a:t>2</a:t>
              </a:r>
              <a:r>
                <a:rPr lang="en-US" sz="2000" b="1">
                  <a:solidFill>
                    <a:srgbClr val="CC0000"/>
                  </a:solidFill>
                  <a:latin typeface="Arial" charset="0"/>
                </a:rPr>
                <a:t>-CH</a:t>
              </a:r>
              <a:r>
                <a:rPr lang="en-US" sz="1900" b="1" baseline="-25000">
                  <a:solidFill>
                    <a:srgbClr val="CC0000"/>
                  </a:solidFill>
                  <a:latin typeface="Arial" charset="0"/>
                </a:rPr>
                <a:t>2</a:t>
              </a:r>
              <a:r>
                <a:rPr lang="en-US" sz="2000" b="1">
                  <a:solidFill>
                    <a:srgbClr val="CC0000"/>
                  </a:solidFill>
                  <a:latin typeface="Arial" charset="0"/>
                </a:rPr>
                <a:t>-CH</a:t>
              </a:r>
              <a:r>
                <a:rPr lang="en-US" sz="1900" b="1" baseline="-25000">
                  <a:solidFill>
                    <a:srgbClr val="CC0000"/>
                  </a:solidFill>
                  <a:latin typeface="Arial" charset="0"/>
                </a:rPr>
                <a:t>2</a:t>
              </a:r>
              <a:r>
                <a:rPr lang="en-US" sz="2000" b="1">
                  <a:solidFill>
                    <a:srgbClr val="CC0000"/>
                  </a:solidFill>
                  <a:latin typeface="Arial" charset="0"/>
                </a:rPr>
                <a:t>-CH</a:t>
              </a:r>
              <a:r>
                <a:rPr lang="en-US" sz="1900" b="1" baseline="-25000">
                  <a:solidFill>
                    <a:srgbClr val="CC0000"/>
                  </a:solidFill>
                  <a:latin typeface="Arial" charset="0"/>
                </a:rPr>
                <a:t>2</a:t>
              </a:r>
              <a:r>
                <a:rPr lang="en-US" sz="2000" b="1">
                  <a:solidFill>
                    <a:srgbClr val="CC0000"/>
                  </a:solidFill>
                  <a:latin typeface="Arial" charset="0"/>
                </a:rPr>
                <a:t>-CH</a:t>
              </a:r>
              <a:r>
                <a:rPr lang="en-US" sz="1900" b="1" baseline="-25000">
                  <a:solidFill>
                    <a:srgbClr val="CC0000"/>
                  </a:solidFill>
                  <a:latin typeface="Arial" charset="0"/>
                </a:rPr>
                <a:t>3</a:t>
              </a:r>
              <a:endParaRPr lang="en-US" sz="2000" b="1">
                <a:solidFill>
                  <a:srgbClr val="CC0000"/>
                </a:solidFill>
                <a:latin typeface="Arial" charset="0"/>
              </a:endParaRPr>
            </a:p>
          </p:txBody>
        </p:sp>
        <p:sp>
          <p:nvSpPr>
            <p:cNvPr id="19471" name="Text Box 21"/>
            <p:cNvSpPr txBox="1">
              <a:spLocks noChangeArrowheads="1"/>
            </p:cNvSpPr>
            <p:nvPr/>
          </p:nvSpPr>
          <p:spPr bwMode="auto">
            <a:xfrm rot="5320813">
              <a:off x="1422" y="1986"/>
              <a:ext cx="228" cy="288"/>
            </a:xfrm>
            <a:prstGeom prst="rect">
              <a:avLst/>
            </a:prstGeom>
            <a:noFill/>
            <a:ln w="12700">
              <a:noFill/>
              <a:miter lim="800000"/>
              <a:headEnd type="none" w="sm" len="sm"/>
              <a:tailEnd type="none" w="sm" len="sm"/>
            </a:ln>
          </p:spPr>
          <p:txBody>
            <a:bodyPr wrap="none">
              <a:spAutoFit/>
            </a:bodyPr>
            <a:lstStyle/>
            <a:p>
              <a:r>
                <a:rPr lang="en-US">
                  <a:solidFill>
                    <a:srgbClr val="CC0000"/>
                  </a:solidFill>
                  <a:latin typeface="Arial" charset="0"/>
                </a:rPr>
                <a:t>=</a:t>
              </a:r>
            </a:p>
          </p:txBody>
        </p:sp>
        <p:sp>
          <p:nvSpPr>
            <p:cNvPr id="19472" name="Line 22"/>
            <p:cNvSpPr>
              <a:spLocks noChangeShapeType="1"/>
            </p:cNvSpPr>
            <p:nvPr/>
          </p:nvSpPr>
          <p:spPr bwMode="auto">
            <a:xfrm flipH="1">
              <a:off x="1296" y="2304"/>
              <a:ext cx="144" cy="0"/>
            </a:xfrm>
            <a:prstGeom prst="line">
              <a:avLst/>
            </a:prstGeom>
            <a:noFill/>
            <a:ln w="57150">
              <a:solidFill>
                <a:schemeClr val="tx1"/>
              </a:solidFill>
              <a:round/>
              <a:headEnd type="none" w="sm" len="sm"/>
              <a:tailEnd type="none" w="sm" len="sm"/>
            </a:ln>
          </p:spPr>
          <p:txBody>
            <a:bodyPr wrap="none" anchor="ctr"/>
            <a:lstStyle/>
            <a:p>
              <a:endParaRPr lang="en-US"/>
            </a:p>
          </p:txBody>
        </p:sp>
      </p:grpSp>
      <p:grpSp>
        <p:nvGrpSpPr>
          <p:cNvPr id="8" name="Group 23"/>
          <p:cNvGrpSpPr>
            <a:grpSpLocks/>
          </p:cNvGrpSpPr>
          <p:nvPr/>
        </p:nvGrpSpPr>
        <p:grpSpPr bwMode="auto">
          <a:xfrm>
            <a:off x="2057400" y="4572000"/>
            <a:ext cx="5867400" cy="1463675"/>
            <a:chOff x="1296" y="2880"/>
            <a:chExt cx="3696" cy="922"/>
          </a:xfrm>
        </p:grpSpPr>
        <p:sp>
          <p:nvSpPr>
            <p:cNvPr id="19466" name="Text Box 24"/>
            <p:cNvSpPr txBox="1">
              <a:spLocks noChangeArrowheads="1"/>
            </p:cNvSpPr>
            <p:nvPr/>
          </p:nvSpPr>
          <p:spPr bwMode="auto">
            <a:xfrm>
              <a:off x="1392" y="2880"/>
              <a:ext cx="1546" cy="490"/>
            </a:xfrm>
            <a:prstGeom prst="rect">
              <a:avLst/>
            </a:prstGeom>
            <a:noFill/>
            <a:ln w="12700">
              <a:noFill/>
              <a:miter lim="800000"/>
              <a:headEnd type="none" w="sm" len="sm"/>
              <a:tailEnd type="none" w="sm" len="sm"/>
            </a:ln>
          </p:spPr>
          <p:txBody>
            <a:bodyPr wrap="none">
              <a:spAutoFit/>
            </a:bodyPr>
            <a:lstStyle/>
            <a:p>
              <a:r>
                <a:rPr lang="en-US" sz="2000" b="1">
                  <a:solidFill>
                    <a:srgbClr val="006600"/>
                  </a:solidFill>
                  <a:latin typeface="Arial" charset="0"/>
                </a:rPr>
                <a:t>O</a:t>
              </a:r>
            </a:p>
            <a:p>
              <a:endParaRPr lang="en-US" sz="500" b="1">
                <a:solidFill>
                  <a:srgbClr val="006600"/>
                </a:solidFill>
                <a:latin typeface="Arial" charset="0"/>
              </a:endParaRPr>
            </a:p>
            <a:p>
              <a:r>
                <a:rPr lang="en-US" sz="2000" b="1">
                  <a:solidFill>
                    <a:srgbClr val="006600"/>
                  </a:solidFill>
                  <a:latin typeface="Arial" charset="0"/>
                </a:rPr>
                <a:t>C-CH</a:t>
              </a:r>
              <a:r>
                <a:rPr lang="en-US" sz="1900" b="1" baseline="-25000">
                  <a:solidFill>
                    <a:srgbClr val="006600"/>
                  </a:solidFill>
                  <a:latin typeface="Arial" charset="0"/>
                </a:rPr>
                <a:t>2</a:t>
              </a:r>
              <a:r>
                <a:rPr lang="en-US" sz="2000" b="1">
                  <a:solidFill>
                    <a:srgbClr val="006600"/>
                  </a:solidFill>
                  <a:latin typeface="Arial" charset="0"/>
                </a:rPr>
                <a:t>-CH</a:t>
              </a:r>
              <a:r>
                <a:rPr lang="en-US" sz="1900" b="1" baseline="-25000">
                  <a:solidFill>
                    <a:srgbClr val="006600"/>
                  </a:solidFill>
                  <a:latin typeface="Arial" charset="0"/>
                </a:rPr>
                <a:t>2</a:t>
              </a:r>
              <a:r>
                <a:rPr lang="en-US" sz="2000" b="1">
                  <a:solidFill>
                    <a:srgbClr val="006600"/>
                  </a:solidFill>
                  <a:latin typeface="Arial" charset="0"/>
                </a:rPr>
                <a:t>-CH</a:t>
              </a:r>
              <a:r>
                <a:rPr lang="en-US" sz="1900" b="1" baseline="-25000">
                  <a:solidFill>
                    <a:srgbClr val="006600"/>
                  </a:solidFill>
                  <a:latin typeface="Arial" charset="0"/>
                </a:rPr>
                <a:t>2</a:t>
              </a:r>
              <a:r>
                <a:rPr lang="en-US" sz="2000" b="1">
                  <a:solidFill>
                    <a:srgbClr val="006600"/>
                  </a:solidFill>
                  <a:latin typeface="Arial" charset="0"/>
                </a:rPr>
                <a:t>-CH</a:t>
              </a:r>
            </a:p>
          </p:txBody>
        </p:sp>
        <p:sp>
          <p:nvSpPr>
            <p:cNvPr id="19467" name="Rectangle 25"/>
            <p:cNvSpPr>
              <a:spLocks noChangeArrowheads="1"/>
            </p:cNvSpPr>
            <p:nvPr/>
          </p:nvSpPr>
          <p:spPr bwMode="auto">
            <a:xfrm rot="1384152">
              <a:off x="2784" y="3552"/>
              <a:ext cx="2208" cy="250"/>
            </a:xfrm>
            <a:prstGeom prst="rect">
              <a:avLst/>
            </a:prstGeom>
            <a:noFill/>
            <a:ln w="12700">
              <a:noFill/>
              <a:miter lim="800000"/>
              <a:headEnd type="none" w="sm" len="sm"/>
              <a:tailEnd type="none" w="sm" len="sm"/>
            </a:ln>
          </p:spPr>
          <p:txBody>
            <a:bodyPr>
              <a:spAutoFit/>
            </a:bodyPr>
            <a:lstStyle/>
            <a:p>
              <a:r>
                <a:rPr lang="en-US" sz="2000" b="1">
                  <a:solidFill>
                    <a:srgbClr val="006600"/>
                  </a:solidFill>
                  <a:latin typeface="Arial" charset="0"/>
                </a:rPr>
                <a:t>=CH-CH</a:t>
              </a:r>
              <a:r>
                <a:rPr lang="en-US" sz="1900" b="1" baseline="-25000">
                  <a:solidFill>
                    <a:srgbClr val="006600"/>
                  </a:solidFill>
                  <a:latin typeface="Arial" charset="0"/>
                </a:rPr>
                <a:t>2</a:t>
              </a:r>
              <a:r>
                <a:rPr lang="en-US" sz="2000" b="1">
                  <a:solidFill>
                    <a:srgbClr val="006600"/>
                  </a:solidFill>
                  <a:latin typeface="Arial" charset="0"/>
                </a:rPr>
                <a:t>-CH</a:t>
              </a:r>
              <a:r>
                <a:rPr lang="en-US" sz="1900" b="1" baseline="-25000">
                  <a:solidFill>
                    <a:srgbClr val="006600"/>
                  </a:solidFill>
                  <a:latin typeface="Arial" charset="0"/>
                </a:rPr>
                <a:t>2</a:t>
              </a:r>
              <a:r>
                <a:rPr lang="en-US" sz="2000" b="1">
                  <a:solidFill>
                    <a:srgbClr val="006600"/>
                  </a:solidFill>
                  <a:latin typeface="Arial" charset="0"/>
                </a:rPr>
                <a:t>-CH</a:t>
              </a:r>
              <a:r>
                <a:rPr lang="en-US" sz="1900" b="1" baseline="-25000">
                  <a:solidFill>
                    <a:srgbClr val="006600"/>
                  </a:solidFill>
                  <a:latin typeface="Arial" charset="0"/>
                </a:rPr>
                <a:t>2</a:t>
              </a:r>
              <a:r>
                <a:rPr lang="en-US" sz="2000" b="1">
                  <a:solidFill>
                    <a:srgbClr val="006600"/>
                  </a:solidFill>
                  <a:latin typeface="Arial" charset="0"/>
                </a:rPr>
                <a:t>-CH</a:t>
              </a:r>
              <a:r>
                <a:rPr lang="en-US" sz="1900" b="1" baseline="-25000">
                  <a:solidFill>
                    <a:srgbClr val="006600"/>
                  </a:solidFill>
                  <a:latin typeface="Arial" charset="0"/>
                </a:rPr>
                <a:t>2</a:t>
              </a:r>
              <a:r>
                <a:rPr lang="en-US" sz="2000" b="1">
                  <a:solidFill>
                    <a:srgbClr val="006600"/>
                  </a:solidFill>
                  <a:latin typeface="Arial" charset="0"/>
                </a:rPr>
                <a:t>-CH</a:t>
              </a:r>
              <a:r>
                <a:rPr lang="en-US" sz="1900" b="1" baseline="-25000">
                  <a:solidFill>
                    <a:srgbClr val="006600"/>
                  </a:solidFill>
                  <a:latin typeface="Arial" charset="0"/>
                </a:rPr>
                <a:t>3</a:t>
              </a:r>
            </a:p>
          </p:txBody>
        </p:sp>
        <p:sp>
          <p:nvSpPr>
            <p:cNvPr id="19468" name="Text Box 26"/>
            <p:cNvSpPr txBox="1">
              <a:spLocks noChangeArrowheads="1"/>
            </p:cNvSpPr>
            <p:nvPr/>
          </p:nvSpPr>
          <p:spPr bwMode="auto">
            <a:xfrm rot="5320813">
              <a:off x="1422" y="2958"/>
              <a:ext cx="228" cy="288"/>
            </a:xfrm>
            <a:prstGeom prst="rect">
              <a:avLst/>
            </a:prstGeom>
            <a:noFill/>
            <a:ln w="12700">
              <a:noFill/>
              <a:miter lim="800000"/>
              <a:headEnd type="none" w="sm" len="sm"/>
              <a:tailEnd type="none" w="sm" len="sm"/>
            </a:ln>
          </p:spPr>
          <p:txBody>
            <a:bodyPr wrap="none">
              <a:spAutoFit/>
            </a:bodyPr>
            <a:lstStyle/>
            <a:p>
              <a:r>
                <a:rPr lang="en-US" b="1">
                  <a:solidFill>
                    <a:srgbClr val="006600"/>
                  </a:solidFill>
                  <a:latin typeface="Arial" charset="0"/>
                </a:rPr>
                <a:t>=</a:t>
              </a:r>
            </a:p>
          </p:txBody>
        </p:sp>
        <p:sp>
          <p:nvSpPr>
            <p:cNvPr id="19469" name="Line 27"/>
            <p:cNvSpPr>
              <a:spLocks noChangeShapeType="1"/>
            </p:cNvSpPr>
            <p:nvPr/>
          </p:nvSpPr>
          <p:spPr bwMode="auto">
            <a:xfrm flipH="1">
              <a:off x="1296" y="3216"/>
              <a:ext cx="144" cy="0"/>
            </a:xfrm>
            <a:prstGeom prst="line">
              <a:avLst/>
            </a:prstGeom>
            <a:noFill/>
            <a:ln w="57150">
              <a:solidFill>
                <a:schemeClr val="tx1"/>
              </a:solidFill>
              <a:round/>
              <a:headEnd type="none" w="sm" len="sm"/>
              <a:tailEnd type="none" w="sm" len="sm"/>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9459">
                                            <p:txEl>
                                              <p:pRg st="0" end="0"/>
                                            </p:txEl>
                                          </p:spTgt>
                                        </p:tgtEl>
                                        <p:attrNameLst>
                                          <p:attrName>style.visibility</p:attrName>
                                        </p:attrNameLst>
                                      </p:cBhvr>
                                      <p:to>
                                        <p:strVal val="visible"/>
                                      </p:to>
                                    </p:set>
                                    <p:anim calcmode="lin" valueType="num">
                                      <p:cBhvr additive="base">
                                        <p:cTn id="12" dur="500" fill="hold"/>
                                        <p:tgtEl>
                                          <p:spTgt spid="19459">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94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2"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right)">
                                      <p:cBhvr>
                                        <p:cTn id="23" dur="500"/>
                                        <p:tgtEl>
                                          <p:spTgt spid="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2"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right)">
                                      <p:cBhvr>
                                        <p:cTn id="28" dur="500"/>
                                        <p:tgtEl>
                                          <p:spTgt spid="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2"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right)">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19459"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685800" y="381000"/>
            <a:ext cx="7772400" cy="1143000"/>
          </a:xfrm>
        </p:spPr>
        <p:txBody>
          <a:bodyPr/>
          <a:lstStyle/>
          <a:p>
            <a:pPr eaLnBrk="1" hangingPunct="1">
              <a:defRPr/>
            </a:pPr>
            <a:r>
              <a:rPr lang="en-US" b="1">
                <a:solidFill>
                  <a:srgbClr val="CC0000"/>
                </a:solidFill>
                <a:effectLst>
                  <a:outerShdw blurRad="38100" dist="38100" dir="2700000" algn="tl">
                    <a:srgbClr val="C0C0C0"/>
                  </a:outerShdw>
                </a:effectLst>
              </a:rPr>
              <a:t>Fatty Acids</a:t>
            </a:r>
            <a:endParaRPr lang="en-US"/>
          </a:p>
        </p:txBody>
      </p:sp>
      <p:sp>
        <p:nvSpPr>
          <p:cNvPr id="20487" name="Footer Placeholder 19"/>
          <p:cNvSpPr>
            <a:spLocks noGrp="1"/>
          </p:cNvSpPr>
          <p:nvPr>
            <p:ph type="ftr" sz="quarter" idx="11"/>
          </p:nvPr>
        </p:nvSpPr>
        <p:spPr>
          <a:noFill/>
        </p:spPr>
        <p:txBody>
          <a:bodyPr/>
          <a:lstStyle/>
          <a:p>
            <a:r>
              <a:rPr lang="en-US"/>
              <a:t>copyright cmassengale</a:t>
            </a:r>
          </a:p>
        </p:txBody>
      </p:sp>
      <p:sp>
        <p:nvSpPr>
          <p:cNvPr id="20482" name="Slide Number Placeholder 5"/>
          <p:cNvSpPr>
            <a:spLocks noGrp="1"/>
          </p:cNvSpPr>
          <p:nvPr>
            <p:ph type="sldNum" sz="quarter" idx="12"/>
          </p:nvPr>
        </p:nvSpPr>
        <p:spPr>
          <a:noFill/>
        </p:spPr>
        <p:txBody>
          <a:bodyPr/>
          <a:lstStyle/>
          <a:p>
            <a:fld id="{1E9E4043-1847-49BF-8890-75B433EA61F0}" type="slidenum">
              <a:rPr lang="en-US" smtClean="0"/>
              <a:pPr/>
              <a:t>21</a:t>
            </a:fld>
            <a:endParaRPr lang="en-US"/>
          </a:p>
        </p:txBody>
      </p:sp>
      <p:sp>
        <p:nvSpPr>
          <p:cNvPr id="20483" name="Rectangle 3"/>
          <p:cNvSpPr>
            <a:spLocks noGrp="1" noChangeArrowheads="1"/>
          </p:cNvSpPr>
          <p:nvPr>
            <p:ph sz="quarter" idx="1"/>
          </p:nvPr>
        </p:nvSpPr>
        <p:spPr>
          <a:xfrm>
            <a:off x="381000" y="1447800"/>
            <a:ext cx="8458200" cy="2057400"/>
          </a:xfrm>
        </p:spPr>
        <p:txBody>
          <a:bodyPr>
            <a:normAutofit fontScale="85000" lnSpcReduction="20000"/>
          </a:bodyPr>
          <a:lstStyle/>
          <a:p>
            <a:pPr eaLnBrk="1" hangingPunct="1">
              <a:lnSpc>
                <a:spcPct val="110000"/>
              </a:lnSpc>
              <a:buFontTx/>
              <a:buNone/>
              <a:defRPr/>
            </a:pPr>
            <a:r>
              <a:rPr lang="en-US" sz="2800" dirty="0">
                <a:latin typeface="Comic Sans MS" pitchFamily="66" charset="0"/>
              </a:rPr>
              <a:t>There are two kinds of </a:t>
            </a:r>
            <a:r>
              <a:rPr lang="en-US" sz="2800" b="1" dirty="0">
                <a:solidFill>
                  <a:srgbClr val="CC0000"/>
                </a:solidFill>
                <a:effectLst>
                  <a:outerShdw blurRad="38100" dist="38100" dir="2700000" algn="tl">
                    <a:srgbClr val="C0C0C0"/>
                  </a:outerShdw>
                </a:effectLst>
                <a:latin typeface="Comic Sans MS" pitchFamily="66" charset="0"/>
              </a:rPr>
              <a:t>fatty acids</a:t>
            </a:r>
            <a:r>
              <a:rPr lang="en-US" sz="2800" dirty="0">
                <a:latin typeface="Comic Sans MS" pitchFamily="66" charset="0"/>
              </a:rPr>
              <a:t> you may see these on food labels:</a:t>
            </a:r>
          </a:p>
          <a:p>
            <a:pPr eaLnBrk="1" hangingPunct="1">
              <a:lnSpc>
                <a:spcPct val="110000"/>
              </a:lnSpc>
              <a:buFontTx/>
              <a:buNone/>
              <a:defRPr/>
            </a:pPr>
            <a:r>
              <a:rPr lang="en-US" sz="2800" dirty="0">
                <a:latin typeface="Comic Sans MS" pitchFamily="66" charset="0"/>
              </a:rPr>
              <a:t>	</a:t>
            </a:r>
            <a:r>
              <a:rPr lang="en-US" sz="2800" b="1" dirty="0">
                <a:solidFill>
                  <a:srgbClr val="CC0000"/>
                </a:solidFill>
                <a:effectLst>
                  <a:outerShdw blurRad="38100" dist="38100" dir="2700000" algn="tl">
                    <a:srgbClr val="C0C0C0"/>
                  </a:outerShdw>
                </a:effectLst>
                <a:latin typeface="Comic Sans MS" pitchFamily="66" charset="0"/>
              </a:rPr>
              <a:t>1.	</a:t>
            </a:r>
            <a:r>
              <a:rPr lang="en-US" sz="2800" b="1" u="sng" dirty="0">
                <a:solidFill>
                  <a:srgbClr val="CC0000"/>
                </a:solidFill>
                <a:effectLst>
                  <a:outerShdw blurRad="38100" dist="38100" dir="2700000" algn="tl">
                    <a:srgbClr val="C0C0C0"/>
                  </a:outerShdw>
                </a:effectLst>
                <a:latin typeface="Comic Sans MS" pitchFamily="66" charset="0"/>
              </a:rPr>
              <a:t>Saturated fatty acids:</a:t>
            </a:r>
            <a:r>
              <a:rPr lang="en-US" sz="2800" b="1" dirty="0">
                <a:solidFill>
                  <a:srgbClr val="CC0000"/>
                </a:solidFill>
                <a:effectLst>
                  <a:outerShdw blurRad="38100" dist="38100" dir="2700000" algn="tl">
                    <a:srgbClr val="C0C0C0"/>
                  </a:outerShdw>
                </a:effectLst>
                <a:latin typeface="Comic Sans MS" pitchFamily="66" charset="0"/>
              </a:rPr>
              <a:t>  no double bonds (bad)</a:t>
            </a:r>
          </a:p>
          <a:p>
            <a:pPr eaLnBrk="1" hangingPunct="1">
              <a:lnSpc>
                <a:spcPct val="110000"/>
              </a:lnSpc>
              <a:buFontTx/>
              <a:buNone/>
              <a:defRPr/>
            </a:pPr>
            <a:endParaRPr lang="en-US" sz="2800" b="1" dirty="0">
              <a:solidFill>
                <a:srgbClr val="CC0000"/>
              </a:solidFill>
              <a:effectLst>
                <a:outerShdw blurRad="38100" dist="38100" dir="2700000" algn="tl">
                  <a:srgbClr val="C0C0C0"/>
                </a:outerShdw>
              </a:effectLst>
              <a:latin typeface="Comic Sans MS" pitchFamily="66" charset="0"/>
            </a:endParaRPr>
          </a:p>
          <a:p>
            <a:pPr eaLnBrk="1" hangingPunct="1">
              <a:lnSpc>
                <a:spcPct val="110000"/>
              </a:lnSpc>
              <a:buFontTx/>
              <a:buNone/>
              <a:defRPr/>
            </a:pPr>
            <a:r>
              <a:rPr lang="en-US" sz="2800" dirty="0">
                <a:latin typeface="Comic Sans MS" pitchFamily="66" charset="0"/>
              </a:rPr>
              <a:t>	</a:t>
            </a:r>
            <a:r>
              <a:rPr lang="en-US" sz="2800" b="1" dirty="0">
                <a:solidFill>
                  <a:srgbClr val="006600"/>
                </a:solidFill>
                <a:effectLst>
                  <a:outerShdw blurRad="38100" dist="38100" dir="2700000" algn="tl">
                    <a:srgbClr val="C0C0C0"/>
                  </a:outerShdw>
                </a:effectLst>
                <a:latin typeface="Comic Sans MS" pitchFamily="66" charset="0"/>
              </a:rPr>
              <a:t>2.	</a:t>
            </a:r>
            <a:r>
              <a:rPr lang="en-US" sz="2800" b="1" u="sng" dirty="0">
                <a:solidFill>
                  <a:srgbClr val="006600"/>
                </a:solidFill>
                <a:effectLst>
                  <a:outerShdw blurRad="38100" dist="38100" dir="2700000" algn="tl">
                    <a:srgbClr val="C0C0C0"/>
                  </a:outerShdw>
                </a:effectLst>
                <a:latin typeface="Comic Sans MS" pitchFamily="66" charset="0"/>
              </a:rPr>
              <a:t>Unsaturated fatty acids:</a:t>
            </a:r>
            <a:r>
              <a:rPr lang="en-US" sz="2800" b="1" dirty="0">
                <a:solidFill>
                  <a:srgbClr val="006600"/>
                </a:solidFill>
                <a:effectLst>
                  <a:outerShdw blurRad="38100" dist="38100" dir="2700000" algn="tl">
                    <a:srgbClr val="C0C0C0"/>
                  </a:outerShdw>
                </a:effectLst>
                <a:latin typeface="Comic Sans MS" pitchFamily="66" charset="0"/>
              </a:rPr>
              <a:t>  double bonds (good)</a:t>
            </a:r>
          </a:p>
          <a:p>
            <a:pPr eaLnBrk="1" hangingPunct="1">
              <a:lnSpc>
                <a:spcPct val="110000"/>
              </a:lnSpc>
              <a:buFontTx/>
              <a:buNone/>
              <a:defRPr/>
            </a:pPr>
            <a:endParaRPr lang="en-US" sz="2800" b="1" dirty="0">
              <a:solidFill>
                <a:srgbClr val="006600"/>
              </a:solidFill>
              <a:effectLst>
                <a:outerShdw blurRad="38100" dist="38100" dir="2700000" algn="tl">
                  <a:srgbClr val="C0C0C0"/>
                </a:outerShdw>
              </a:effectLst>
              <a:latin typeface="Comic Sans MS" pitchFamily="66" charset="0"/>
            </a:endParaRPr>
          </a:p>
          <a:p>
            <a:pPr eaLnBrk="1" hangingPunct="1">
              <a:lnSpc>
                <a:spcPct val="110000"/>
              </a:lnSpc>
              <a:buFontTx/>
              <a:buNone/>
              <a:defRPr/>
            </a:pPr>
            <a:endParaRPr lang="en-US" sz="2800" dirty="0">
              <a:latin typeface="Comic Sans MS" pitchFamily="66" charset="0"/>
            </a:endParaRPr>
          </a:p>
        </p:txBody>
      </p:sp>
      <p:grpSp>
        <p:nvGrpSpPr>
          <p:cNvPr id="2" name="Group 4"/>
          <p:cNvGrpSpPr>
            <a:grpSpLocks/>
          </p:cNvGrpSpPr>
          <p:nvPr/>
        </p:nvGrpSpPr>
        <p:grpSpPr bwMode="auto">
          <a:xfrm>
            <a:off x="685800" y="3200400"/>
            <a:ext cx="7489825" cy="838200"/>
            <a:chOff x="816" y="2448"/>
            <a:chExt cx="4718" cy="528"/>
          </a:xfrm>
        </p:grpSpPr>
        <p:grpSp>
          <p:nvGrpSpPr>
            <p:cNvPr id="4" name="Group 5"/>
            <p:cNvGrpSpPr>
              <a:grpSpLocks/>
            </p:cNvGrpSpPr>
            <p:nvPr/>
          </p:nvGrpSpPr>
          <p:grpSpPr bwMode="auto">
            <a:xfrm>
              <a:off x="1776" y="2448"/>
              <a:ext cx="3758" cy="490"/>
              <a:chOff x="1296" y="1920"/>
              <a:chExt cx="3758" cy="490"/>
            </a:xfrm>
          </p:grpSpPr>
          <p:sp>
            <p:nvSpPr>
              <p:cNvPr id="20496" name="Text Box 6"/>
              <p:cNvSpPr txBox="1">
                <a:spLocks noChangeArrowheads="1"/>
              </p:cNvSpPr>
              <p:nvPr/>
            </p:nvSpPr>
            <p:spPr bwMode="auto">
              <a:xfrm>
                <a:off x="1392" y="1920"/>
                <a:ext cx="3662" cy="490"/>
              </a:xfrm>
              <a:prstGeom prst="rect">
                <a:avLst/>
              </a:prstGeom>
              <a:noFill/>
              <a:ln w="12700">
                <a:noFill/>
                <a:miter lim="800000"/>
                <a:headEnd type="none" w="sm" len="sm"/>
                <a:tailEnd type="none" w="sm" len="sm"/>
              </a:ln>
            </p:spPr>
            <p:txBody>
              <a:bodyPr wrap="none">
                <a:spAutoFit/>
              </a:bodyPr>
              <a:lstStyle/>
              <a:p>
                <a:r>
                  <a:rPr lang="en-US" sz="2000" b="1">
                    <a:solidFill>
                      <a:srgbClr val="CC0000"/>
                    </a:solidFill>
                    <a:latin typeface="Arial" charset="0"/>
                  </a:rPr>
                  <a:t>O</a:t>
                </a:r>
              </a:p>
              <a:p>
                <a:endParaRPr lang="en-US" sz="500" b="1">
                  <a:solidFill>
                    <a:srgbClr val="CC0000"/>
                  </a:solidFill>
                  <a:latin typeface="Arial" charset="0"/>
                </a:endParaRPr>
              </a:p>
              <a:p>
                <a:r>
                  <a:rPr lang="en-US" sz="2000" b="1">
                    <a:solidFill>
                      <a:srgbClr val="CC0000"/>
                    </a:solidFill>
                    <a:latin typeface="Arial" charset="0"/>
                  </a:rPr>
                  <a:t>C-CH</a:t>
                </a:r>
                <a:r>
                  <a:rPr lang="en-US" sz="1900" b="1" baseline="-25000">
                    <a:solidFill>
                      <a:srgbClr val="CC0000"/>
                    </a:solidFill>
                    <a:latin typeface="Arial" charset="0"/>
                  </a:rPr>
                  <a:t>2</a:t>
                </a:r>
                <a:r>
                  <a:rPr lang="en-US" sz="2000" b="1">
                    <a:solidFill>
                      <a:srgbClr val="CC0000"/>
                    </a:solidFill>
                    <a:latin typeface="Arial" charset="0"/>
                  </a:rPr>
                  <a:t>-CH</a:t>
                </a:r>
                <a:r>
                  <a:rPr lang="en-US" sz="1900" b="1" baseline="-25000">
                    <a:solidFill>
                      <a:srgbClr val="CC0000"/>
                    </a:solidFill>
                    <a:latin typeface="Arial" charset="0"/>
                  </a:rPr>
                  <a:t>2</a:t>
                </a:r>
                <a:r>
                  <a:rPr lang="en-US" sz="2000" b="1">
                    <a:solidFill>
                      <a:srgbClr val="CC0000"/>
                    </a:solidFill>
                    <a:latin typeface="Arial" charset="0"/>
                  </a:rPr>
                  <a:t>-CH</a:t>
                </a:r>
                <a:r>
                  <a:rPr lang="en-US" sz="1900" b="1" baseline="-25000">
                    <a:solidFill>
                      <a:srgbClr val="CC0000"/>
                    </a:solidFill>
                    <a:latin typeface="Arial" charset="0"/>
                  </a:rPr>
                  <a:t>2</a:t>
                </a:r>
                <a:r>
                  <a:rPr lang="en-US" sz="2000" b="1">
                    <a:solidFill>
                      <a:srgbClr val="CC0000"/>
                    </a:solidFill>
                    <a:latin typeface="Arial" charset="0"/>
                  </a:rPr>
                  <a:t>-CH</a:t>
                </a:r>
                <a:r>
                  <a:rPr lang="en-US" sz="1900" b="1" baseline="-25000">
                    <a:solidFill>
                      <a:srgbClr val="CC0000"/>
                    </a:solidFill>
                    <a:latin typeface="Arial" charset="0"/>
                  </a:rPr>
                  <a:t>2</a:t>
                </a:r>
                <a:r>
                  <a:rPr lang="en-US" sz="2000" b="1">
                    <a:solidFill>
                      <a:srgbClr val="CC0000"/>
                    </a:solidFill>
                    <a:latin typeface="Arial" charset="0"/>
                  </a:rPr>
                  <a:t>-CH</a:t>
                </a:r>
                <a:r>
                  <a:rPr lang="en-US" sz="1900" b="1" baseline="-25000">
                    <a:solidFill>
                      <a:srgbClr val="CC0000"/>
                    </a:solidFill>
                    <a:latin typeface="Arial" charset="0"/>
                  </a:rPr>
                  <a:t>2</a:t>
                </a:r>
                <a:r>
                  <a:rPr lang="en-US" sz="2000" b="1">
                    <a:solidFill>
                      <a:srgbClr val="CC0000"/>
                    </a:solidFill>
                    <a:latin typeface="Arial" charset="0"/>
                  </a:rPr>
                  <a:t>-CH</a:t>
                </a:r>
                <a:r>
                  <a:rPr lang="en-US" sz="1900" b="1" baseline="-25000">
                    <a:solidFill>
                      <a:srgbClr val="CC0000"/>
                    </a:solidFill>
                    <a:latin typeface="Arial" charset="0"/>
                  </a:rPr>
                  <a:t>2</a:t>
                </a:r>
                <a:r>
                  <a:rPr lang="en-US" sz="2000" b="1">
                    <a:solidFill>
                      <a:srgbClr val="CC0000"/>
                    </a:solidFill>
                    <a:latin typeface="Arial" charset="0"/>
                  </a:rPr>
                  <a:t>-CH</a:t>
                </a:r>
                <a:r>
                  <a:rPr lang="en-US" sz="1900" b="1" baseline="-25000">
                    <a:solidFill>
                      <a:srgbClr val="CC0000"/>
                    </a:solidFill>
                    <a:latin typeface="Arial" charset="0"/>
                  </a:rPr>
                  <a:t>2</a:t>
                </a:r>
                <a:r>
                  <a:rPr lang="en-US" sz="2000" b="1">
                    <a:solidFill>
                      <a:srgbClr val="CC0000"/>
                    </a:solidFill>
                    <a:latin typeface="Arial" charset="0"/>
                  </a:rPr>
                  <a:t>-CH</a:t>
                </a:r>
                <a:r>
                  <a:rPr lang="en-US" sz="1900" b="1" baseline="-25000">
                    <a:solidFill>
                      <a:srgbClr val="CC0000"/>
                    </a:solidFill>
                    <a:latin typeface="Arial" charset="0"/>
                  </a:rPr>
                  <a:t>2</a:t>
                </a:r>
                <a:r>
                  <a:rPr lang="en-US" sz="2000" b="1">
                    <a:solidFill>
                      <a:srgbClr val="CC0000"/>
                    </a:solidFill>
                    <a:latin typeface="Arial" charset="0"/>
                  </a:rPr>
                  <a:t>-CH</a:t>
                </a:r>
                <a:r>
                  <a:rPr lang="en-US" sz="1900" b="1" baseline="-25000">
                    <a:solidFill>
                      <a:srgbClr val="CC0000"/>
                    </a:solidFill>
                    <a:latin typeface="Arial" charset="0"/>
                  </a:rPr>
                  <a:t>2</a:t>
                </a:r>
                <a:r>
                  <a:rPr lang="en-US" sz="2000" b="1">
                    <a:solidFill>
                      <a:srgbClr val="CC0000"/>
                    </a:solidFill>
                    <a:latin typeface="Arial" charset="0"/>
                  </a:rPr>
                  <a:t>-CH</a:t>
                </a:r>
                <a:r>
                  <a:rPr lang="en-US" sz="1900" b="1" baseline="-25000">
                    <a:solidFill>
                      <a:srgbClr val="CC0000"/>
                    </a:solidFill>
                    <a:latin typeface="Arial" charset="0"/>
                  </a:rPr>
                  <a:t>3</a:t>
                </a:r>
                <a:endParaRPr lang="en-US" sz="2000" b="1">
                  <a:solidFill>
                    <a:srgbClr val="CC0000"/>
                  </a:solidFill>
                  <a:latin typeface="Arial" charset="0"/>
                </a:endParaRPr>
              </a:p>
            </p:txBody>
          </p:sp>
          <p:sp>
            <p:nvSpPr>
              <p:cNvPr id="20497" name="Text Box 7"/>
              <p:cNvSpPr txBox="1">
                <a:spLocks noChangeArrowheads="1"/>
              </p:cNvSpPr>
              <p:nvPr/>
            </p:nvSpPr>
            <p:spPr bwMode="auto">
              <a:xfrm rot="5320813">
                <a:off x="1422" y="1986"/>
                <a:ext cx="228" cy="288"/>
              </a:xfrm>
              <a:prstGeom prst="rect">
                <a:avLst/>
              </a:prstGeom>
              <a:noFill/>
              <a:ln w="12700">
                <a:noFill/>
                <a:miter lim="800000"/>
                <a:headEnd type="none" w="sm" len="sm"/>
                <a:tailEnd type="none" w="sm" len="sm"/>
              </a:ln>
            </p:spPr>
            <p:txBody>
              <a:bodyPr wrap="none">
                <a:spAutoFit/>
              </a:bodyPr>
              <a:lstStyle/>
              <a:p>
                <a:r>
                  <a:rPr lang="en-US">
                    <a:solidFill>
                      <a:srgbClr val="CC0000"/>
                    </a:solidFill>
                    <a:latin typeface="Arial" charset="0"/>
                  </a:rPr>
                  <a:t>=</a:t>
                </a:r>
              </a:p>
            </p:txBody>
          </p:sp>
          <p:sp>
            <p:nvSpPr>
              <p:cNvPr id="20498" name="Line 8"/>
              <p:cNvSpPr>
                <a:spLocks noChangeShapeType="1"/>
              </p:cNvSpPr>
              <p:nvPr/>
            </p:nvSpPr>
            <p:spPr bwMode="auto">
              <a:xfrm flipH="1">
                <a:off x="1296" y="2304"/>
                <a:ext cx="144" cy="0"/>
              </a:xfrm>
              <a:prstGeom prst="line">
                <a:avLst/>
              </a:prstGeom>
              <a:noFill/>
              <a:ln w="57150">
                <a:solidFill>
                  <a:schemeClr val="tx1"/>
                </a:solidFill>
                <a:round/>
                <a:headEnd type="none" w="sm" len="sm"/>
                <a:tailEnd type="none" w="sm" len="sm"/>
              </a:ln>
            </p:spPr>
            <p:txBody>
              <a:bodyPr wrap="none" anchor="ctr"/>
              <a:lstStyle/>
              <a:p>
                <a:endParaRPr lang="en-US"/>
              </a:p>
            </p:txBody>
          </p:sp>
        </p:grpSp>
        <p:sp>
          <p:nvSpPr>
            <p:cNvPr id="5" name="Text Box 9"/>
            <p:cNvSpPr txBox="1">
              <a:spLocks noChangeArrowheads="1"/>
            </p:cNvSpPr>
            <p:nvPr/>
          </p:nvSpPr>
          <p:spPr bwMode="auto">
            <a:xfrm>
              <a:off x="816" y="2688"/>
              <a:ext cx="981" cy="288"/>
            </a:xfrm>
            <a:prstGeom prst="rect">
              <a:avLst/>
            </a:prstGeom>
            <a:noFill/>
            <a:ln w="12700">
              <a:noFill/>
              <a:miter lim="800000"/>
              <a:headEnd type="none" w="sm" len="sm"/>
              <a:tailEnd type="none" w="sm" len="sm"/>
            </a:ln>
            <a:effectLst/>
          </p:spPr>
          <p:txBody>
            <a:bodyPr wrap="none">
              <a:spAutoFit/>
            </a:bodyPr>
            <a:lstStyle/>
            <a:p>
              <a:pPr>
                <a:defRPr/>
              </a:pPr>
              <a:r>
                <a:rPr lang="en-US" b="1" dirty="0">
                  <a:solidFill>
                    <a:srgbClr val="CC0000"/>
                  </a:solidFill>
                  <a:effectLst>
                    <a:outerShdw blurRad="38100" dist="38100" dir="2700000" algn="tl">
                      <a:srgbClr val="C0C0C0"/>
                    </a:outerShdw>
                  </a:effectLst>
                  <a:latin typeface="Arial" charset="0"/>
                </a:rPr>
                <a:t>saturated</a:t>
              </a:r>
              <a:endParaRPr lang="en-US" dirty="0">
                <a:solidFill>
                  <a:srgbClr val="CC0000"/>
                </a:solidFill>
                <a:latin typeface="Arial" charset="0"/>
              </a:endParaRPr>
            </a:p>
          </p:txBody>
        </p:sp>
      </p:grpSp>
      <p:grpSp>
        <p:nvGrpSpPr>
          <p:cNvPr id="6" name="Group 10"/>
          <p:cNvGrpSpPr>
            <a:grpSpLocks/>
          </p:cNvGrpSpPr>
          <p:nvPr/>
        </p:nvGrpSpPr>
        <p:grpSpPr bwMode="auto">
          <a:xfrm>
            <a:off x="990600" y="4724400"/>
            <a:ext cx="7478713" cy="1689100"/>
            <a:chOff x="624" y="2976"/>
            <a:chExt cx="4854" cy="1135"/>
          </a:xfrm>
        </p:grpSpPr>
        <p:grpSp>
          <p:nvGrpSpPr>
            <p:cNvPr id="7" name="Group 11"/>
            <p:cNvGrpSpPr>
              <a:grpSpLocks/>
            </p:cNvGrpSpPr>
            <p:nvPr/>
          </p:nvGrpSpPr>
          <p:grpSpPr bwMode="auto">
            <a:xfrm>
              <a:off x="1824" y="2976"/>
              <a:ext cx="3654" cy="1135"/>
              <a:chOff x="1296" y="2880"/>
              <a:chExt cx="3654" cy="1135"/>
            </a:xfrm>
          </p:grpSpPr>
          <p:sp>
            <p:nvSpPr>
              <p:cNvPr id="20490" name="Text Box 12"/>
              <p:cNvSpPr txBox="1">
                <a:spLocks noChangeArrowheads="1"/>
              </p:cNvSpPr>
              <p:nvPr/>
            </p:nvSpPr>
            <p:spPr bwMode="auto">
              <a:xfrm>
                <a:off x="1392" y="2880"/>
                <a:ext cx="1593" cy="523"/>
              </a:xfrm>
              <a:prstGeom prst="rect">
                <a:avLst/>
              </a:prstGeom>
              <a:noFill/>
              <a:ln w="12700">
                <a:noFill/>
                <a:miter lim="800000"/>
                <a:headEnd type="none" w="sm" len="sm"/>
                <a:tailEnd type="none" w="sm" len="sm"/>
              </a:ln>
            </p:spPr>
            <p:txBody>
              <a:bodyPr wrap="none">
                <a:spAutoFit/>
              </a:bodyPr>
              <a:lstStyle/>
              <a:p>
                <a:r>
                  <a:rPr lang="en-US" sz="2000" b="1">
                    <a:solidFill>
                      <a:srgbClr val="006600"/>
                    </a:solidFill>
                    <a:latin typeface="Arial" charset="0"/>
                  </a:rPr>
                  <a:t>O</a:t>
                </a:r>
              </a:p>
              <a:p>
                <a:endParaRPr lang="en-US" sz="500" b="1">
                  <a:solidFill>
                    <a:srgbClr val="006600"/>
                  </a:solidFill>
                  <a:latin typeface="Arial" charset="0"/>
                </a:endParaRPr>
              </a:p>
              <a:p>
                <a:r>
                  <a:rPr lang="en-US" sz="2000" b="1">
                    <a:solidFill>
                      <a:srgbClr val="006600"/>
                    </a:solidFill>
                    <a:latin typeface="Arial" charset="0"/>
                  </a:rPr>
                  <a:t>C-CH</a:t>
                </a:r>
                <a:r>
                  <a:rPr lang="en-US" sz="1900" b="1" baseline="-25000">
                    <a:solidFill>
                      <a:srgbClr val="006600"/>
                    </a:solidFill>
                    <a:latin typeface="Arial" charset="0"/>
                  </a:rPr>
                  <a:t>2</a:t>
                </a:r>
                <a:r>
                  <a:rPr lang="en-US" sz="2000" b="1">
                    <a:solidFill>
                      <a:srgbClr val="006600"/>
                    </a:solidFill>
                    <a:latin typeface="Arial" charset="0"/>
                  </a:rPr>
                  <a:t>-CH</a:t>
                </a:r>
                <a:r>
                  <a:rPr lang="en-US" sz="1900" b="1" baseline="-25000">
                    <a:solidFill>
                      <a:srgbClr val="006600"/>
                    </a:solidFill>
                    <a:latin typeface="Arial" charset="0"/>
                  </a:rPr>
                  <a:t>2</a:t>
                </a:r>
                <a:r>
                  <a:rPr lang="en-US" sz="2000" b="1">
                    <a:solidFill>
                      <a:srgbClr val="006600"/>
                    </a:solidFill>
                    <a:latin typeface="Arial" charset="0"/>
                  </a:rPr>
                  <a:t>-CH</a:t>
                </a:r>
                <a:r>
                  <a:rPr lang="en-US" sz="1900" b="1" baseline="-25000">
                    <a:solidFill>
                      <a:srgbClr val="006600"/>
                    </a:solidFill>
                    <a:latin typeface="Arial" charset="0"/>
                  </a:rPr>
                  <a:t>2</a:t>
                </a:r>
                <a:r>
                  <a:rPr lang="en-US" sz="2000" b="1">
                    <a:solidFill>
                      <a:srgbClr val="006600"/>
                    </a:solidFill>
                    <a:latin typeface="Arial" charset="0"/>
                  </a:rPr>
                  <a:t>-CH</a:t>
                </a:r>
              </a:p>
            </p:txBody>
          </p:sp>
          <p:sp>
            <p:nvSpPr>
              <p:cNvPr id="20491" name="Rectangle 13"/>
              <p:cNvSpPr>
                <a:spLocks noChangeArrowheads="1"/>
              </p:cNvSpPr>
              <p:nvPr/>
            </p:nvSpPr>
            <p:spPr bwMode="auto">
              <a:xfrm rot="1384152">
                <a:off x="2742" y="3544"/>
                <a:ext cx="2208" cy="471"/>
              </a:xfrm>
              <a:prstGeom prst="rect">
                <a:avLst/>
              </a:prstGeom>
              <a:noFill/>
              <a:ln w="12700">
                <a:noFill/>
                <a:miter lim="800000"/>
                <a:headEnd type="none" w="sm" len="sm"/>
                <a:tailEnd type="none" w="sm" len="sm"/>
              </a:ln>
            </p:spPr>
            <p:txBody>
              <a:bodyPr>
                <a:spAutoFit/>
              </a:bodyPr>
              <a:lstStyle/>
              <a:p>
                <a:r>
                  <a:rPr lang="en-US" sz="2000" b="1">
                    <a:solidFill>
                      <a:srgbClr val="006600"/>
                    </a:solidFill>
                    <a:latin typeface="Arial" charset="0"/>
                  </a:rPr>
                  <a:t>=CH-CH</a:t>
                </a:r>
                <a:r>
                  <a:rPr lang="en-US" sz="1900" b="1" baseline="-25000">
                    <a:solidFill>
                      <a:srgbClr val="006600"/>
                    </a:solidFill>
                    <a:latin typeface="Arial" charset="0"/>
                  </a:rPr>
                  <a:t>2</a:t>
                </a:r>
                <a:r>
                  <a:rPr lang="en-US" sz="2000" b="1">
                    <a:solidFill>
                      <a:srgbClr val="006600"/>
                    </a:solidFill>
                    <a:latin typeface="Arial" charset="0"/>
                  </a:rPr>
                  <a:t>-CH</a:t>
                </a:r>
                <a:r>
                  <a:rPr lang="en-US" sz="1900" b="1" baseline="-25000">
                    <a:solidFill>
                      <a:srgbClr val="006600"/>
                    </a:solidFill>
                    <a:latin typeface="Arial" charset="0"/>
                  </a:rPr>
                  <a:t>2</a:t>
                </a:r>
                <a:r>
                  <a:rPr lang="en-US" sz="2000" b="1">
                    <a:solidFill>
                      <a:srgbClr val="006600"/>
                    </a:solidFill>
                    <a:latin typeface="Arial" charset="0"/>
                  </a:rPr>
                  <a:t>-CH</a:t>
                </a:r>
                <a:r>
                  <a:rPr lang="en-US" sz="1900" b="1" baseline="-25000">
                    <a:solidFill>
                      <a:srgbClr val="006600"/>
                    </a:solidFill>
                    <a:latin typeface="Arial" charset="0"/>
                  </a:rPr>
                  <a:t>2</a:t>
                </a:r>
                <a:r>
                  <a:rPr lang="en-US" sz="2000" b="1">
                    <a:solidFill>
                      <a:srgbClr val="006600"/>
                    </a:solidFill>
                    <a:latin typeface="Arial" charset="0"/>
                  </a:rPr>
                  <a:t>-CH</a:t>
                </a:r>
                <a:r>
                  <a:rPr lang="en-US" sz="1900" b="1" baseline="-25000">
                    <a:solidFill>
                      <a:srgbClr val="006600"/>
                    </a:solidFill>
                    <a:latin typeface="Arial" charset="0"/>
                  </a:rPr>
                  <a:t>2</a:t>
                </a:r>
                <a:r>
                  <a:rPr lang="en-US" sz="2000" b="1">
                    <a:solidFill>
                      <a:srgbClr val="006600"/>
                    </a:solidFill>
                    <a:latin typeface="Arial" charset="0"/>
                  </a:rPr>
                  <a:t>-CH</a:t>
                </a:r>
                <a:r>
                  <a:rPr lang="en-US" sz="1900" b="1" baseline="-25000">
                    <a:solidFill>
                      <a:srgbClr val="006600"/>
                    </a:solidFill>
                    <a:latin typeface="Arial" charset="0"/>
                  </a:rPr>
                  <a:t>3</a:t>
                </a:r>
              </a:p>
            </p:txBody>
          </p:sp>
          <p:sp>
            <p:nvSpPr>
              <p:cNvPr id="20492" name="Text Box 14"/>
              <p:cNvSpPr txBox="1">
                <a:spLocks noChangeArrowheads="1"/>
              </p:cNvSpPr>
              <p:nvPr/>
            </p:nvSpPr>
            <p:spPr bwMode="auto">
              <a:xfrm rot="5320813">
                <a:off x="1410" y="2960"/>
                <a:ext cx="243" cy="297"/>
              </a:xfrm>
              <a:prstGeom prst="rect">
                <a:avLst/>
              </a:prstGeom>
              <a:noFill/>
              <a:ln w="12700">
                <a:noFill/>
                <a:miter lim="800000"/>
                <a:headEnd type="none" w="sm" len="sm"/>
                <a:tailEnd type="none" w="sm" len="sm"/>
              </a:ln>
            </p:spPr>
            <p:txBody>
              <a:bodyPr wrap="none">
                <a:spAutoFit/>
              </a:bodyPr>
              <a:lstStyle/>
              <a:p>
                <a:r>
                  <a:rPr lang="en-US" b="1">
                    <a:solidFill>
                      <a:srgbClr val="006600"/>
                    </a:solidFill>
                    <a:latin typeface="Arial" charset="0"/>
                  </a:rPr>
                  <a:t>=</a:t>
                </a:r>
              </a:p>
            </p:txBody>
          </p:sp>
          <p:sp>
            <p:nvSpPr>
              <p:cNvPr id="20493" name="Line 15"/>
              <p:cNvSpPr>
                <a:spLocks noChangeShapeType="1"/>
              </p:cNvSpPr>
              <p:nvPr/>
            </p:nvSpPr>
            <p:spPr bwMode="auto">
              <a:xfrm flipH="1">
                <a:off x="1296" y="3216"/>
                <a:ext cx="144" cy="0"/>
              </a:xfrm>
              <a:prstGeom prst="line">
                <a:avLst/>
              </a:prstGeom>
              <a:noFill/>
              <a:ln w="57150">
                <a:solidFill>
                  <a:schemeClr val="tx1"/>
                </a:solidFill>
                <a:round/>
                <a:headEnd type="none" w="sm" len="sm"/>
                <a:tailEnd type="none" w="sm" len="sm"/>
              </a:ln>
            </p:spPr>
            <p:txBody>
              <a:bodyPr wrap="none" anchor="ctr"/>
              <a:lstStyle/>
              <a:p>
                <a:endParaRPr lang="en-US"/>
              </a:p>
            </p:txBody>
          </p:sp>
        </p:grpSp>
        <p:sp>
          <p:nvSpPr>
            <p:cNvPr id="20489" name="Text Box 16"/>
            <p:cNvSpPr txBox="1">
              <a:spLocks noChangeArrowheads="1"/>
            </p:cNvSpPr>
            <p:nvPr/>
          </p:nvSpPr>
          <p:spPr bwMode="auto">
            <a:xfrm>
              <a:off x="624" y="3168"/>
              <a:ext cx="1252" cy="307"/>
            </a:xfrm>
            <a:prstGeom prst="rect">
              <a:avLst/>
            </a:prstGeom>
            <a:noFill/>
            <a:ln w="12700">
              <a:noFill/>
              <a:miter lim="800000"/>
              <a:headEnd type="none" w="sm" len="sm"/>
              <a:tailEnd type="none" w="sm" len="sm"/>
            </a:ln>
          </p:spPr>
          <p:txBody>
            <a:bodyPr wrap="none">
              <a:spAutoFit/>
            </a:bodyPr>
            <a:lstStyle/>
            <a:p>
              <a:r>
                <a:rPr lang="en-US" b="1" dirty="0">
                  <a:solidFill>
                    <a:srgbClr val="006600"/>
                  </a:solidFill>
                  <a:latin typeface="Arial" charset="0"/>
                </a:rPr>
                <a:t>unsaturated</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20483">
                                            <p:txEl>
                                              <p:pRg st="0" end="0"/>
                                            </p:txEl>
                                          </p:spTgt>
                                        </p:tgtEl>
                                        <p:attrNameLst>
                                          <p:attrName>style.visibility</p:attrName>
                                        </p:attrNameLst>
                                      </p:cBhvr>
                                      <p:to>
                                        <p:strVal val="visible"/>
                                      </p:to>
                                    </p:set>
                                    <p:anim calcmode="lin" valueType="num">
                                      <p:cBhvr additive="base">
                                        <p:cTn id="12" dur="500" fill="hold"/>
                                        <p:tgtEl>
                                          <p:spTgt spid="20483">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204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20483">
                                            <p:txEl>
                                              <p:pRg st="1" end="1"/>
                                            </p:txEl>
                                          </p:spTgt>
                                        </p:tgtEl>
                                        <p:attrNameLst>
                                          <p:attrName>style.visibility</p:attrName>
                                        </p:attrNameLst>
                                      </p:cBhvr>
                                      <p:to>
                                        <p:strVal val="visible"/>
                                      </p:to>
                                    </p:set>
                                    <p:anim calcmode="lin" valueType="num">
                                      <p:cBhvr additive="base">
                                        <p:cTn id="18" dur="500" fill="hold"/>
                                        <p:tgtEl>
                                          <p:spTgt spid="20483">
                                            <p:txEl>
                                              <p:pRg st="1" end="1"/>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204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20483">
                                            <p:txEl>
                                              <p:pRg st="3" end="3"/>
                                            </p:txEl>
                                          </p:spTgt>
                                        </p:tgtEl>
                                        <p:attrNameLst>
                                          <p:attrName>style.visibility</p:attrName>
                                        </p:attrNameLst>
                                      </p:cBhvr>
                                      <p:to>
                                        <p:strVal val="visible"/>
                                      </p:to>
                                    </p:set>
                                    <p:anim calcmode="lin" valueType="num">
                                      <p:cBhvr additive="base">
                                        <p:cTn id="24" dur="500" fill="hold"/>
                                        <p:tgtEl>
                                          <p:spTgt spid="20483">
                                            <p:txEl>
                                              <p:pRg st="3" end="3"/>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2048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20483"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summary of lipids</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479204112"/>
              </p:ext>
            </p:extLst>
          </p:nvPr>
        </p:nvGraphicFramePr>
        <p:xfrm>
          <a:off x="301625" y="1527175"/>
          <a:ext cx="8504238" cy="3150930"/>
        </p:xfrm>
        <a:graphic>
          <a:graphicData uri="http://schemas.openxmlformats.org/drawingml/2006/table">
            <a:tbl>
              <a:tblPr firstRow="1" bandRow="1">
                <a:tableStyleId>{5C22544A-7EE6-4342-B048-85BDC9FD1C3A}</a:tableStyleId>
              </a:tblPr>
              <a:tblGrid>
                <a:gridCol w="2060575">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4691063">
                  <a:extLst>
                    <a:ext uri="{9D8B030D-6E8A-4147-A177-3AD203B41FA5}">
                      <a16:colId xmlns:a16="http://schemas.microsoft.com/office/drawing/2014/main" val="20002"/>
                    </a:ext>
                  </a:extLst>
                </a:gridCol>
              </a:tblGrid>
              <a:tr h="848327">
                <a:tc>
                  <a:txBody>
                    <a:bodyPr/>
                    <a:lstStyle/>
                    <a:p>
                      <a:r>
                        <a:rPr lang="en-US" dirty="0"/>
                        <a:t>Macromolecule</a:t>
                      </a:r>
                    </a:p>
                  </a:txBody>
                  <a:tcPr marL="89518" marR="89518"/>
                </a:tc>
                <a:tc>
                  <a:txBody>
                    <a:bodyPr/>
                    <a:lstStyle/>
                    <a:p>
                      <a:r>
                        <a:rPr lang="en-US" dirty="0"/>
                        <a:t>Composition</a:t>
                      </a:r>
                    </a:p>
                  </a:txBody>
                  <a:tcPr marL="89518" marR="89518"/>
                </a:tc>
                <a:tc>
                  <a:txBody>
                    <a:bodyPr/>
                    <a:lstStyle/>
                    <a:p>
                      <a:r>
                        <a:rPr lang="en-US" dirty="0"/>
                        <a:t>Function</a:t>
                      </a:r>
                    </a:p>
                  </a:txBody>
                  <a:tcPr marL="89518" marR="89518"/>
                </a:tc>
                <a:extLst>
                  <a:ext uri="{0D108BD9-81ED-4DB2-BD59-A6C34878D82A}">
                    <a16:rowId xmlns:a16="http://schemas.microsoft.com/office/drawing/2014/main" val="10000"/>
                  </a:ext>
                </a:extLst>
              </a:tr>
              <a:tr h="2302603">
                <a:tc>
                  <a:txBody>
                    <a:bodyPr/>
                    <a:lstStyle/>
                    <a:p>
                      <a:r>
                        <a:rPr lang="en-US" dirty="0"/>
                        <a:t>Lipids</a:t>
                      </a:r>
                    </a:p>
                  </a:txBody>
                  <a:tcPr marL="89518" marR="89518"/>
                </a:tc>
                <a:tc>
                  <a:txBody>
                    <a:bodyPr/>
                    <a:lstStyle/>
                    <a:p>
                      <a:r>
                        <a:rPr lang="en-US" dirty="0">
                          <a:solidFill>
                            <a:srgbClr val="FF0000"/>
                          </a:solidFill>
                        </a:rPr>
                        <a:t>Carbon</a:t>
                      </a:r>
                    </a:p>
                    <a:p>
                      <a:r>
                        <a:rPr lang="en-US" dirty="0">
                          <a:solidFill>
                            <a:srgbClr val="00B050"/>
                          </a:solidFill>
                        </a:rPr>
                        <a:t>Hydrogen</a:t>
                      </a:r>
                    </a:p>
                    <a:p>
                      <a:r>
                        <a:rPr lang="en-US" dirty="0">
                          <a:solidFill>
                            <a:srgbClr val="0070C0"/>
                          </a:solidFill>
                        </a:rPr>
                        <a:t>Oxygen</a:t>
                      </a:r>
                    </a:p>
                    <a:p>
                      <a:r>
                        <a:rPr lang="en-US" dirty="0">
                          <a:solidFill>
                            <a:schemeClr val="tx1"/>
                          </a:solidFill>
                        </a:rPr>
                        <a:t>(form</a:t>
                      </a:r>
                      <a:r>
                        <a:rPr lang="en-US" baseline="0" dirty="0">
                          <a:solidFill>
                            <a:schemeClr val="tx1"/>
                          </a:solidFill>
                        </a:rPr>
                        <a:t> fats, oils and waxes)</a:t>
                      </a:r>
                      <a:endParaRPr lang="en-US" dirty="0">
                        <a:solidFill>
                          <a:schemeClr val="tx1"/>
                        </a:solidFill>
                      </a:endParaRPr>
                    </a:p>
                  </a:txBody>
                  <a:tcPr marL="89518" marR="89518"/>
                </a:tc>
                <a:tc>
                  <a:txBody>
                    <a:bodyPr/>
                    <a:lstStyle/>
                    <a:p>
                      <a:r>
                        <a:rPr lang="en-US" dirty="0"/>
                        <a:t>Use</a:t>
                      </a:r>
                      <a:r>
                        <a:rPr lang="en-US" baseline="0" dirty="0"/>
                        <a:t> for </a:t>
                      </a:r>
                      <a:r>
                        <a:rPr lang="en-US" b="1" baseline="0" dirty="0"/>
                        <a:t>long -term energy storage</a:t>
                      </a:r>
                    </a:p>
                    <a:p>
                      <a:r>
                        <a:rPr lang="en-US" baseline="0" dirty="0"/>
                        <a:t>I</a:t>
                      </a:r>
                      <a:r>
                        <a:rPr lang="en-US" b="1" baseline="0" dirty="0"/>
                        <a:t>nsulate</a:t>
                      </a:r>
                      <a:r>
                        <a:rPr lang="en-US" baseline="0" dirty="0"/>
                        <a:t> and </a:t>
                      </a:r>
                      <a:r>
                        <a:rPr lang="en-US" b="1" baseline="0" dirty="0"/>
                        <a:t>waterproof </a:t>
                      </a:r>
                      <a:r>
                        <a:rPr lang="en-US" baseline="0" dirty="0"/>
                        <a:t>an organism</a:t>
                      </a:r>
                    </a:p>
                    <a:p>
                      <a:r>
                        <a:rPr lang="en-US" baseline="0" dirty="0"/>
                        <a:t>Main substance that </a:t>
                      </a:r>
                      <a:r>
                        <a:rPr lang="en-US" b="1" baseline="0" dirty="0"/>
                        <a:t>makes up biological membranes</a:t>
                      </a:r>
                      <a:r>
                        <a:rPr lang="en-US" baseline="0" dirty="0"/>
                        <a:t>.</a:t>
                      </a:r>
                      <a:endParaRPr lang="en-US" dirty="0"/>
                    </a:p>
                  </a:txBody>
                  <a:tcPr marL="89518" marR="89518"/>
                </a:tc>
                <a:extLst>
                  <a:ext uri="{0D108BD9-81ED-4DB2-BD59-A6C34878D82A}">
                    <a16:rowId xmlns:a16="http://schemas.microsoft.com/office/drawing/2014/main" val="10001"/>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09600" y="228600"/>
            <a:ext cx="7772400" cy="609600"/>
          </a:xfrm>
        </p:spPr>
        <p:txBody>
          <a:bodyPr>
            <a:normAutofit fontScale="90000"/>
          </a:bodyPr>
          <a:lstStyle/>
          <a:p>
            <a:pPr algn="ctr" eaLnBrk="1" hangingPunct="1">
              <a:defRPr/>
            </a:pPr>
            <a:r>
              <a:rPr lang="en-US" sz="4800" b="1" dirty="0">
                <a:solidFill>
                  <a:srgbClr val="333399"/>
                </a:solidFill>
                <a:effectLst>
                  <a:outerShdw blurRad="38100" dist="38100" dir="2700000" algn="tl">
                    <a:srgbClr val="C0C0C0"/>
                  </a:outerShdw>
                </a:effectLst>
              </a:rPr>
              <a:t>Proteins </a:t>
            </a:r>
          </a:p>
        </p:txBody>
      </p:sp>
      <p:sp>
        <p:nvSpPr>
          <p:cNvPr id="22533" name="Footer Placeholder 6"/>
          <p:cNvSpPr>
            <a:spLocks noGrp="1"/>
          </p:cNvSpPr>
          <p:nvPr>
            <p:ph type="ftr" sz="quarter" idx="11"/>
          </p:nvPr>
        </p:nvSpPr>
        <p:spPr>
          <a:noFill/>
        </p:spPr>
        <p:txBody>
          <a:bodyPr/>
          <a:lstStyle/>
          <a:p>
            <a:r>
              <a:rPr lang="en-US"/>
              <a:t>copyright cmassengale</a:t>
            </a:r>
          </a:p>
        </p:txBody>
      </p:sp>
      <p:sp>
        <p:nvSpPr>
          <p:cNvPr id="22530" name="Slide Number Placeholder 5"/>
          <p:cNvSpPr>
            <a:spLocks noGrp="1"/>
          </p:cNvSpPr>
          <p:nvPr>
            <p:ph type="sldNum" sz="quarter" idx="12"/>
          </p:nvPr>
        </p:nvSpPr>
        <p:spPr>
          <a:noFill/>
        </p:spPr>
        <p:txBody>
          <a:bodyPr/>
          <a:lstStyle/>
          <a:p>
            <a:fld id="{D14BAAA2-C90D-468A-89B2-86A6F7FCD323}" type="slidenum">
              <a:rPr lang="en-US" smtClean="0"/>
              <a:pPr/>
              <a:t>23</a:t>
            </a:fld>
            <a:endParaRPr lang="en-US"/>
          </a:p>
        </p:txBody>
      </p:sp>
      <p:sp>
        <p:nvSpPr>
          <p:cNvPr id="21507" name="Rectangle 3"/>
          <p:cNvSpPr>
            <a:spLocks noGrp="1" noChangeArrowheads="1"/>
          </p:cNvSpPr>
          <p:nvPr>
            <p:ph sz="quarter" idx="1"/>
          </p:nvPr>
        </p:nvSpPr>
        <p:spPr>
          <a:xfrm>
            <a:off x="0" y="1365662"/>
            <a:ext cx="9144000" cy="5486400"/>
          </a:xfrm>
        </p:spPr>
        <p:txBody>
          <a:bodyPr>
            <a:normAutofit/>
          </a:bodyPr>
          <a:lstStyle/>
          <a:p>
            <a:r>
              <a:rPr lang="en-US" sz="2800" b="1" dirty="0">
                <a:solidFill>
                  <a:srgbClr val="333399"/>
                </a:solidFill>
                <a:latin typeface="+mj-lt"/>
              </a:rPr>
              <a:t>Large organic molecules composed of </a:t>
            </a:r>
            <a:r>
              <a:rPr lang="en-US" sz="2800" dirty="0">
                <a:solidFill>
                  <a:srgbClr val="FF0000"/>
                </a:solidFill>
                <a:latin typeface="+mj-lt"/>
              </a:rPr>
              <a:t>Carbon, </a:t>
            </a:r>
            <a:r>
              <a:rPr lang="en-US" sz="2800" dirty="0">
                <a:solidFill>
                  <a:srgbClr val="00B050"/>
                </a:solidFill>
                <a:latin typeface="+mj-lt"/>
              </a:rPr>
              <a:t>Hydrogen, </a:t>
            </a:r>
            <a:r>
              <a:rPr lang="en-US" sz="2800" dirty="0">
                <a:solidFill>
                  <a:srgbClr val="0070C0"/>
                </a:solidFill>
                <a:latin typeface="+mj-lt"/>
              </a:rPr>
              <a:t>Oxygen </a:t>
            </a:r>
            <a:r>
              <a:rPr lang="en-US" sz="2800" dirty="0">
                <a:solidFill>
                  <a:schemeClr val="tx1"/>
                </a:solidFill>
                <a:latin typeface="+mj-lt"/>
              </a:rPr>
              <a:t>and</a:t>
            </a:r>
            <a:r>
              <a:rPr lang="en-US" sz="2800" dirty="0">
                <a:solidFill>
                  <a:srgbClr val="0070C0"/>
                </a:solidFill>
                <a:latin typeface="+mj-lt"/>
              </a:rPr>
              <a:t> </a:t>
            </a:r>
            <a:r>
              <a:rPr lang="en-US" sz="2800" dirty="0">
                <a:solidFill>
                  <a:srgbClr val="7030A0"/>
                </a:solidFill>
                <a:latin typeface="+mj-lt"/>
              </a:rPr>
              <a:t>Nitrogen</a:t>
            </a:r>
          </a:p>
          <a:p>
            <a:pPr eaLnBrk="1" hangingPunct="1">
              <a:lnSpc>
                <a:spcPct val="90000"/>
              </a:lnSpc>
              <a:defRPr/>
            </a:pPr>
            <a:r>
              <a:rPr lang="en-US" sz="2800" b="1" dirty="0">
                <a:solidFill>
                  <a:srgbClr val="333399"/>
                </a:solidFill>
                <a:latin typeface="+mj-lt"/>
              </a:rPr>
              <a:t>Made of Amino acids (20 different kinds of </a:t>
            </a:r>
            <a:r>
              <a:rPr lang="en-US" sz="2800" b="1" dirty="0" err="1">
                <a:solidFill>
                  <a:srgbClr val="333399"/>
                </a:solidFill>
                <a:latin typeface="+mj-lt"/>
              </a:rPr>
              <a:t>aa</a:t>
            </a:r>
            <a:r>
              <a:rPr lang="en-US" sz="2800" b="1" dirty="0">
                <a:solidFill>
                  <a:srgbClr val="333399"/>
                </a:solidFill>
                <a:latin typeface="+mj-lt"/>
              </a:rPr>
              <a:t>)</a:t>
            </a:r>
            <a:r>
              <a:rPr lang="en-US" sz="2800" dirty="0">
                <a:latin typeface="+mj-lt"/>
              </a:rPr>
              <a:t> bonded together by </a:t>
            </a:r>
            <a:r>
              <a:rPr lang="en-US" sz="2800" b="1" dirty="0">
                <a:solidFill>
                  <a:srgbClr val="333399"/>
                </a:solidFill>
                <a:effectLst>
                  <a:outerShdw blurRad="38100" dist="38100" dir="2700000" algn="tl">
                    <a:srgbClr val="C0C0C0"/>
                  </a:outerShdw>
                </a:effectLst>
                <a:latin typeface="+mj-lt"/>
              </a:rPr>
              <a:t>peptide bonds</a:t>
            </a:r>
            <a:r>
              <a:rPr lang="en-US" sz="2800" dirty="0">
                <a:effectLst>
                  <a:outerShdw blurRad="38100" dist="38100" dir="2700000" algn="tl">
                    <a:srgbClr val="C0C0C0"/>
                  </a:outerShdw>
                </a:effectLst>
                <a:latin typeface="+mj-lt"/>
              </a:rPr>
              <a:t> </a:t>
            </a:r>
          </a:p>
          <a:p>
            <a:pPr eaLnBrk="1" hangingPunct="1">
              <a:lnSpc>
                <a:spcPct val="90000"/>
              </a:lnSpc>
              <a:defRPr/>
            </a:pPr>
            <a:endParaRPr lang="en-US" sz="2000" dirty="0">
              <a:latin typeface="+mj-lt"/>
            </a:endParaRPr>
          </a:p>
          <a:p>
            <a:pPr eaLnBrk="1" hangingPunct="1">
              <a:lnSpc>
                <a:spcPct val="90000"/>
              </a:lnSpc>
              <a:buNone/>
              <a:defRPr/>
            </a:pPr>
            <a:endParaRPr lang="en-US" sz="2800" dirty="0">
              <a:latin typeface="+mj-lt"/>
            </a:endParaRPr>
          </a:p>
          <a:p>
            <a:pPr eaLnBrk="1" hangingPunct="1">
              <a:lnSpc>
                <a:spcPct val="90000"/>
              </a:lnSpc>
              <a:buFontTx/>
              <a:buNone/>
              <a:defRPr/>
            </a:pPr>
            <a:endParaRPr lang="en-US" sz="28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animEffect transition="in" filter="wipe(left)">
                                      <p:cBhvr>
                                        <p:cTn id="7" dur="500"/>
                                        <p:tgtEl>
                                          <p:spTgt spid="2150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21507">
                                            <p:txEl>
                                              <p:pRg st="0" end="0"/>
                                            </p:txEl>
                                          </p:spTgt>
                                        </p:tgtEl>
                                        <p:attrNameLst>
                                          <p:attrName>style.visibility</p:attrName>
                                        </p:attrNameLst>
                                      </p:cBhvr>
                                      <p:to>
                                        <p:strVal val="visible"/>
                                      </p:to>
                                    </p:set>
                                    <p:anim calcmode="lin" valueType="num">
                                      <p:cBhvr additive="base">
                                        <p:cTn id="12" dur="500" fill="hold"/>
                                        <p:tgtEl>
                                          <p:spTgt spid="21507">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215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21507">
                                            <p:txEl>
                                              <p:pRg st="1" end="1"/>
                                            </p:txEl>
                                          </p:spTgt>
                                        </p:tgtEl>
                                        <p:attrNameLst>
                                          <p:attrName>style.visibility</p:attrName>
                                        </p:attrNameLst>
                                      </p:cBhvr>
                                      <p:to>
                                        <p:strVal val="visible"/>
                                      </p:to>
                                    </p:set>
                                    <p:anim calcmode="lin" valueType="num">
                                      <p:cBhvr additive="base">
                                        <p:cTn id="18" dur="500" fill="hold"/>
                                        <p:tgtEl>
                                          <p:spTgt spid="21507">
                                            <p:txEl>
                                              <p:pRg st="1" end="1"/>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2150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uild="p" autoUpdateAnimBg="0"/>
      <p:bldP spid="21507"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D68AD-4A8B-0F30-52E0-9411C82BE154}"/>
              </a:ext>
            </a:extLst>
          </p:cNvPr>
          <p:cNvSpPr>
            <a:spLocks noGrp="1"/>
          </p:cNvSpPr>
          <p:nvPr>
            <p:ph type="title"/>
          </p:nvPr>
        </p:nvSpPr>
        <p:spPr/>
        <p:txBody>
          <a:bodyPr/>
          <a:lstStyle/>
          <a:p>
            <a:r>
              <a:rPr lang="en-US" dirty="0"/>
              <a:t>Amino Acid (monomer of proteins)</a:t>
            </a:r>
          </a:p>
        </p:txBody>
      </p:sp>
      <p:sp>
        <p:nvSpPr>
          <p:cNvPr id="3" name="Content Placeholder 2">
            <a:extLst>
              <a:ext uri="{FF2B5EF4-FFF2-40B4-BE49-F238E27FC236}">
                <a16:creationId xmlns:a16="http://schemas.microsoft.com/office/drawing/2014/main" id="{A580E989-3202-8728-AD4C-7685E4DDBC33}"/>
              </a:ext>
            </a:extLst>
          </p:cNvPr>
          <p:cNvSpPr>
            <a:spLocks noGrp="1"/>
          </p:cNvSpPr>
          <p:nvPr>
            <p:ph sz="quarter" idx="1"/>
          </p:nvPr>
        </p:nvSpPr>
        <p:spPr/>
        <p:txBody>
          <a:bodyPr>
            <a:normAutofit fontScale="92500" lnSpcReduction="10000"/>
          </a:bodyPr>
          <a:lstStyle/>
          <a:p>
            <a:pPr eaLnBrk="1" hangingPunct="1">
              <a:lnSpc>
                <a:spcPct val="90000"/>
              </a:lnSpc>
              <a:defRPr/>
            </a:pPr>
            <a:r>
              <a:rPr lang="en-US" sz="2400" dirty="0">
                <a:effectLst>
                  <a:outerShdw blurRad="38100" dist="38100" dir="2700000" algn="tl">
                    <a:srgbClr val="C0C0C0"/>
                  </a:outerShdw>
                </a:effectLst>
                <a:latin typeface="+mj-lt"/>
              </a:rPr>
              <a:t>Amino acids contain an amino group (-NH</a:t>
            </a:r>
            <a:r>
              <a:rPr lang="en-US" sz="1800" dirty="0">
                <a:effectLst>
                  <a:outerShdw blurRad="38100" dist="38100" dir="2700000" algn="tl">
                    <a:srgbClr val="C0C0C0"/>
                  </a:outerShdw>
                </a:effectLst>
                <a:latin typeface="+mj-lt"/>
              </a:rPr>
              <a:t>2</a:t>
            </a:r>
            <a:r>
              <a:rPr lang="en-US" sz="2400" dirty="0">
                <a:effectLst>
                  <a:outerShdw blurRad="38100" dist="38100" dir="2700000" algn="tl">
                    <a:srgbClr val="C0C0C0"/>
                  </a:outerShdw>
                </a:effectLst>
                <a:latin typeface="+mj-lt"/>
              </a:rPr>
              <a:t>)on one end an carboxyl group (-COOH) on the other end.</a:t>
            </a:r>
          </a:p>
          <a:p>
            <a:pPr eaLnBrk="1" hangingPunct="1">
              <a:lnSpc>
                <a:spcPct val="90000"/>
              </a:lnSpc>
              <a:defRPr/>
            </a:pPr>
            <a:endParaRPr lang="en-US" sz="2400" dirty="0">
              <a:effectLst>
                <a:outerShdw blurRad="38100" dist="38100" dir="2700000" algn="tl">
                  <a:srgbClr val="C0C0C0"/>
                </a:outerShdw>
              </a:effectLst>
              <a:latin typeface="+mj-lt"/>
            </a:endParaRPr>
          </a:p>
          <a:p>
            <a:pPr eaLnBrk="1" hangingPunct="1">
              <a:lnSpc>
                <a:spcPct val="90000"/>
              </a:lnSpc>
              <a:defRPr/>
            </a:pPr>
            <a:endParaRPr lang="en-US" sz="2400" dirty="0">
              <a:effectLst>
                <a:outerShdw blurRad="38100" dist="38100" dir="2700000" algn="tl">
                  <a:srgbClr val="C0C0C0"/>
                </a:outerShdw>
              </a:effectLst>
              <a:latin typeface="+mj-lt"/>
            </a:endParaRPr>
          </a:p>
          <a:p>
            <a:pPr eaLnBrk="1" hangingPunct="1">
              <a:lnSpc>
                <a:spcPct val="90000"/>
              </a:lnSpc>
              <a:defRPr/>
            </a:pPr>
            <a:endParaRPr lang="en-US" sz="2400" dirty="0">
              <a:effectLst>
                <a:outerShdw blurRad="38100" dist="38100" dir="2700000" algn="tl">
                  <a:srgbClr val="C0C0C0"/>
                </a:outerShdw>
              </a:effectLst>
              <a:latin typeface="+mj-lt"/>
            </a:endParaRPr>
          </a:p>
          <a:p>
            <a:pPr eaLnBrk="1" hangingPunct="1">
              <a:lnSpc>
                <a:spcPct val="90000"/>
              </a:lnSpc>
              <a:defRPr/>
            </a:pPr>
            <a:endParaRPr lang="en-US" sz="2400" dirty="0">
              <a:effectLst>
                <a:outerShdw blurRad="38100" dist="38100" dir="2700000" algn="tl">
                  <a:srgbClr val="C0C0C0"/>
                </a:outerShdw>
              </a:effectLst>
              <a:latin typeface="+mj-lt"/>
            </a:endParaRPr>
          </a:p>
          <a:p>
            <a:pPr eaLnBrk="1" hangingPunct="1">
              <a:lnSpc>
                <a:spcPct val="90000"/>
              </a:lnSpc>
              <a:defRPr/>
            </a:pPr>
            <a:endParaRPr lang="en-US" sz="2400" dirty="0">
              <a:effectLst>
                <a:outerShdw blurRad="38100" dist="38100" dir="2700000" algn="tl">
                  <a:srgbClr val="C0C0C0"/>
                </a:outerShdw>
              </a:effectLst>
              <a:latin typeface="+mj-lt"/>
            </a:endParaRPr>
          </a:p>
          <a:p>
            <a:pPr eaLnBrk="1" hangingPunct="1">
              <a:lnSpc>
                <a:spcPct val="90000"/>
              </a:lnSpc>
              <a:defRPr/>
            </a:pPr>
            <a:endParaRPr lang="en-US" sz="2400" dirty="0">
              <a:effectLst>
                <a:outerShdw blurRad="38100" dist="38100" dir="2700000" algn="tl">
                  <a:srgbClr val="C0C0C0"/>
                </a:outerShdw>
              </a:effectLst>
              <a:latin typeface="+mj-lt"/>
            </a:endParaRPr>
          </a:p>
          <a:p>
            <a:pPr eaLnBrk="1" hangingPunct="1">
              <a:lnSpc>
                <a:spcPct val="90000"/>
              </a:lnSpc>
              <a:defRPr/>
            </a:pPr>
            <a:endParaRPr lang="en-US" sz="2400" dirty="0">
              <a:effectLst>
                <a:outerShdw blurRad="38100" dist="38100" dir="2700000" algn="tl">
                  <a:srgbClr val="C0C0C0"/>
                </a:outerShdw>
              </a:effectLst>
              <a:latin typeface="+mj-lt"/>
            </a:endParaRPr>
          </a:p>
          <a:p>
            <a:pPr eaLnBrk="1" hangingPunct="1">
              <a:lnSpc>
                <a:spcPct val="90000"/>
              </a:lnSpc>
              <a:defRPr/>
            </a:pPr>
            <a:endParaRPr lang="en-US" sz="2400" dirty="0">
              <a:effectLst>
                <a:outerShdw blurRad="38100" dist="38100" dir="2700000" algn="tl">
                  <a:srgbClr val="C0C0C0"/>
                </a:outerShdw>
              </a:effectLst>
              <a:latin typeface="+mj-lt"/>
            </a:endParaRPr>
          </a:p>
          <a:p>
            <a:pPr eaLnBrk="1" hangingPunct="1">
              <a:lnSpc>
                <a:spcPct val="90000"/>
              </a:lnSpc>
              <a:defRPr/>
            </a:pPr>
            <a:r>
              <a:rPr lang="en-US" sz="2400" dirty="0">
                <a:effectLst>
                  <a:outerShdw blurRad="38100" dist="38100" dir="2700000" algn="tl">
                    <a:srgbClr val="C0C0C0"/>
                  </a:outerShdw>
                </a:effectLst>
                <a:latin typeface="+mj-lt"/>
              </a:rPr>
              <a:t>The sequence and arrangement of amino acids determine the three-dimensional shape of the protein and its function in the cell. </a:t>
            </a:r>
          </a:p>
          <a:p>
            <a:endParaRPr lang="en-US" dirty="0"/>
          </a:p>
        </p:txBody>
      </p:sp>
      <p:pic>
        <p:nvPicPr>
          <p:cNvPr id="4" name="Picture 3">
            <a:extLst>
              <a:ext uri="{FF2B5EF4-FFF2-40B4-BE49-F238E27FC236}">
                <a16:creationId xmlns:a16="http://schemas.microsoft.com/office/drawing/2014/main" id="{E0B59CDA-351F-D673-D222-8CBBE73D84C9}"/>
              </a:ext>
            </a:extLst>
          </p:cNvPr>
          <p:cNvPicPr>
            <a:picLocks noChangeAspect="1"/>
          </p:cNvPicPr>
          <p:nvPr/>
        </p:nvPicPr>
        <p:blipFill>
          <a:blip r:embed="rId2"/>
          <a:stretch>
            <a:fillRect/>
          </a:stretch>
        </p:blipFill>
        <p:spPr>
          <a:xfrm>
            <a:off x="609600" y="2196402"/>
            <a:ext cx="3657600" cy="2465195"/>
          </a:xfrm>
          <a:prstGeom prst="rect">
            <a:avLst/>
          </a:prstGeom>
        </p:spPr>
      </p:pic>
      <p:sp>
        <p:nvSpPr>
          <p:cNvPr id="5" name="Rectangle 4">
            <a:extLst>
              <a:ext uri="{FF2B5EF4-FFF2-40B4-BE49-F238E27FC236}">
                <a16:creationId xmlns:a16="http://schemas.microsoft.com/office/drawing/2014/main" id="{6CBDBDDA-85F1-4D18-A442-94045CAD8FAE}"/>
              </a:ext>
            </a:extLst>
          </p:cNvPr>
          <p:cNvSpPr/>
          <p:nvPr/>
        </p:nvSpPr>
        <p:spPr>
          <a:xfrm>
            <a:off x="4419600" y="2997440"/>
            <a:ext cx="3429000" cy="1631216"/>
          </a:xfrm>
          <a:prstGeom prst="rect">
            <a:avLst/>
          </a:prstGeom>
        </p:spPr>
        <p:txBody>
          <a:bodyPr wrap="square">
            <a:spAutoFit/>
          </a:bodyPr>
          <a:lstStyle/>
          <a:p>
            <a:r>
              <a:rPr lang="en-US" sz="2000" b="1" dirty="0">
                <a:solidFill>
                  <a:srgbClr val="2A2A2A"/>
                </a:solidFill>
                <a:latin typeface="Arial" panose="020B0604020202020204" pitchFamily="34" charset="0"/>
              </a:rPr>
              <a:t>The "R" group varies, giving each amino acid, specific properties (neutral, acid, bases; polar, non polar)</a:t>
            </a:r>
            <a:endParaRPr lang="en-US" sz="2000" dirty="0"/>
          </a:p>
        </p:txBody>
      </p:sp>
      <p:pic>
        <p:nvPicPr>
          <p:cNvPr id="6" name="Picture 5">
            <a:extLst>
              <a:ext uri="{FF2B5EF4-FFF2-40B4-BE49-F238E27FC236}">
                <a16:creationId xmlns:a16="http://schemas.microsoft.com/office/drawing/2014/main" id="{11668F51-4885-4ECD-DA81-8373242C8D3E}"/>
              </a:ext>
            </a:extLst>
          </p:cNvPr>
          <p:cNvPicPr>
            <a:picLocks noChangeAspect="1"/>
          </p:cNvPicPr>
          <p:nvPr/>
        </p:nvPicPr>
        <p:blipFill>
          <a:blip r:embed="rId3"/>
          <a:stretch>
            <a:fillRect/>
          </a:stretch>
        </p:blipFill>
        <p:spPr>
          <a:xfrm>
            <a:off x="3410638" y="5456682"/>
            <a:ext cx="1389962" cy="1157478"/>
          </a:xfrm>
          <a:prstGeom prst="rect">
            <a:avLst/>
          </a:prstGeom>
        </p:spPr>
      </p:pic>
    </p:spTree>
    <p:extLst>
      <p:ext uri="{BB962C8B-B14F-4D97-AF65-F5344CB8AC3E}">
        <p14:creationId xmlns:p14="http://schemas.microsoft.com/office/powerpoint/2010/main" val="34281174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pSp>
        <p:nvGrpSpPr>
          <p:cNvPr id="4" name="Group 4"/>
          <p:cNvGrpSpPr>
            <a:grpSpLocks noGrp="1"/>
          </p:cNvGrpSpPr>
          <p:nvPr/>
        </p:nvGrpSpPr>
        <p:grpSpPr bwMode="auto">
          <a:xfrm>
            <a:off x="304800" y="1554163"/>
            <a:ext cx="8534400" cy="2789237"/>
            <a:chOff x="593" y="2208"/>
            <a:chExt cx="4408" cy="1486"/>
          </a:xfrm>
        </p:grpSpPr>
        <p:sp>
          <p:nvSpPr>
            <p:cNvPr id="5" name="Oval 5"/>
            <p:cNvSpPr>
              <a:spLocks noChangeArrowheads="1"/>
            </p:cNvSpPr>
            <p:nvPr/>
          </p:nvSpPr>
          <p:spPr bwMode="auto">
            <a:xfrm>
              <a:off x="593" y="2705"/>
              <a:ext cx="472" cy="424"/>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6" name="Oval 6"/>
            <p:cNvSpPr>
              <a:spLocks noChangeArrowheads="1"/>
            </p:cNvSpPr>
            <p:nvPr/>
          </p:nvSpPr>
          <p:spPr bwMode="auto">
            <a:xfrm>
              <a:off x="1361" y="2705"/>
              <a:ext cx="472" cy="424"/>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7" name="Oval 7"/>
            <p:cNvSpPr>
              <a:spLocks noChangeArrowheads="1"/>
            </p:cNvSpPr>
            <p:nvPr/>
          </p:nvSpPr>
          <p:spPr bwMode="auto">
            <a:xfrm>
              <a:off x="2129" y="2705"/>
              <a:ext cx="472" cy="424"/>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8" name="Oval 8"/>
            <p:cNvSpPr>
              <a:spLocks noChangeArrowheads="1"/>
            </p:cNvSpPr>
            <p:nvPr/>
          </p:nvSpPr>
          <p:spPr bwMode="auto">
            <a:xfrm>
              <a:off x="2945" y="2705"/>
              <a:ext cx="472" cy="424"/>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9" name="Oval 9"/>
            <p:cNvSpPr>
              <a:spLocks noChangeArrowheads="1"/>
            </p:cNvSpPr>
            <p:nvPr/>
          </p:nvSpPr>
          <p:spPr bwMode="auto">
            <a:xfrm>
              <a:off x="3761" y="2705"/>
              <a:ext cx="472" cy="424"/>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10" name="Oval 10"/>
            <p:cNvSpPr>
              <a:spLocks noChangeArrowheads="1"/>
            </p:cNvSpPr>
            <p:nvPr/>
          </p:nvSpPr>
          <p:spPr bwMode="auto">
            <a:xfrm>
              <a:off x="4529" y="2705"/>
              <a:ext cx="472" cy="424"/>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11" name="Rectangle 11"/>
            <p:cNvSpPr>
              <a:spLocks noChangeArrowheads="1"/>
            </p:cNvSpPr>
            <p:nvPr/>
          </p:nvSpPr>
          <p:spPr bwMode="auto">
            <a:xfrm>
              <a:off x="624" y="2784"/>
              <a:ext cx="435" cy="286"/>
            </a:xfrm>
            <a:prstGeom prst="rect">
              <a:avLst/>
            </a:prstGeom>
            <a:noFill/>
            <a:ln w="12700">
              <a:noFill/>
              <a:miter lim="800000"/>
              <a:headEnd/>
              <a:tailEnd/>
            </a:ln>
          </p:spPr>
          <p:txBody>
            <a:bodyPr wrap="none" lIns="90488" tIns="44450" rIns="90488" bIns="44450">
              <a:spAutoFit/>
            </a:bodyPr>
            <a:lstStyle/>
            <a:p>
              <a:pPr eaLnBrk="0" hangingPunct="0"/>
              <a:r>
                <a:rPr lang="en-US" b="1">
                  <a:latin typeface="Arial" charset="0"/>
                </a:rPr>
                <a:t>aa1</a:t>
              </a:r>
            </a:p>
          </p:txBody>
        </p:sp>
        <p:sp>
          <p:nvSpPr>
            <p:cNvPr id="12" name="Rectangle 12"/>
            <p:cNvSpPr>
              <a:spLocks noChangeArrowheads="1"/>
            </p:cNvSpPr>
            <p:nvPr/>
          </p:nvSpPr>
          <p:spPr bwMode="auto">
            <a:xfrm>
              <a:off x="1392" y="2784"/>
              <a:ext cx="435" cy="286"/>
            </a:xfrm>
            <a:prstGeom prst="rect">
              <a:avLst/>
            </a:prstGeom>
            <a:noFill/>
            <a:ln w="12700">
              <a:noFill/>
              <a:miter lim="800000"/>
              <a:headEnd/>
              <a:tailEnd/>
            </a:ln>
          </p:spPr>
          <p:txBody>
            <a:bodyPr wrap="none" lIns="90488" tIns="44450" rIns="90488" bIns="44450">
              <a:spAutoFit/>
            </a:bodyPr>
            <a:lstStyle/>
            <a:p>
              <a:pPr eaLnBrk="0" hangingPunct="0"/>
              <a:r>
                <a:rPr lang="en-US" b="1">
                  <a:latin typeface="Arial" charset="0"/>
                </a:rPr>
                <a:t>aa2</a:t>
              </a:r>
            </a:p>
          </p:txBody>
        </p:sp>
        <p:sp>
          <p:nvSpPr>
            <p:cNvPr id="13" name="Rectangle 13"/>
            <p:cNvSpPr>
              <a:spLocks noChangeArrowheads="1"/>
            </p:cNvSpPr>
            <p:nvPr/>
          </p:nvSpPr>
          <p:spPr bwMode="auto">
            <a:xfrm>
              <a:off x="2160" y="2784"/>
              <a:ext cx="435" cy="286"/>
            </a:xfrm>
            <a:prstGeom prst="rect">
              <a:avLst/>
            </a:prstGeom>
            <a:noFill/>
            <a:ln w="12700">
              <a:noFill/>
              <a:miter lim="800000"/>
              <a:headEnd/>
              <a:tailEnd/>
            </a:ln>
          </p:spPr>
          <p:txBody>
            <a:bodyPr wrap="none" lIns="90488" tIns="44450" rIns="90488" bIns="44450">
              <a:spAutoFit/>
            </a:bodyPr>
            <a:lstStyle/>
            <a:p>
              <a:pPr eaLnBrk="0" hangingPunct="0"/>
              <a:r>
                <a:rPr lang="en-US" b="1" dirty="0">
                  <a:latin typeface="Arial" charset="0"/>
                </a:rPr>
                <a:t>aa3</a:t>
              </a:r>
            </a:p>
          </p:txBody>
        </p:sp>
        <p:sp>
          <p:nvSpPr>
            <p:cNvPr id="14" name="Rectangle 14"/>
            <p:cNvSpPr>
              <a:spLocks noChangeArrowheads="1"/>
            </p:cNvSpPr>
            <p:nvPr/>
          </p:nvSpPr>
          <p:spPr bwMode="auto">
            <a:xfrm>
              <a:off x="2976" y="2784"/>
              <a:ext cx="435" cy="286"/>
            </a:xfrm>
            <a:prstGeom prst="rect">
              <a:avLst/>
            </a:prstGeom>
            <a:noFill/>
            <a:ln w="12700">
              <a:noFill/>
              <a:miter lim="800000"/>
              <a:headEnd/>
              <a:tailEnd/>
            </a:ln>
          </p:spPr>
          <p:txBody>
            <a:bodyPr wrap="none" lIns="90488" tIns="44450" rIns="90488" bIns="44450">
              <a:spAutoFit/>
            </a:bodyPr>
            <a:lstStyle/>
            <a:p>
              <a:pPr eaLnBrk="0" hangingPunct="0"/>
              <a:r>
                <a:rPr lang="en-US" b="1">
                  <a:latin typeface="Arial" charset="0"/>
                </a:rPr>
                <a:t>aa4</a:t>
              </a:r>
            </a:p>
          </p:txBody>
        </p:sp>
        <p:sp>
          <p:nvSpPr>
            <p:cNvPr id="15" name="Rectangle 15"/>
            <p:cNvSpPr>
              <a:spLocks noChangeArrowheads="1"/>
            </p:cNvSpPr>
            <p:nvPr/>
          </p:nvSpPr>
          <p:spPr bwMode="auto">
            <a:xfrm>
              <a:off x="3792" y="2784"/>
              <a:ext cx="435" cy="286"/>
            </a:xfrm>
            <a:prstGeom prst="rect">
              <a:avLst/>
            </a:prstGeom>
            <a:noFill/>
            <a:ln w="12700">
              <a:noFill/>
              <a:miter lim="800000"/>
              <a:headEnd/>
              <a:tailEnd/>
            </a:ln>
          </p:spPr>
          <p:txBody>
            <a:bodyPr wrap="none" lIns="90488" tIns="44450" rIns="90488" bIns="44450">
              <a:spAutoFit/>
            </a:bodyPr>
            <a:lstStyle/>
            <a:p>
              <a:pPr eaLnBrk="0" hangingPunct="0"/>
              <a:r>
                <a:rPr lang="en-US" b="1">
                  <a:latin typeface="Arial" charset="0"/>
                </a:rPr>
                <a:t>aa5</a:t>
              </a:r>
            </a:p>
          </p:txBody>
        </p:sp>
        <p:sp>
          <p:nvSpPr>
            <p:cNvPr id="16" name="Rectangle 16"/>
            <p:cNvSpPr>
              <a:spLocks noChangeArrowheads="1"/>
            </p:cNvSpPr>
            <p:nvPr/>
          </p:nvSpPr>
          <p:spPr bwMode="auto">
            <a:xfrm>
              <a:off x="4560" y="2784"/>
              <a:ext cx="435" cy="286"/>
            </a:xfrm>
            <a:prstGeom prst="rect">
              <a:avLst/>
            </a:prstGeom>
            <a:noFill/>
            <a:ln w="12700">
              <a:noFill/>
              <a:miter lim="800000"/>
              <a:headEnd/>
              <a:tailEnd/>
            </a:ln>
          </p:spPr>
          <p:txBody>
            <a:bodyPr wrap="none" lIns="90488" tIns="44450" rIns="90488" bIns="44450">
              <a:spAutoFit/>
            </a:bodyPr>
            <a:lstStyle/>
            <a:p>
              <a:pPr eaLnBrk="0" hangingPunct="0"/>
              <a:r>
                <a:rPr lang="en-US" b="1">
                  <a:latin typeface="Arial" charset="0"/>
                </a:rPr>
                <a:t>aa6</a:t>
              </a:r>
            </a:p>
          </p:txBody>
        </p:sp>
        <p:sp>
          <p:nvSpPr>
            <p:cNvPr id="17" name="Line 17"/>
            <p:cNvSpPr>
              <a:spLocks noChangeShapeType="1"/>
            </p:cNvSpPr>
            <p:nvPr/>
          </p:nvSpPr>
          <p:spPr bwMode="auto">
            <a:xfrm>
              <a:off x="1853" y="2941"/>
              <a:ext cx="256" cy="0"/>
            </a:xfrm>
            <a:prstGeom prst="line">
              <a:avLst/>
            </a:prstGeom>
            <a:noFill/>
            <a:ln w="50800">
              <a:solidFill>
                <a:schemeClr val="tx1"/>
              </a:solidFill>
              <a:round/>
              <a:headEnd/>
              <a:tailEnd/>
            </a:ln>
          </p:spPr>
          <p:txBody>
            <a:bodyPr wrap="none" anchor="ctr"/>
            <a:lstStyle/>
            <a:p>
              <a:endParaRPr lang="en-US"/>
            </a:p>
          </p:txBody>
        </p:sp>
        <p:sp>
          <p:nvSpPr>
            <p:cNvPr id="18" name="Line 18"/>
            <p:cNvSpPr>
              <a:spLocks noChangeShapeType="1"/>
            </p:cNvSpPr>
            <p:nvPr/>
          </p:nvSpPr>
          <p:spPr bwMode="auto">
            <a:xfrm>
              <a:off x="1085" y="2941"/>
              <a:ext cx="256" cy="0"/>
            </a:xfrm>
            <a:prstGeom prst="line">
              <a:avLst/>
            </a:prstGeom>
            <a:noFill/>
            <a:ln w="50800">
              <a:solidFill>
                <a:schemeClr val="tx1"/>
              </a:solidFill>
              <a:round/>
              <a:headEnd/>
              <a:tailEnd/>
            </a:ln>
          </p:spPr>
          <p:txBody>
            <a:bodyPr wrap="none" anchor="ctr"/>
            <a:lstStyle/>
            <a:p>
              <a:endParaRPr lang="en-US"/>
            </a:p>
          </p:txBody>
        </p:sp>
        <p:sp>
          <p:nvSpPr>
            <p:cNvPr id="19" name="Line 19"/>
            <p:cNvSpPr>
              <a:spLocks noChangeShapeType="1"/>
            </p:cNvSpPr>
            <p:nvPr/>
          </p:nvSpPr>
          <p:spPr bwMode="auto">
            <a:xfrm>
              <a:off x="2621" y="2941"/>
              <a:ext cx="304" cy="0"/>
            </a:xfrm>
            <a:prstGeom prst="line">
              <a:avLst/>
            </a:prstGeom>
            <a:noFill/>
            <a:ln w="50800">
              <a:solidFill>
                <a:schemeClr val="tx1"/>
              </a:solidFill>
              <a:round/>
              <a:headEnd/>
              <a:tailEnd/>
            </a:ln>
          </p:spPr>
          <p:txBody>
            <a:bodyPr wrap="none" anchor="ctr"/>
            <a:lstStyle/>
            <a:p>
              <a:endParaRPr lang="en-US"/>
            </a:p>
          </p:txBody>
        </p:sp>
        <p:sp>
          <p:nvSpPr>
            <p:cNvPr id="20" name="Line 20"/>
            <p:cNvSpPr>
              <a:spLocks noChangeShapeType="1"/>
            </p:cNvSpPr>
            <p:nvPr/>
          </p:nvSpPr>
          <p:spPr bwMode="auto">
            <a:xfrm>
              <a:off x="3437" y="2941"/>
              <a:ext cx="304" cy="0"/>
            </a:xfrm>
            <a:prstGeom prst="line">
              <a:avLst/>
            </a:prstGeom>
            <a:noFill/>
            <a:ln w="50800">
              <a:solidFill>
                <a:schemeClr val="tx1"/>
              </a:solidFill>
              <a:round/>
              <a:headEnd/>
              <a:tailEnd/>
            </a:ln>
          </p:spPr>
          <p:txBody>
            <a:bodyPr wrap="none" anchor="ctr"/>
            <a:lstStyle/>
            <a:p>
              <a:endParaRPr lang="en-US"/>
            </a:p>
          </p:txBody>
        </p:sp>
        <p:sp>
          <p:nvSpPr>
            <p:cNvPr id="21" name="Line 21"/>
            <p:cNvSpPr>
              <a:spLocks noChangeShapeType="1"/>
            </p:cNvSpPr>
            <p:nvPr/>
          </p:nvSpPr>
          <p:spPr bwMode="auto">
            <a:xfrm>
              <a:off x="4253" y="2941"/>
              <a:ext cx="256" cy="0"/>
            </a:xfrm>
            <a:prstGeom prst="line">
              <a:avLst/>
            </a:prstGeom>
            <a:noFill/>
            <a:ln w="50800">
              <a:solidFill>
                <a:schemeClr val="tx1"/>
              </a:solidFill>
              <a:round/>
              <a:headEnd/>
              <a:tailEnd/>
            </a:ln>
          </p:spPr>
          <p:txBody>
            <a:bodyPr wrap="none" anchor="ctr"/>
            <a:lstStyle/>
            <a:p>
              <a:endParaRPr lang="en-US"/>
            </a:p>
          </p:txBody>
        </p:sp>
        <p:sp>
          <p:nvSpPr>
            <p:cNvPr id="22" name="Rectangle 22"/>
            <p:cNvSpPr>
              <a:spLocks noChangeArrowheads="1"/>
            </p:cNvSpPr>
            <p:nvPr/>
          </p:nvSpPr>
          <p:spPr bwMode="auto">
            <a:xfrm>
              <a:off x="864" y="3408"/>
              <a:ext cx="1457" cy="286"/>
            </a:xfrm>
            <a:prstGeom prst="rect">
              <a:avLst/>
            </a:prstGeom>
            <a:noFill/>
            <a:ln w="12700">
              <a:noFill/>
              <a:miter lim="800000"/>
              <a:headEnd/>
              <a:tailEnd/>
            </a:ln>
          </p:spPr>
          <p:txBody>
            <a:bodyPr wrap="none" lIns="90488" tIns="44450" rIns="90488" bIns="44450">
              <a:spAutoFit/>
            </a:bodyPr>
            <a:lstStyle/>
            <a:p>
              <a:pPr eaLnBrk="0" hangingPunct="0"/>
              <a:r>
                <a:rPr lang="en-US" b="1">
                  <a:solidFill>
                    <a:srgbClr val="333399"/>
                  </a:solidFill>
                  <a:latin typeface="Arial" charset="0"/>
                </a:rPr>
                <a:t>Peptide Bonds</a:t>
              </a:r>
            </a:p>
          </p:txBody>
        </p:sp>
        <p:sp>
          <p:nvSpPr>
            <p:cNvPr id="23" name="Freeform 23"/>
            <p:cNvSpPr>
              <a:spLocks/>
            </p:cNvSpPr>
            <p:nvPr/>
          </p:nvSpPr>
          <p:spPr bwMode="auto">
            <a:xfrm>
              <a:off x="1189" y="3049"/>
              <a:ext cx="73" cy="325"/>
            </a:xfrm>
            <a:custGeom>
              <a:avLst/>
              <a:gdLst>
                <a:gd name="T0" fmla="*/ 72 w 73"/>
                <a:gd name="T1" fmla="*/ 324 h 325"/>
                <a:gd name="T2" fmla="*/ 60 w 73"/>
                <a:gd name="T3" fmla="*/ 288 h 325"/>
                <a:gd name="T4" fmla="*/ 48 w 73"/>
                <a:gd name="T5" fmla="*/ 252 h 325"/>
                <a:gd name="T6" fmla="*/ 36 w 73"/>
                <a:gd name="T7" fmla="*/ 216 h 325"/>
                <a:gd name="T8" fmla="*/ 24 w 73"/>
                <a:gd name="T9" fmla="*/ 180 h 325"/>
                <a:gd name="T10" fmla="*/ 24 w 73"/>
                <a:gd name="T11" fmla="*/ 144 h 325"/>
                <a:gd name="T12" fmla="*/ 12 w 73"/>
                <a:gd name="T13" fmla="*/ 108 h 325"/>
                <a:gd name="T14" fmla="*/ 0 w 73"/>
                <a:gd name="T15" fmla="*/ 72 h 325"/>
                <a:gd name="T16" fmla="*/ 0 w 73"/>
                <a:gd name="T17" fmla="*/ 36 h 325"/>
                <a:gd name="T18" fmla="*/ 0 w 73"/>
                <a:gd name="T19" fmla="*/ 0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3"/>
                <a:gd name="T31" fmla="*/ 0 h 325"/>
                <a:gd name="T32" fmla="*/ 73 w 73"/>
                <a:gd name="T33" fmla="*/ 325 h 3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3" h="325">
                  <a:moveTo>
                    <a:pt x="72" y="324"/>
                  </a:moveTo>
                  <a:lnTo>
                    <a:pt x="60" y="288"/>
                  </a:lnTo>
                  <a:lnTo>
                    <a:pt x="48" y="252"/>
                  </a:lnTo>
                  <a:lnTo>
                    <a:pt x="36" y="216"/>
                  </a:lnTo>
                  <a:lnTo>
                    <a:pt x="24" y="180"/>
                  </a:lnTo>
                  <a:lnTo>
                    <a:pt x="24" y="144"/>
                  </a:lnTo>
                  <a:lnTo>
                    <a:pt x="12" y="108"/>
                  </a:lnTo>
                  <a:lnTo>
                    <a:pt x="0" y="72"/>
                  </a:lnTo>
                  <a:lnTo>
                    <a:pt x="0" y="36"/>
                  </a:lnTo>
                  <a:lnTo>
                    <a:pt x="0" y="0"/>
                  </a:lnTo>
                </a:path>
              </a:pathLst>
            </a:custGeom>
            <a:noFill/>
            <a:ln w="50800" cap="rnd">
              <a:solidFill>
                <a:schemeClr val="tx1"/>
              </a:solidFill>
              <a:round/>
              <a:headEnd/>
              <a:tailEnd type="triangle" w="med" len="med"/>
            </a:ln>
          </p:spPr>
          <p:txBody>
            <a:bodyPr/>
            <a:lstStyle/>
            <a:p>
              <a:endParaRPr lang="en-US"/>
            </a:p>
          </p:txBody>
        </p:sp>
        <p:sp>
          <p:nvSpPr>
            <p:cNvPr id="24" name="Freeform 24"/>
            <p:cNvSpPr>
              <a:spLocks/>
            </p:cNvSpPr>
            <p:nvPr/>
          </p:nvSpPr>
          <p:spPr bwMode="auto">
            <a:xfrm>
              <a:off x="1885" y="3133"/>
              <a:ext cx="73" cy="289"/>
            </a:xfrm>
            <a:custGeom>
              <a:avLst/>
              <a:gdLst>
                <a:gd name="T0" fmla="*/ 0 w 73"/>
                <a:gd name="T1" fmla="*/ 288 h 289"/>
                <a:gd name="T2" fmla="*/ 24 w 73"/>
                <a:gd name="T3" fmla="*/ 252 h 289"/>
                <a:gd name="T4" fmla="*/ 36 w 73"/>
                <a:gd name="T5" fmla="*/ 216 h 289"/>
                <a:gd name="T6" fmla="*/ 48 w 73"/>
                <a:gd name="T7" fmla="*/ 180 h 289"/>
                <a:gd name="T8" fmla="*/ 60 w 73"/>
                <a:gd name="T9" fmla="*/ 144 h 289"/>
                <a:gd name="T10" fmla="*/ 60 w 73"/>
                <a:gd name="T11" fmla="*/ 108 h 289"/>
                <a:gd name="T12" fmla="*/ 72 w 73"/>
                <a:gd name="T13" fmla="*/ 72 h 289"/>
                <a:gd name="T14" fmla="*/ 72 w 73"/>
                <a:gd name="T15" fmla="*/ 36 h 289"/>
                <a:gd name="T16" fmla="*/ 72 w 73"/>
                <a:gd name="T17" fmla="*/ 0 h 2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289"/>
                <a:gd name="T29" fmla="*/ 73 w 73"/>
                <a:gd name="T30" fmla="*/ 289 h 2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289">
                  <a:moveTo>
                    <a:pt x="0" y="288"/>
                  </a:moveTo>
                  <a:lnTo>
                    <a:pt x="24" y="252"/>
                  </a:lnTo>
                  <a:lnTo>
                    <a:pt x="36" y="216"/>
                  </a:lnTo>
                  <a:lnTo>
                    <a:pt x="48" y="180"/>
                  </a:lnTo>
                  <a:lnTo>
                    <a:pt x="60" y="144"/>
                  </a:lnTo>
                  <a:lnTo>
                    <a:pt x="60" y="108"/>
                  </a:lnTo>
                  <a:lnTo>
                    <a:pt x="72" y="72"/>
                  </a:lnTo>
                  <a:lnTo>
                    <a:pt x="72" y="36"/>
                  </a:lnTo>
                  <a:lnTo>
                    <a:pt x="72" y="0"/>
                  </a:lnTo>
                </a:path>
              </a:pathLst>
            </a:custGeom>
            <a:noFill/>
            <a:ln w="50800" cap="rnd">
              <a:solidFill>
                <a:schemeClr val="tx1"/>
              </a:solidFill>
              <a:round/>
              <a:headEnd/>
              <a:tailEnd type="triangle" w="med" len="med"/>
            </a:ln>
          </p:spPr>
          <p:txBody>
            <a:bodyPr/>
            <a:lstStyle/>
            <a:p>
              <a:endParaRPr lang="en-US"/>
            </a:p>
          </p:txBody>
        </p:sp>
        <p:sp>
          <p:nvSpPr>
            <p:cNvPr id="25" name="Rectangle 25"/>
            <p:cNvSpPr>
              <a:spLocks noChangeArrowheads="1"/>
            </p:cNvSpPr>
            <p:nvPr/>
          </p:nvSpPr>
          <p:spPr bwMode="auto">
            <a:xfrm>
              <a:off x="1248" y="2208"/>
              <a:ext cx="1682" cy="286"/>
            </a:xfrm>
            <a:prstGeom prst="rect">
              <a:avLst/>
            </a:prstGeom>
            <a:noFill/>
            <a:ln w="12700">
              <a:noFill/>
              <a:miter lim="800000"/>
              <a:headEnd/>
              <a:tailEnd/>
            </a:ln>
          </p:spPr>
          <p:txBody>
            <a:bodyPr wrap="none" lIns="90488" tIns="44450" rIns="90488" bIns="44450">
              <a:spAutoFit/>
            </a:bodyPr>
            <a:lstStyle/>
            <a:p>
              <a:pPr eaLnBrk="0" hangingPunct="0"/>
              <a:r>
                <a:rPr lang="en-US" b="1" dirty="0">
                  <a:solidFill>
                    <a:srgbClr val="CC0000"/>
                  </a:solidFill>
                  <a:latin typeface="Arial" charset="0"/>
                </a:rPr>
                <a:t>Amino Acids (</a:t>
              </a:r>
              <a:r>
                <a:rPr lang="en-US" b="1" dirty="0" err="1">
                  <a:solidFill>
                    <a:srgbClr val="CC0000"/>
                  </a:solidFill>
                  <a:latin typeface="Arial" charset="0"/>
                </a:rPr>
                <a:t>aa</a:t>
              </a:r>
              <a:r>
                <a:rPr lang="en-US" b="1" dirty="0">
                  <a:solidFill>
                    <a:srgbClr val="CC0000"/>
                  </a:solidFill>
                  <a:latin typeface="Arial" charset="0"/>
                </a:rPr>
                <a:t>)</a:t>
              </a:r>
              <a:endParaRPr lang="en-US" b="1" dirty="0">
                <a:latin typeface="Arial" charset="0"/>
              </a:endParaRPr>
            </a:p>
          </p:txBody>
        </p:sp>
        <p:sp>
          <p:nvSpPr>
            <p:cNvPr id="26" name="Line 26"/>
            <p:cNvSpPr>
              <a:spLocks noChangeShapeType="1"/>
            </p:cNvSpPr>
            <p:nvPr/>
          </p:nvSpPr>
          <p:spPr bwMode="auto">
            <a:xfrm flipV="1">
              <a:off x="989" y="2445"/>
              <a:ext cx="256" cy="224"/>
            </a:xfrm>
            <a:prstGeom prst="line">
              <a:avLst/>
            </a:prstGeom>
            <a:noFill/>
            <a:ln w="50800">
              <a:solidFill>
                <a:schemeClr val="tx1"/>
              </a:solidFill>
              <a:round/>
              <a:headEnd type="triangle" w="med" len="med"/>
              <a:tailEnd/>
            </a:ln>
          </p:spPr>
          <p:txBody>
            <a:bodyPr wrap="none" anchor="ctr"/>
            <a:lstStyle/>
            <a:p>
              <a:endParaRPr lang="en-US"/>
            </a:p>
          </p:txBody>
        </p:sp>
        <p:sp>
          <p:nvSpPr>
            <p:cNvPr id="27" name="Line 27"/>
            <p:cNvSpPr>
              <a:spLocks noChangeShapeType="1"/>
            </p:cNvSpPr>
            <p:nvPr/>
          </p:nvSpPr>
          <p:spPr bwMode="auto">
            <a:xfrm>
              <a:off x="2880" y="2448"/>
              <a:ext cx="192" cy="240"/>
            </a:xfrm>
            <a:prstGeom prst="line">
              <a:avLst/>
            </a:prstGeom>
            <a:noFill/>
            <a:ln w="57150">
              <a:solidFill>
                <a:schemeClr val="tx1"/>
              </a:solidFill>
              <a:round/>
              <a:headEnd/>
              <a:tailEnd type="triangle" w="med" len="med"/>
            </a:ln>
          </p:spPr>
          <p:txBody>
            <a:bodyPr wrap="none" anchor="ctr"/>
            <a:lstStyle/>
            <a:p>
              <a:endParaRPr lang="en-US"/>
            </a:p>
          </p:txBody>
        </p:sp>
      </p:grpSp>
      <p:pic>
        <p:nvPicPr>
          <p:cNvPr id="3" name="Picture 2">
            <a:extLst>
              <a:ext uri="{FF2B5EF4-FFF2-40B4-BE49-F238E27FC236}">
                <a16:creationId xmlns:a16="http://schemas.microsoft.com/office/drawing/2014/main" id="{8325B02F-755E-B837-6E85-0DF0C22999F5}"/>
              </a:ext>
            </a:extLst>
          </p:cNvPr>
          <p:cNvPicPr>
            <a:picLocks noChangeAspect="1"/>
          </p:cNvPicPr>
          <p:nvPr/>
        </p:nvPicPr>
        <p:blipFill>
          <a:blip r:embed="rId2"/>
          <a:stretch>
            <a:fillRect/>
          </a:stretch>
        </p:blipFill>
        <p:spPr>
          <a:xfrm>
            <a:off x="3048000" y="4397586"/>
            <a:ext cx="3913971" cy="17436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Proteins</a:t>
            </a:r>
          </a:p>
        </p:txBody>
      </p:sp>
      <p:sp>
        <p:nvSpPr>
          <p:cNvPr id="3" name="Content Placeholder 2"/>
          <p:cNvSpPr>
            <a:spLocks noGrp="1"/>
          </p:cNvSpPr>
          <p:nvPr>
            <p:ph sz="half" idx="1"/>
          </p:nvPr>
        </p:nvSpPr>
        <p:spPr/>
        <p:txBody>
          <a:bodyPr>
            <a:normAutofit fontScale="77500" lnSpcReduction="20000"/>
          </a:bodyPr>
          <a:lstStyle/>
          <a:p>
            <a:pPr>
              <a:buNone/>
            </a:pPr>
            <a:r>
              <a:rPr lang="en-US" b="1" dirty="0"/>
              <a:t>Molecular Structure</a:t>
            </a:r>
          </a:p>
          <a:p>
            <a:r>
              <a:rPr lang="en-US" dirty="0">
                <a:solidFill>
                  <a:srgbClr val="FF0000"/>
                </a:solidFill>
              </a:rPr>
              <a:t>Carbon</a:t>
            </a:r>
          </a:p>
          <a:p>
            <a:r>
              <a:rPr lang="en-US" dirty="0">
                <a:solidFill>
                  <a:srgbClr val="00B050"/>
                </a:solidFill>
              </a:rPr>
              <a:t>Hydrogen</a:t>
            </a:r>
          </a:p>
          <a:p>
            <a:r>
              <a:rPr lang="en-US" dirty="0">
                <a:solidFill>
                  <a:srgbClr val="0070C0"/>
                </a:solidFill>
              </a:rPr>
              <a:t>Oxygen</a:t>
            </a:r>
          </a:p>
          <a:p>
            <a:r>
              <a:rPr lang="en-US" dirty="0">
                <a:solidFill>
                  <a:srgbClr val="7030A0"/>
                </a:solidFill>
              </a:rPr>
              <a:t>Nitrogen</a:t>
            </a:r>
          </a:p>
          <a:p>
            <a:pPr>
              <a:buNone/>
            </a:pPr>
            <a:r>
              <a:rPr lang="en-US" b="1" dirty="0"/>
              <a:t>Made  of amino acids</a:t>
            </a:r>
          </a:p>
          <a:p>
            <a:r>
              <a:rPr lang="en-US" b="1" dirty="0"/>
              <a:t>Peptide bonds </a:t>
            </a:r>
            <a:r>
              <a:rPr lang="en-US" dirty="0"/>
              <a:t>hold two amino acids together</a:t>
            </a:r>
          </a:p>
          <a:p>
            <a:pPr>
              <a:buNone/>
            </a:pPr>
            <a:endParaRPr lang="en-US" dirty="0">
              <a:solidFill>
                <a:srgbClr val="7030A0"/>
              </a:solidFill>
            </a:endParaRPr>
          </a:p>
        </p:txBody>
      </p:sp>
      <p:sp>
        <p:nvSpPr>
          <p:cNvPr id="4" name="Content Placeholder 3"/>
          <p:cNvSpPr>
            <a:spLocks noGrp="1"/>
          </p:cNvSpPr>
          <p:nvPr>
            <p:ph sz="half" idx="2"/>
          </p:nvPr>
        </p:nvSpPr>
        <p:spPr>
          <a:xfrm>
            <a:off x="4648200" y="1600200"/>
            <a:ext cx="4495800" cy="4724400"/>
          </a:xfrm>
        </p:spPr>
        <p:txBody>
          <a:bodyPr>
            <a:normAutofit fontScale="77500" lnSpcReduction="20000"/>
          </a:bodyPr>
          <a:lstStyle/>
          <a:p>
            <a:pPr>
              <a:buNone/>
            </a:pPr>
            <a:r>
              <a:rPr lang="en-US" b="1" dirty="0"/>
              <a:t>Function</a:t>
            </a:r>
          </a:p>
          <a:p>
            <a:r>
              <a:rPr lang="en-US" b="1" dirty="0"/>
              <a:t>Structural: Serve as the building</a:t>
            </a:r>
          </a:p>
          <a:p>
            <a:pPr>
              <a:buNone/>
            </a:pPr>
            <a:r>
              <a:rPr lang="en-US" b="1" dirty="0"/>
              <a:t> and connecting material of living</a:t>
            </a:r>
          </a:p>
          <a:p>
            <a:pPr>
              <a:buNone/>
            </a:pPr>
            <a:r>
              <a:rPr lang="en-US" b="1" dirty="0"/>
              <a:t> things</a:t>
            </a:r>
          </a:p>
          <a:p>
            <a:pPr>
              <a:buNone/>
            </a:pPr>
            <a:r>
              <a:rPr lang="en-US" dirty="0"/>
              <a:t>Collagen forms bones, ligaments, </a:t>
            </a:r>
          </a:p>
          <a:p>
            <a:pPr>
              <a:buNone/>
            </a:pPr>
            <a:r>
              <a:rPr lang="en-US" dirty="0"/>
              <a:t>tendons etc.</a:t>
            </a:r>
          </a:p>
          <a:p>
            <a:r>
              <a:rPr lang="en-US" b="1" dirty="0"/>
              <a:t>Functional: </a:t>
            </a:r>
            <a:r>
              <a:rPr lang="en-US" dirty="0"/>
              <a:t>Control the rate of </a:t>
            </a:r>
          </a:p>
          <a:p>
            <a:pPr>
              <a:buNone/>
            </a:pPr>
            <a:r>
              <a:rPr lang="en-US" dirty="0"/>
              <a:t>chemical reactions and transport </a:t>
            </a:r>
          </a:p>
          <a:p>
            <a:pPr>
              <a:buNone/>
            </a:pPr>
            <a:r>
              <a:rPr lang="en-US" dirty="0"/>
              <a:t>materials. </a:t>
            </a:r>
          </a:p>
          <a:p>
            <a:pPr>
              <a:buNone/>
            </a:pPr>
            <a:r>
              <a:rPr lang="en-US" dirty="0"/>
              <a:t>Examples of </a:t>
            </a:r>
            <a:r>
              <a:rPr lang="en-US" b="1" dirty="0"/>
              <a:t>Functional proteins</a:t>
            </a:r>
            <a:r>
              <a:rPr lang="en-US" dirty="0"/>
              <a:t>: </a:t>
            </a:r>
          </a:p>
          <a:p>
            <a:pPr>
              <a:buNone/>
            </a:pPr>
            <a:r>
              <a:rPr lang="en-US" b="1" dirty="0"/>
              <a:t>Hormones, antibodies ,enzymes</a:t>
            </a:r>
            <a:r>
              <a:rPr lang="en-US" dirty="0"/>
              <a:t>. </a:t>
            </a:r>
          </a:p>
          <a:p>
            <a:pPr>
              <a:buNone/>
            </a:pPr>
            <a:r>
              <a:rPr lang="en-US" dirty="0"/>
              <a:t>Enzymes control the rate of chemical</a:t>
            </a:r>
          </a:p>
          <a:p>
            <a:pPr>
              <a:buNone/>
            </a:pPr>
            <a:r>
              <a:rPr lang="en-US" dirty="0"/>
              <a:t> reaction. </a:t>
            </a:r>
            <a:r>
              <a:rPr lang="en-US" b="1" dirty="0"/>
              <a:t>Enzymes </a:t>
            </a:r>
            <a:r>
              <a:rPr lang="en-US" dirty="0"/>
              <a:t> speed up chemical</a:t>
            </a:r>
          </a:p>
          <a:p>
            <a:pPr>
              <a:buNone/>
            </a:pPr>
            <a:r>
              <a:rPr lang="en-US" dirty="0"/>
              <a:t>reactions by decreasing the activation </a:t>
            </a:r>
          </a:p>
          <a:p>
            <a:pPr>
              <a:buNone/>
            </a:pPr>
            <a:r>
              <a:rPr lang="en-US" dirty="0"/>
              <a:t>energy</a:t>
            </a:r>
          </a:p>
          <a:p>
            <a:pPr>
              <a:buNone/>
            </a:pPr>
            <a:endParaRPr lang="en-US" dirty="0"/>
          </a:p>
        </p:txBody>
      </p:sp>
      <p:pic>
        <p:nvPicPr>
          <p:cNvPr id="5" name="Picture 4" descr="Proteins"/>
          <p:cNvPicPr/>
          <p:nvPr/>
        </p:nvPicPr>
        <p:blipFill>
          <a:blip r:embed="rId2" cstate="print"/>
          <a:srcRect/>
          <a:stretch>
            <a:fillRect/>
          </a:stretch>
        </p:blipFill>
        <p:spPr bwMode="auto">
          <a:xfrm>
            <a:off x="533400" y="5035811"/>
            <a:ext cx="3581400" cy="16002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44436" tIns="0" rIns="44436" bIns="179331"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chemeClr val="tx1"/>
                </a:solidFill>
                <a:effectLst/>
                <a:latin typeface="Arial" pitchFamily="34" charset="0"/>
              </a:rPr>
              <a:t>Proteins are worker molecules that are necessary for virtually every activity in your body.</a:t>
            </a:r>
            <a:endParaRPr kumimoji="0" lang="en-US" sz="1100" b="0" i="0" u="none" strike="noStrike" cap="none" normalizeH="0" baseline="0">
              <a:ln>
                <a:noFill/>
              </a:ln>
              <a:solidFill>
                <a:schemeClr val="tx1"/>
              </a:solidFill>
              <a:effectLst/>
              <a:latin typeface="Arial" pitchFamily="34" charset="0"/>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pitchFamily="34" charset="0"/>
              </a:rPr>
              <a:t>  </a:t>
            </a:r>
            <a:r>
              <a:rPr kumimoji="0" lang="en-US" sz="24000" b="0" i="0" u="none" strike="noStrike" cap="none" normalizeH="0" baseline="0">
                <a:ln>
                  <a:noFill/>
                </a:ln>
                <a:solidFill>
                  <a:schemeClr val="tx1"/>
                </a:solidFill>
                <a:effectLst/>
                <a:latin typeface="Arial" pitchFamily="34" charset="0"/>
              </a:rPr>
              <a:t> </a:t>
            </a:r>
            <a:r>
              <a:rPr kumimoji="0" lang="en-US" sz="1800" b="0" i="0" u="none" strike="noStrike" cap="none" normalizeH="0" baseline="0">
                <a:ln>
                  <a:noFill/>
                </a:ln>
                <a:solidFill>
                  <a:schemeClr val="tx1"/>
                </a:solidFill>
                <a:effectLst/>
                <a:latin typeface="Arial" pitchFamily="34" charset="0"/>
              </a:rPr>
              <a:t>                                                                                                                                                                                                                                                         </a:t>
            </a:r>
          </a:p>
        </p:txBody>
      </p:sp>
      <p:pic>
        <p:nvPicPr>
          <p:cNvPr id="34818" name="Picture 2" descr="Proteins have many different functions in our bodies. By studying the structures of proteins, we are better able to understand how they function normally and how some proteins with abnormal shapes can cause disease."/>
          <p:cNvPicPr>
            <a:picLocks noChangeAspect="1" noChangeArrowheads="1"/>
          </p:cNvPicPr>
          <p:nvPr/>
        </p:nvPicPr>
        <p:blipFill>
          <a:blip r:embed="rId2" cstate="print"/>
          <a:srcRect/>
          <a:stretch>
            <a:fillRect/>
          </a:stretch>
        </p:blipFill>
        <p:spPr bwMode="auto">
          <a:xfrm>
            <a:off x="152400" y="152400"/>
            <a:ext cx="8763000" cy="64770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Summary of Proteins</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644282998"/>
              </p:ext>
            </p:extLst>
          </p:nvPr>
        </p:nvGraphicFramePr>
        <p:xfrm>
          <a:off x="392654" y="1297978"/>
          <a:ext cx="8458738" cy="5331422"/>
        </p:xfrm>
        <a:graphic>
          <a:graphicData uri="http://schemas.openxmlformats.org/drawingml/2006/table">
            <a:tbl>
              <a:tblPr firstRow="1" bandRow="1">
                <a:tableStyleId>{5C22544A-7EE6-4342-B048-85BDC9FD1C3A}</a:tableStyleId>
              </a:tblPr>
              <a:tblGrid>
                <a:gridCol w="2041764">
                  <a:extLst>
                    <a:ext uri="{9D8B030D-6E8A-4147-A177-3AD203B41FA5}">
                      <a16:colId xmlns:a16="http://schemas.microsoft.com/office/drawing/2014/main" val="20000"/>
                    </a:ext>
                  </a:extLst>
                </a:gridCol>
                <a:gridCol w="1823004">
                  <a:extLst>
                    <a:ext uri="{9D8B030D-6E8A-4147-A177-3AD203B41FA5}">
                      <a16:colId xmlns:a16="http://schemas.microsoft.com/office/drawing/2014/main" val="20001"/>
                    </a:ext>
                  </a:extLst>
                </a:gridCol>
                <a:gridCol w="4593970">
                  <a:extLst>
                    <a:ext uri="{9D8B030D-6E8A-4147-A177-3AD203B41FA5}">
                      <a16:colId xmlns:a16="http://schemas.microsoft.com/office/drawing/2014/main" val="20002"/>
                    </a:ext>
                  </a:extLst>
                </a:gridCol>
              </a:tblGrid>
              <a:tr h="576542">
                <a:tc>
                  <a:txBody>
                    <a:bodyPr/>
                    <a:lstStyle/>
                    <a:p>
                      <a:r>
                        <a:rPr lang="en-US" dirty="0"/>
                        <a:t>Macromolecule</a:t>
                      </a:r>
                    </a:p>
                  </a:txBody>
                  <a:tcPr/>
                </a:tc>
                <a:tc>
                  <a:txBody>
                    <a:bodyPr/>
                    <a:lstStyle/>
                    <a:p>
                      <a:r>
                        <a:rPr lang="en-US" dirty="0"/>
                        <a:t>Composition</a:t>
                      </a:r>
                    </a:p>
                  </a:txBody>
                  <a:tcPr/>
                </a:tc>
                <a:tc>
                  <a:txBody>
                    <a:bodyPr/>
                    <a:lstStyle/>
                    <a:p>
                      <a:r>
                        <a:rPr lang="en-US" dirty="0"/>
                        <a:t>Function</a:t>
                      </a:r>
                    </a:p>
                  </a:txBody>
                  <a:tcPr/>
                </a:tc>
                <a:extLst>
                  <a:ext uri="{0D108BD9-81ED-4DB2-BD59-A6C34878D82A}">
                    <a16:rowId xmlns:a16="http://schemas.microsoft.com/office/drawing/2014/main" val="10000"/>
                  </a:ext>
                </a:extLst>
              </a:tr>
              <a:tr h="4520790">
                <a:tc>
                  <a:txBody>
                    <a:bodyPr/>
                    <a:lstStyle/>
                    <a:p>
                      <a:r>
                        <a:rPr lang="en-US" dirty="0"/>
                        <a:t>Proteins</a:t>
                      </a:r>
                    </a:p>
                    <a:p>
                      <a:r>
                        <a:rPr lang="en-US" dirty="0"/>
                        <a:t>(made  of amino acids)</a:t>
                      </a:r>
                    </a:p>
                  </a:txBody>
                  <a:tcPr/>
                </a:tc>
                <a:tc>
                  <a:txBody>
                    <a:bodyPr/>
                    <a:lstStyle/>
                    <a:p>
                      <a:r>
                        <a:rPr lang="en-US" dirty="0">
                          <a:solidFill>
                            <a:srgbClr val="FF0000"/>
                          </a:solidFill>
                        </a:rPr>
                        <a:t>Carbon</a:t>
                      </a:r>
                    </a:p>
                    <a:p>
                      <a:r>
                        <a:rPr lang="en-US" dirty="0">
                          <a:solidFill>
                            <a:srgbClr val="00B050"/>
                          </a:solidFill>
                        </a:rPr>
                        <a:t>Hydrogen</a:t>
                      </a:r>
                    </a:p>
                    <a:p>
                      <a:r>
                        <a:rPr lang="en-US" dirty="0">
                          <a:solidFill>
                            <a:srgbClr val="0070C0"/>
                          </a:solidFill>
                        </a:rPr>
                        <a:t>Oxygen</a:t>
                      </a:r>
                    </a:p>
                    <a:p>
                      <a:r>
                        <a:rPr lang="en-US" dirty="0">
                          <a:solidFill>
                            <a:srgbClr val="7030A0"/>
                          </a:solidFill>
                        </a:rPr>
                        <a:t>Nitrogen</a:t>
                      </a:r>
                    </a:p>
                    <a:p>
                      <a:endParaRPr lang="en-US" dirty="0"/>
                    </a:p>
                    <a:p>
                      <a:r>
                        <a:rPr lang="en-US" dirty="0"/>
                        <a:t>(form amino</a:t>
                      </a:r>
                      <a:r>
                        <a:rPr lang="en-US" baseline="0" dirty="0"/>
                        <a:t> </a:t>
                      </a:r>
                    </a:p>
                    <a:p>
                      <a:r>
                        <a:rPr lang="en-US" baseline="0" dirty="0"/>
                        <a:t>Acids)</a:t>
                      </a:r>
                    </a:p>
                    <a:p>
                      <a:endParaRPr lang="en-US" baseline="0" dirty="0"/>
                    </a:p>
                    <a:p>
                      <a:r>
                        <a:rPr lang="en-US" b="1" baseline="0" dirty="0"/>
                        <a:t>Peptide bonds </a:t>
                      </a:r>
                      <a:r>
                        <a:rPr lang="en-US" baseline="0" dirty="0"/>
                        <a:t>hold two amino acids together</a:t>
                      </a:r>
                      <a:endParaRPr lang="en-US" dirty="0"/>
                    </a:p>
                  </a:txBody>
                  <a:tcPr/>
                </a:tc>
                <a:tc>
                  <a:txBody>
                    <a:bodyPr/>
                    <a:lstStyle/>
                    <a:p>
                      <a:r>
                        <a:rPr lang="en-US" b="1" dirty="0"/>
                        <a:t>Structural: </a:t>
                      </a:r>
                      <a:r>
                        <a:rPr lang="en-US" dirty="0"/>
                        <a:t>Serve</a:t>
                      </a:r>
                      <a:r>
                        <a:rPr lang="en-US" baseline="0" dirty="0"/>
                        <a:t> as the building and connecting material of living things</a:t>
                      </a:r>
                    </a:p>
                    <a:p>
                      <a:r>
                        <a:rPr lang="en-US" baseline="0" dirty="0"/>
                        <a:t>Collagen forms bones, ligaments, tendons etc.</a:t>
                      </a:r>
                    </a:p>
                    <a:p>
                      <a:r>
                        <a:rPr lang="en-US" b="1" baseline="0" dirty="0"/>
                        <a:t>Functional: </a:t>
                      </a:r>
                      <a:endParaRPr lang="en-US" b="0" baseline="0" dirty="0"/>
                    </a:p>
                    <a:p>
                      <a:r>
                        <a:rPr lang="en-US" b="0" baseline="0" dirty="0"/>
                        <a:t>1. Some </a:t>
                      </a:r>
                      <a:r>
                        <a:rPr lang="en-US" b="1" baseline="0" dirty="0"/>
                        <a:t>control the rate of chemical reactions. </a:t>
                      </a:r>
                      <a:r>
                        <a:rPr lang="en-US" baseline="0" dirty="0"/>
                        <a:t>Enzymes are proteins that control the rate of chemical reaction. </a:t>
                      </a:r>
                      <a:r>
                        <a:rPr lang="en-US" b="1" baseline="0" dirty="0"/>
                        <a:t>Enzymes </a:t>
                      </a:r>
                      <a:r>
                        <a:rPr lang="en-US" baseline="0" dirty="0"/>
                        <a:t>decrease the activation energy speeding up chemical reactions </a:t>
                      </a:r>
                      <a:endParaRPr lang="en-US" b="1" baseline="0" dirty="0"/>
                    </a:p>
                    <a:p>
                      <a:r>
                        <a:rPr lang="en-US" baseline="0" dirty="0"/>
                        <a:t>2. Some </a:t>
                      </a:r>
                      <a:r>
                        <a:rPr lang="en-US" b="1" baseline="0" dirty="0"/>
                        <a:t>Transport materials into and out of the cell. </a:t>
                      </a:r>
                      <a:r>
                        <a:rPr lang="en-US" b="0" baseline="0" dirty="0"/>
                        <a:t>Protein carriers on the cell membrane.</a:t>
                      </a:r>
                    </a:p>
                    <a:p>
                      <a:r>
                        <a:rPr lang="en-US" b="1" baseline="0" dirty="0"/>
                        <a:t>Hemoglobin </a:t>
                      </a:r>
                      <a:r>
                        <a:rPr lang="en-US" b="0" baseline="0" dirty="0"/>
                        <a:t>transport oxygen.</a:t>
                      </a:r>
                    </a:p>
                    <a:p>
                      <a:r>
                        <a:rPr lang="en-US" baseline="0" dirty="0"/>
                        <a:t>3. </a:t>
                      </a:r>
                      <a:r>
                        <a:rPr lang="en-US" b="1" baseline="0" dirty="0"/>
                        <a:t>Antibodies </a:t>
                      </a:r>
                      <a:r>
                        <a:rPr lang="en-US" baseline="0" dirty="0"/>
                        <a:t>are proteins that fight diseases. </a:t>
                      </a:r>
                    </a:p>
                    <a:p>
                      <a:r>
                        <a:rPr lang="en-US" baseline="0" dirty="0"/>
                        <a:t>4. </a:t>
                      </a:r>
                      <a:r>
                        <a:rPr lang="en-US" b="1" baseline="0" dirty="0"/>
                        <a:t>Hormones </a:t>
                      </a:r>
                      <a:r>
                        <a:rPr lang="en-US" baseline="0" dirty="0"/>
                        <a:t> carry messengers </a:t>
                      </a:r>
                      <a:endParaRPr lang="en-US" dirty="0"/>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Nucleic Acids</a:t>
            </a:r>
          </a:p>
        </p:txBody>
      </p:sp>
      <p:sp>
        <p:nvSpPr>
          <p:cNvPr id="3" name="Content Placeholder 2"/>
          <p:cNvSpPr>
            <a:spLocks noGrp="1"/>
          </p:cNvSpPr>
          <p:nvPr>
            <p:ph sz="quarter" idx="1"/>
          </p:nvPr>
        </p:nvSpPr>
        <p:spPr>
          <a:xfrm>
            <a:off x="301752" y="1600200"/>
            <a:ext cx="8686800" cy="5486400"/>
          </a:xfrm>
        </p:spPr>
        <p:txBody>
          <a:bodyPr>
            <a:normAutofit fontScale="92500" lnSpcReduction="20000"/>
          </a:bodyPr>
          <a:lstStyle/>
          <a:p>
            <a:r>
              <a:rPr lang="en-US" dirty="0"/>
              <a:t>Composed of </a:t>
            </a:r>
            <a:r>
              <a:rPr lang="en-US" dirty="0">
                <a:solidFill>
                  <a:srgbClr val="FF0000"/>
                </a:solidFill>
              </a:rPr>
              <a:t>Carbon, </a:t>
            </a:r>
            <a:r>
              <a:rPr lang="en-US" dirty="0">
                <a:solidFill>
                  <a:srgbClr val="00B050"/>
                </a:solidFill>
              </a:rPr>
              <a:t>Hydrogen, </a:t>
            </a:r>
            <a:r>
              <a:rPr lang="en-US" dirty="0">
                <a:solidFill>
                  <a:srgbClr val="0070C0"/>
                </a:solidFill>
              </a:rPr>
              <a:t>Oxygen, </a:t>
            </a:r>
            <a:r>
              <a:rPr lang="en-US" dirty="0">
                <a:solidFill>
                  <a:srgbClr val="7030A0"/>
                </a:solidFill>
              </a:rPr>
              <a:t>Nitrogen </a:t>
            </a:r>
            <a:r>
              <a:rPr lang="en-US" dirty="0">
                <a:solidFill>
                  <a:schemeClr val="tx1"/>
                </a:solidFill>
              </a:rPr>
              <a:t>and </a:t>
            </a:r>
            <a:r>
              <a:rPr lang="en-US" dirty="0">
                <a:solidFill>
                  <a:srgbClr val="002060"/>
                </a:solidFill>
              </a:rPr>
              <a:t>Phosphorous (CHONP)</a:t>
            </a:r>
          </a:p>
          <a:p>
            <a:r>
              <a:rPr lang="en-US" b="1" dirty="0">
                <a:solidFill>
                  <a:schemeClr val="accent2"/>
                </a:solidFill>
                <a:effectLst>
                  <a:outerShdw blurRad="38100" dist="38100" dir="2700000" algn="tl">
                    <a:srgbClr val="C0C0C0"/>
                  </a:outerShdw>
                </a:effectLst>
                <a:latin typeface="Comic Sans MS" pitchFamily="66" charset="0"/>
              </a:rPr>
              <a:t>Nucleic acids </a:t>
            </a:r>
            <a:r>
              <a:rPr lang="en-US" dirty="0">
                <a:latin typeface="Comic Sans MS" pitchFamily="66" charset="0"/>
              </a:rPr>
              <a:t>are composed of long chains of </a:t>
            </a:r>
            <a:r>
              <a:rPr lang="en-US" b="1" dirty="0">
                <a:solidFill>
                  <a:srgbClr val="333399"/>
                </a:solidFill>
                <a:effectLst>
                  <a:outerShdw blurRad="38100" dist="38100" dir="2700000" algn="tl">
                    <a:srgbClr val="C0C0C0"/>
                  </a:outerShdw>
                </a:effectLst>
                <a:latin typeface="Comic Sans MS" pitchFamily="66" charset="0"/>
              </a:rPr>
              <a:t>nucleotides</a:t>
            </a:r>
            <a:endParaRPr lang="en-US" dirty="0">
              <a:solidFill>
                <a:srgbClr val="002060"/>
              </a:solidFill>
            </a:endParaRPr>
          </a:p>
          <a:p>
            <a:endParaRPr lang="en-US" dirty="0">
              <a:solidFill>
                <a:srgbClr val="002060"/>
              </a:solidFill>
            </a:endParaRPr>
          </a:p>
          <a:p>
            <a:pPr>
              <a:lnSpc>
                <a:spcPct val="90000"/>
              </a:lnSpc>
              <a:defRPr/>
            </a:pPr>
            <a:r>
              <a:rPr lang="en-US" dirty="0">
                <a:solidFill>
                  <a:schemeClr val="tx2">
                    <a:lumMod val="75000"/>
                  </a:schemeClr>
                </a:solidFill>
              </a:rPr>
              <a:t>A </a:t>
            </a:r>
            <a:r>
              <a:rPr lang="en-US" b="1" dirty="0">
                <a:solidFill>
                  <a:schemeClr val="tx2">
                    <a:lumMod val="75000"/>
                  </a:schemeClr>
                </a:solidFill>
                <a:effectLst>
                  <a:outerShdw blurRad="38100" dist="38100" dir="2700000" algn="tl">
                    <a:srgbClr val="C0C0C0"/>
                  </a:outerShdw>
                </a:effectLst>
                <a:latin typeface="Comic Sans MS" pitchFamily="66" charset="0"/>
              </a:rPr>
              <a:t>Nucleotide includes:</a:t>
            </a:r>
          </a:p>
          <a:p>
            <a:pPr>
              <a:lnSpc>
                <a:spcPct val="90000"/>
              </a:lnSpc>
              <a:buNone/>
              <a:defRPr/>
            </a:pPr>
            <a:r>
              <a:rPr lang="en-US" b="1" dirty="0">
                <a:effectLst>
                  <a:outerShdw blurRad="38100" dist="38100" dir="2700000" algn="tl">
                    <a:srgbClr val="C0C0C0"/>
                  </a:outerShdw>
                </a:effectLst>
                <a:latin typeface="Comic Sans MS" pitchFamily="66" charset="0"/>
              </a:rPr>
              <a:t>		phosphate group</a:t>
            </a:r>
          </a:p>
          <a:p>
            <a:pPr>
              <a:lnSpc>
                <a:spcPct val="90000"/>
              </a:lnSpc>
              <a:buNone/>
              <a:defRPr/>
            </a:pPr>
            <a:r>
              <a:rPr lang="en-US" b="1" dirty="0">
                <a:effectLst>
                  <a:outerShdw blurRad="38100" dist="38100" dir="2700000" algn="tl">
                    <a:srgbClr val="C0C0C0"/>
                  </a:outerShdw>
                </a:effectLst>
                <a:latin typeface="Comic Sans MS" pitchFamily="66" charset="0"/>
              </a:rPr>
              <a:t>		</a:t>
            </a:r>
            <a:r>
              <a:rPr lang="en-US" b="1" dirty="0">
                <a:solidFill>
                  <a:schemeClr val="accent1">
                    <a:lumMod val="75000"/>
                  </a:schemeClr>
                </a:solidFill>
                <a:effectLst>
                  <a:outerShdw blurRad="38100" dist="38100" dir="2700000" algn="tl">
                    <a:srgbClr val="C0C0C0"/>
                  </a:outerShdw>
                </a:effectLst>
                <a:latin typeface="Comic Sans MS" pitchFamily="66" charset="0"/>
              </a:rPr>
              <a:t>pentose sugar (5-carbon)</a:t>
            </a:r>
          </a:p>
          <a:p>
            <a:pPr>
              <a:lnSpc>
                <a:spcPct val="90000"/>
              </a:lnSpc>
              <a:buNone/>
              <a:defRPr/>
            </a:pPr>
            <a:r>
              <a:rPr lang="en-US" b="1" dirty="0">
                <a:effectLst>
                  <a:outerShdw blurRad="38100" dist="38100" dir="2700000" algn="tl">
                    <a:srgbClr val="C0C0C0"/>
                  </a:outerShdw>
                </a:effectLst>
                <a:latin typeface="Comic Sans MS" pitchFamily="66" charset="0"/>
              </a:rPr>
              <a:t>		</a:t>
            </a:r>
            <a:r>
              <a:rPr lang="en-US" b="1" dirty="0">
                <a:solidFill>
                  <a:srgbClr val="FF0000"/>
                </a:solidFill>
                <a:effectLst>
                  <a:outerShdw blurRad="38100" dist="38100" dir="2700000" algn="tl">
                    <a:srgbClr val="C0C0C0"/>
                  </a:outerShdw>
                </a:effectLst>
                <a:latin typeface="Comic Sans MS" pitchFamily="66" charset="0"/>
              </a:rPr>
              <a:t>nitrogenous bases:</a:t>
            </a:r>
          </a:p>
          <a:p>
            <a:pPr>
              <a:lnSpc>
                <a:spcPct val="90000"/>
              </a:lnSpc>
              <a:buNone/>
              <a:defRPr/>
            </a:pPr>
            <a:r>
              <a:rPr lang="en-US" b="1" dirty="0">
                <a:effectLst>
                  <a:outerShdw blurRad="38100" dist="38100" dir="2700000" algn="tl">
                    <a:srgbClr val="C0C0C0"/>
                  </a:outerShdw>
                </a:effectLst>
                <a:latin typeface="Comic Sans MS" pitchFamily="66" charset="0"/>
              </a:rPr>
              <a:t>				         </a:t>
            </a:r>
            <a:r>
              <a:rPr lang="en-US" dirty="0">
                <a:solidFill>
                  <a:srgbClr val="0070C0"/>
                </a:solidFill>
                <a:effectLst>
                  <a:outerShdw blurRad="38100" dist="38100" dir="2700000" algn="tl">
                    <a:srgbClr val="C0C0C0"/>
                  </a:outerShdw>
                </a:effectLst>
                <a:latin typeface="Comic Sans MS" pitchFamily="66" charset="0"/>
              </a:rPr>
              <a:t>adenine</a:t>
            </a:r>
            <a:r>
              <a:rPr lang="en-US" b="1" dirty="0">
                <a:solidFill>
                  <a:srgbClr val="0070C0"/>
                </a:solidFill>
                <a:effectLst>
                  <a:outerShdw blurRad="38100" dist="38100" dir="2700000" algn="tl">
                    <a:srgbClr val="C0C0C0"/>
                  </a:outerShdw>
                </a:effectLst>
                <a:latin typeface="Comic Sans MS" pitchFamily="66" charset="0"/>
              </a:rPr>
              <a:t> (A)</a:t>
            </a:r>
          </a:p>
          <a:p>
            <a:pPr>
              <a:lnSpc>
                <a:spcPct val="90000"/>
              </a:lnSpc>
              <a:buNone/>
              <a:defRPr/>
            </a:pPr>
            <a:r>
              <a:rPr lang="en-US" b="1" dirty="0">
                <a:solidFill>
                  <a:srgbClr val="00B0F0"/>
                </a:solidFill>
                <a:effectLst>
                  <a:outerShdw blurRad="38100" dist="38100" dir="2700000" algn="tl">
                    <a:srgbClr val="C0C0C0"/>
                  </a:outerShdw>
                </a:effectLst>
                <a:latin typeface="Comic Sans MS" pitchFamily="66" charset="0"/>
              </a:rPr>
              <a:t>                             </a:t>
            </a:r>
            <a:r>
              <a:rPr lang="en-US" dirty="0">
                <a:solidFill>
                  <a:srgbClr val="00B0F0"/>
                </a:solidFill>
                <a:effectLst>
                  <a:outerShdw blurRad="38100" dist="38100" dir="2700000" algn="tl">
                    <a:srgbClr val="C0C0C0"/>
                  </a:outerShdw>
                </a:effectLst>
                <a:latin typeface="Comic Sans MS" pitchFamily="66" charset="0"/>
              </a:rPr>
              <a:t>cytosine</a:t>
            </a:r>
            <a:r>
              <a:rPr lang="en-US" b="1" dirty="0">
                <a:solidFill>
                  <a:srgbClr val="00B0F0"/>
                </a:solidFill>
                <a:effectLst>
                  <a:outerShdw blurRad="38100" dist="38100" dir="2700000" algn="tl">
                    <a:srgbClr val="C0C0C0"/>
                  </a:outerShdw>
                </a:effectLst>
                <a:latin typeface="Comic Sans MS" pitchFamily="66" charset="0"/>
              </a:rPr>
              <a:t> (C)</a:t>
            </a:r>
          </a:p>
          <a:p>
            <a:pPr>
              <a:lnSpc>
                <a:spcPct val="90000"/>
              </a:lnSpc>
              <a:buNone/>
              <a:defRPr/>
            </a:pPr>
            <a:r>
              <a:rPr lang="en-US" b="1" dirty="0">
                <a:effectLst>
                  <a:outerShdw blurRad="38100" dist="38100" dir="2700000" algn="tl">
                    <a:srgbClr val="C0C0C0"/>
                  </a:outerShdw>
                </a:effectLst>
                <a:latin typeface="Comic Sans MS" pitchFamily="66" charset="0"/>
              </a:rPr>
              <a:t>				         </a:t>
            </a:r>
            <a:r>
              <a:rPr lang="en-US" dirty="0">
                <a:effectLst>
                  <a:outerShdw blurRad="38100" dist="38100" dir="2700000" algn="tl">
                    <a:srgbClr val="C0C0C0"/>
                  </a:outerShdw>
                </a:effectLst>
                <a:latin typeface="Comic Sans MS" pitchFamily="66" charset="0"/>
              </a:rPr>
              <a:t>guanine</a:t>
            </a:r>
            <a:r>
              <a:rPr lang="en-US" b="1" dirty="0">
                <a:effectLst>
                  <a:outerShdw blurRad="38100" dist="38100" dir="2700000" algn="tl">
                    <a:srgbClr val="C0C0C0"/>
                  </a:outerShdw>
                </a:effectLst>
                <a:latin typeface="Comic Sans MS" pitchFamily="66" charset="0"/>
              </a:rPr>
              <a:t> (G)</a:t>
            </a:r>
            <a:endParaRPr lang="en-US" dirty="0"/>
          </a:p>
          <a:p>
            <a:pPr>
              <a:lnSpc>
                <a:spcPct val="90000"/>
              </a:lnSpc>
              <a:buNone/>
              <a:defRPr/>
            </a:pPr>
            <a:r>
              <a:rPr lang="en-US" b="1" dirty="0">
                <a:effectLst>
                  <a:outerShdw blurRad="38100" dist="38100" dir="2700000" algn="tl">
                    <a:srgbClr val="C0C0C0"/>
                  </a:outerShdw>
                </a:effectLst>
                <a:latin typeface="Comic Sans MS" pitchFamily="66" charset="0"/>
              </a:rPr>
              <a:t>				         </a:t>
            </a:r>
            <a:r>
              <a:rPr lang="en-US" dirty="0">
                <a:solidFill>
                  <a:srgbClr val="00B050"/>
                </a:solidFill>
                <a:effectLst>
                  <a:outerShdw blurRad="38100" dist="38100" dir="2700000" algn="tl">
                    <a:srgbClr val="C0C0C0"/>
                  </a:outerShdw>
                </a:effectLst>
                <a:latin typeface="Comic Sans MS" pitchFamily="66" charset="0"/>
              </a:rPr>
              <a:t>thymine</a:t>
            </a:r>
            <a:r>
              <a:rPr lang="en-US" b="1" dirty="0">
                <a:solidFill>
                  <a:srgbClr val="00B050"/>
                </a:solidFill>
                <a:effectLst>
                  <a:outerShdw blurRad="38100" dist="38100" dir="2700000" algn="tl">
                    <a:srgbClr val="C0C0C0"/>
                  </a:outerShdw>
                </a:effectLst>
                <a:latin typeface="Comic Sans MS" pitchFamily="66" charset="0"/>
              </a:rPr>
              <a:t> (T) DNA only</a:t>
            </a:r>
          </a:p>
          <a:p>
            <a:pPr>
              <a:lnSpc>
                <a:spcPct val="90000"/>
              </a:lnSpc>
              <a:buNone/>
              <a:defRPr/>
            </a:pPr>
            <a:r>
              <a:rPr lang="en-US" b="1" dirty="0">
                <a:effectLst>
                  <a:outerShdw blurRad="38100" dist="38100" dir="2700000" algn="tl">
                    <a:srgbClr val="C0C0C0"/>
                  </a:outerShdw>
                </a:effectLst>
                <a:latin typeface="Comic Sans MS" pitchFamily="66" charset="0"/>
              </a:rPr>
              <a:t>				           </a:t>
            </a:r>
            <a:r>
              <a:rPr lang="en-US" dirty="0">
                <a:solidFill>
                  <a:schemeClr val="accent2">
                    <a:lumMod val="75000"/>
                  </a:schemeClr>
                </a:solidFill>
                <a:effectLst>
                  <a:outerShdw blurRad="38100" dist="38100" dir="2700000" algn="tl">
                    <a:srgbClr val="C0C0C0"/>
                  </a:outerShdw>
                </a:effectLst>
                <a:latin typeface="Comic Sans MS" pitchFamily="66" charset="0"/>
              </a:rPr>
              <a:t>uracil</a:t>
            </a:r>
            <a:r>
              <a:rPr lang="en-US" b="1" dirty="0">
                <a:solidFill>
                  <a:schemeClr val="accent2">
                    <a:lumMod val="75000"/>
                  </a:schemeClr>
                </a:solidFill>
                <a:effectLst>
                  <a:outerShdw blurRad="38100" dist="38100" dir="2700000" algn="tl">
                    <a:srgbClr val="C0C0C0"/>
                  </a:outerShdw>
                </a:effectLst>
                <a:latin typeface="Comic Sans MS" pitchFamily="66" charset="0"/>
              </a:rPr>
              <a:t> (U) RNA only</a:t>
            </a:r>
          </a:p>
          <a:p>
            <a:pPr>
              <a:lnSpc>
                <a:spcPct val="90000"/>
              </a:lnSpc>
              <a:buNone/>
              <a:defRPr/>
            </a:pPr>
            <a:r>
              <a:rPr lang="en-US" b="1" dirty="0">
                <a:effectLst>
                  <a:outerShdw blurRad="38100" dist="38100" dir="2700000" algn="tl">
                    <a:srgbClr val="C0C0C0"/>
                  </a:outerShdw>
                </a:effectLst>
                <a:latin typeface="Comic Sans MS" pitchFamily="66" charset="0"/>
              </a:rPr>
              <a:t>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534400" cy="758952"/>
          </a:xfrm>
        </p:spPr>
        <p:txBody>
          <a:bodyPr>
            <a:normAutofit fontScale="90000"/>
          </a:bodyPr>
          <a:lstStyle/>
          <a:p>
            <a:br>
              <a:rPr lang="en-US" dirty="0"/>
            </a:br>
            <a:r>
              <a:rPr lang="en-US" dirty="0"/>
              <a:t>Kinds of macromolecules</a:t>
            </a:r>
            <a:br>
              <a:rPr lang="en-US" dirty="0"/>
            </a:br>
            <a:endParaRPr lang="en-US" dirty="0"/>
          </a:p>
        </p:txBody>
      </p:sp>
      <p:sp>
        <p:nvSpPr>
          <p:cNvPr id="3" name="Content Placeholder 2"/>
          <p:cNvSpPr>
            <a:spLocks noGrp="1"/>
          </p:cNvSpPr>
          <p:nvPr>
            <p:ph sz="quarter" idx="1"/>
          </p:nvPr>
        </p:nvSpPr>
        <p:spPr/>
        <p:txBody>
          <a:bodyPr>
            <a:normAutofit/>
          </a:bodyPr>
          <a:lstStyle/>
          <a:p>
            <a:pPr marL="1341882" lvl="2" indent="-514350">
              <a:buAutoNum type="arabicPeriod"/>
            </a:pPr>
            <a:r>
              <a:rPr lang="en-US" b="1" dirty="0"/>
              <a:t>Carbohydrates</a:t>
            </a:r>
          </a:p>
          <a:p>
            <a:pPr marL="1341882" lvl="2" indent="-514350">
              <a:buAutoNum type="arabicPeriod"/>
            </a:pPr>
            <a:r>
              <a:rPr lang="en-US" b="1" dirty="0"/>
              <a:t>Proteins</a:t>
            </a:r>
          </a:p>
          <a:p>
            <a:pPr marL="1341882" lvl="2" indent="-514350">
              <a:buAutoNum type="arabicPeriod"/>
            </a:pPr>
            <a:r>
              <a:rPr lang="en-US" b="1" dirty="0"/>
              <a:t>Lipids</a:t>
            </a:r>
          </a:p>
          <a:p>
            <a:pPr marL="1341882" lvl="2" indent="-514350">
              <a:buAutoNum type="arabicPeriod"/>
            </a:pPr>
            <a:r>
              <a:rPr lang="en-US" b="1" dirty="0"/>
              <a:t>Nucleic acids</a:t>
            </a:r>
          </a:p>
          <a:p>
            <a:pPr marL="541782" indent="-514350"/>
            <a:r>
              <a:rPr lang="en-US" dirty="0"/>
              <a:t>All these macromolecules are </a:t>
            </a:r>
            <a:r>
              <a:rPr lang="en-US" b="1" dirty="0"/>
              <a:t>organic compounds.(contain Carbon)</a:t>
            </a:r>
          </a:p>
          <a:p>
            <a:pPr marL="541782" indent="-514350"/>
            <a:r>
              <a:rPr lang="en-US" dirty="0"/>
              <a:t>Organic compounds contain </a:t>
            </a:r>
            <a:r>
              <a:rPr lang="en-US" b="1" dirty="0"/>
              <a:t>chemical bonds between carbon and hydrogen atoms.</a:t>
            </a:r>
          </a:p>
          <a:p>
            <a:endParaRPr lang="en-US" dirty="0"/>
          </a:p>
        </p:txBody>
      </p:sp>
    </p:spTree>
    <p:extLst>
      <p:ext uri="{BB962C8B-B14F-4D97-AF65-F5344CB8AC3E}">
        <p14:creationId xmlns:p14="http://schemas.microsoft.com/office/powerpoint/2010/main" val="2920198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381000"/>
            <a:ext cx="7772400" cy="1143000"/>
          </a:xfrm>
        </p:spPr>
        <p:txBody>
          <a:bodyPr/>
          <a:lstStyle/>
          <a:p>
            <a:pPr eaLnBrk="1" hangingPunct="1">
              <a:defRPr/>
            </a:pPr>
            <a:r>
              <a:rPr lang="en-US" sz="4800" b="1">
                <a:solidFill>
                  <a:srgbClr val="333399"/>
                </a:solidFill>
                <a:effectLst>
                  <a:outerShdw blurRad="38100" dist="38100" dir="2700000" algn="tl">
                    <a:srgbClr val="C0C0C0"/>
                  </a:outerShdw>
                </a:effectLst>
              </a:rPr>
              <a:t>Nucleotide</a:t>
            </a:r>
          </a:p>
        </p:txBody>
      </p:sp>
      <p:sp>
        <p:nvSpPr>
          <p:cNvPr id="31746" name="Slide Number Placeholder 5"/>
          <p:cNvSpPr>
            <a:spLocks noGrp="1"/>
          </p:cNvSpPr>
          <p:nvPr>
            <p:ph type="sldNum" sz="quarter" idx="12"/>
          </p:nvPr>
        </p:nvSpPr>
        <p:spPr>
          <a:noFill/>
        </p:spPr>
        <p:txBody>
          <a:bodyPr/>
          <a:lstStyle/>
          <a:p>
            <a:fld id="{9D18DB98-462B-4FE6-A3DC-B268691454C5}" type="slidenum">
              <a:rPr lang="en-US" smtClean="0"/>
              <a:pPr/>
              <a:t>30</a:t>
            </a:fld>
            <a:endParaRPr lang="en-US"/>
          </a:p>
        </p:txBody>
      </p:sp>
      <p:sp>
        <p:nvSpPr>
          <p:cNvPr id="31748" name="Rectangle 3"/>
          <p:cNvSpPr>
            <a:spLocks noGrp="1" noChangeArrowheads="1"/>
          </p:cNvSpPr>
          <p:nvPr>
            <p:ph sz="quarter" idx="1"/>
          </p:nvPr>
        </p:nvSpPr>
        <p:spPr>
          <a:noFill/>
        </p:spPr>
        <p:txBody>
          <a:bodyPr lIns="90488" tIns="44450" rIns="90488" bIns="44450"/>
          <a:lstStyle/>
          <a:p>
            <a:pPr eaLnBrk="1" hangingPunct="1">
              <a:buFontTx/>
              <a:buNone/>
            </a:pPr>
            <a:r>
              <a:rPr lang="en-US"/>
              <a:t> </a:t>
            </a:r>
          </a:p>
        </p:txBody>
      </p:sp>
      <p:grpSp>
        <p:nvGrpSpPr>
          <p:cNvPr id="2" name="Group 4"/>
          <p:cNvGrpSpPr>
            <a:grpSpLocks/>
          </p:cNvGrpSpPr>
          <p:nvPr/>
        </p:nvGrpSpPr>
        <p:grpSpPr bwMode="auto">
          <a:xfrm>
            <a:off x="558800" y="1433513"/>
            <a:ext cx="2235200" cy="2732087"/>
            <a:chOff x="352" y="903"/>
            <a:chExt cx="1408" cy="1721"/>
          </a:xfrm>
        </p:grpSpPr>
        <p:sp>
          <p:nvSpPr>
            <p:cNvPr id="31767" name="Oval 5"/>
            <p:cNvSpPr>
              <a:spLocks noChangeArrowheads="1"/>
            </p:cNvSpPr>
            <p:nvPr/>
          </p:nvSpPr>
          <p:spPr bwMode="auto">
            <a:xfrm>
              <a:off x="352" y="1456"/>
              <a:ext cx="1216" cy="1168"/>
            </a:xfrm>
            <a:prstGeom prst="ellipse">
              <a:avLst/>
            </a:prstGeom>
            <a:solidFill>
              <a:srgbClr val="FAFD00"/>
            </a:solidFill>
            <a:ln w="50800">
              <a:solidFill>
                <a:schemeClr val="tx1"/>
              </a:solidFill>
              <a:round/>
              <a:headEnd/>
              <a:tailEnd/>
            </a:ln>
          </p:spPr>
          <p:txBody>
            <a:bodyPr wrap="none" anchor="ctr"/>
            <a:lstStyle/>
            <a:p>
              <a:endParaRPr lang="en-US"/>
            </a:p>
          </p:txBody>
        </p:sp>
        <p:sp>
          <p:nvSpPr>
            <p:cNvPr id="31768" name="Rectangle 6"/>
            <p:cNvSpPr>
              <a:spLocks noChangeArrowheads="1"/>
            </p:cNvSpPr>
            <p:nvPr/>
          </p:nvSpPr>
          <p:spPr bwMode="auto">
            <a:xfrm>
              <a:off x="471" y="1566"/>
              <a:ext cx="918" cy="977"/>
            </a:xfrm>
            <a:prstGeom prst="rect">
              <a:avLst/>
            </a:prstGeom>
            <a:noFill/>
            <a:ln w="12700">
              <a:noFill/>
              <a:miter lim="800000"/>
              <a:headEnd/>
              <a:tailEnd/>
            </a:ln>
          </p:spPr>
          <p:txBody>
            <a:bodyPr wrap="none" lIns="90488" tIns="44450" rIns="90488" bIns="44450">
              <a:spAutoFit/>
            </a:bodyPr>
            <a:lstStyle/>
            <a:p>
              <a:pPr eaLnBrk="0" hangingPunct="0"/>
              <a:r>
                <a:rPr lang="en-US" sz="3200" b="1">
                  <a:latin typeface="Arial" charset="0"/>
                </a:rPr>
                <a:t>     O</a:t>
              </a:r>
            </a:p>
            <a:p>
              <a:pPr eaLnBrk="0" hangingPunct="0"/>
              <a:r>
                <a:rPr lang="en-US" sz="3200" b="1">
                  <a:latin typeface="Arial" charset="0"/>
                </a:rPr>
                <a:t>O=P-O</a:t>
              </a:r>
            </a:p>
            <a:p>
              <a:pPr eaLnBrk="0" hangingPunct="0"/>
              <a:r>
                <a:rPr lang="en-US" sz="3200" b="1">
                  <a:latin typeface="Arial" charset="0"/>
                </a:rPr>
                <a:t>     O</a:t>
              </a:r>
            </a:p>
          </p:txBody>
        </p:sp>
        <p:sp>
          <p:nvSpPr>
            <p:cNvPr id="29703" name="Rectangle 7"/>
            <p:cNvSpPr>
              <a:spLocks noChangeArrowheads="1"/>
            </p:cNvSpPr>
            <p:nvPr/>
          </p:nvSpPr>
          <p:spPr bwMode="auto">
            <a:xfrm>
              <a:off x="375" y="903"/>
              <a:ext cx="1095" cy="516"/>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b="1">
                  <a:effectLst>
                    <a:outerShdw blurRad="38100" dist="38100" dir="2700000" algn="tl">
                      <a:srgbClr val="C0C0C0"/>
                    </a:outerShdw>
                  </a:effectLst>
                  <a:latin typeface="Arial" charset="0"/>
                </a:rPr>
                <a:t>Phosphate</a:t>
              </a:r>
            </a:p>
            <a:p>
              <a:pPr eaLnBrk="0" hangingPunct="0">
                <a:defRPr/>
              </a:pPr>
              <a:r>
                <a:rPr lang="en-US" b="1">
                  <a:effectLst>
                    <a:outerShdw blurRad="38100" dist="38100" dir="2700000" algn="tl">
                      <a:srgbClr val="C0C0C0"/>
                    </a:outerShdw>
                  </a:effectLst>
                  <a:latin typeface="Arial" charset="0"/>
                </a:rPr>
                <a:t>    Group</a:t>
              </a:r>
            </a:p>
          </p:txBody>
        </p:sp>
        <p:sp>
          <p:nvSpPr>
            <p:cNvPr id="31770" name="Line 8"/>
            <p:cNvSpPr>
              <a:spLocks noChangeShapeType="1"/>
            </p:cNvSpPr>
            <p:nvPr/>
          </p:nvSpPr>
          <p:spPr bwMode="auto">
            <a:xfrm flipV="1">
              <a:off x="1008" y="2096"/>
              <a:ext cx="0" cy="128"/>
            </a:xfrm>
            <a:prstGeom prst="line">
              <a:avLst/>
            </a:prstGeom>
            <a:noFill/>
            <a:ln w="50800">
              <a:solidFill>
                <a:schemeClr val="tx1"/>
              </a:solidFill>
              <a:round/>
              <a:headEnd/>
              <a:tailEnd/>
            </a:ln>
          </p:spPr>
          <p:txBody>
            <a:bodyPr wrap="none" anchor="ctr"/>
            <a:lstStyle/>
            <a:p>
              <a:endParaRPr lang="en-US"/>
            </a:p>
          </p:txBody>
        </p:sp>
        <p:sp>
          <p:nvSpPr>
            <p:cNvPr id="31771" name="Line 9"/>
            <p:cNvSpPr>
              <a:spLocks noChangeShapeType="1"/>
            </p:cNvSpPr>
            <p:nvPr/>
          </p:nvSpPr>
          <p:spPr bwMode="auto">
            <a:xfrm flipV="1">
              <a:off x="1008" y="1808"/>
              <a:ext cx="0" cy="128"/>
            </a:xfrm>
            <a:prstGeom prst="line">
              <a:avLst/>
            </a:prstGeom>
            <a:noFill/>
            <a:ln w="50800">
              <a:solidFill>
                <a:schemeClr val="tx1"/>
              </a:solidFill>
              <a:round/>
              <a:headEnd/>
              <a:tailEnd/>
            </a:ln>
          </p:spPr>
          <p:txBody>
            <a:bodyPr wrap="none" anchor="ctr"/>
            <a:lstStyle/>
            <a:p>
              <a:endParaRPr lang="en-US"/>
            </a:p>
          </p:txBody>
        </p:sp>
        <p:sp>
          <p:nvSpPr>
            <p:cNvPr id="31772" name="Line 10"/>
            <p:cNvSpPr>
              <a:spLocks noChangeShapeType="1"/>
            </p:cNvSpPr>
            <p:nvPr/>
          </p:nvSpPr>
          <p:spPr bwMode="auto">
            <a:xfrm>
              <a:off x="1360" y="2064"/>
              <a:ext cx="400" cy="0"/>
            </a:xfrm>
            <a:prstGeom prst="line">
              <a:avLst/>
            </a:prstGeom>
            <a:noFill/>
            <a:ln w="50800">
              <a:solidFill>
                <a:schemeClr val="tx1"/>
              </a:solidFill>
              <a:round/>
              <a:headEnd/>
              <a:tailEnd/>
            </a:ln>
          </p:spPr>
          <p:txBody>
            <a:bodyPr wrap="none" anchor="ctr"/>
            <a:lstStyle/>
            <a:p>
              <a:endParaRPr lang="en-US"/>
            </a:p>
          </p:txBody>
        </p:sp>
      </p:grpSp>
      <p:grpSp>
        <p:nvGrpSpPr>
          <p:cNvPr id="3" name="Group 11"/>
          <p:cNvGrpSpPr>
            <a:grpSpLocks/>
          </p:cNvGrpSpPr>
          <p:nvPr/>
        </p:nvGrpSpPr>
        <p:grpSpPr bwMode="auto">
          <a:xfrm>
            <a:off x="5359400" y="2006600"/>
            <a:ext cx="3781425" cy="3598863"/>
            <a:chOff x="3376" y="1264"/>
            <a:chExt cx="2382" cy="2267"/>
          </a:xfrm>
        </p:grpSpPr>
        <p:sp>
          <p:nvSpPr>
            <p:cNvPr id="31763" name="AutoShape 12"/>
            <p:cNvSpPr>
              <a:spLocks noChangeArrowheads="1"/>
            </p:cNvSpPr>
            <p:nvPr/>
          </p:nvSpPr>
          <p:spPr bwMode="auto">
            <a:xfrm rot="1800000">
              <a:off x="3376" y="1264"/>
              <a:ext cx="1552" cy="1360"/>
            </a:xfrm>
            <a:prstGeom prst="hexagon">
              <a:avLst>
                <a:gd name="adj" fmla="val 28524"/>
                <a:gd name="vf" fmla="val 115470"/>
              </a:avLst>
            </a:prstGeom>
            <a:solidFill>
              <a:schemeClr val="bg2"/>
            </a:solidFill>
            <a:ln w="50800">
              <a:solidFill>
                <a:schemeClr val="tx1"/>
              </a:solidFill>
              <a:miter lim="800000"/>
              <a:headEnd/>
              <a:tailEnd/>
            </a:ln>
          </p:spPr>
          <p:txBody>
            <a:bodyPr wrap="none" anchor="ctr"/>
            <a:lstStyle/>
            <a:p>
              <a:endParaRPr lang="en-US"/>
            </a:p>
          </p:txBody>
        </p:sp>
        <p:sp>
          <p:nvSpPr>
            <p:cNvPr id="31764" name="Rectangle 13"/>
            <p:cNvSpPr>
              <a:spLocks noChangeArrowheads="1"/>
            </p:cNvSpPr>
            <p:nvPr/>
          </p:nvSpPr>
          <p:spPr bwMode="auto">
            <a:xfrm>
              <a:off x="4023" y="2746"/>
              <a:ext cx="276" cy="325"/>
            </a:xfrm>
            <a:prstGeom prst="rect">
              <a:avLst/>
            </a:prstGeom>
            <a:noFill/>
            <a:ln w="12700">
              <a:noFill/>
              <a:miter lim="800000"/>
              <a:headEnd/>
              <a:tailEnd/>
            </a:ln>
          </p:spPr>
          <p:txBody>
            <a:bodyPr wrap="none" lIns="90488" tIns="44450" rIns="90488" bIns="44450">
              <a:spAutoFit/>
            </a:bodyPr>
            <a:lstStyle/>
            <a:p>
              <a:pPr eaLnBrk="0" hangingPunct="0"/>
              <a:r>
                <a:rPr lang="en-US" sz="2800" b="1">
                  <a:latin typeface="Arial" charset="0"/>
                </a:rPr>
                <a:t>N</a:t>
              </a:r>
            </a:p>
          </p:txBody>
        </p:sp>
        <p:sp>
          <p:nvSpPr>
            <p:cNvPr id="31765" name="Line 14"/>
            <p:cNvSpPr>
              <a:spLocks noChangeShapeType="1"/>
            </p:cNvSpPr>
            <p:nvPr/>
          </p:nvSpPr>
          <p:spPr bwMode="auto">
            <a:xfrm flipV="1">
              <a:off x="3504" y="2736"/>
              <a:ext cx="624" cy="432"/>
            </a:xfrm>
            <a:prstGeom prst="line">
              <a:avLst/>
            </a:prstGeom>
            <a:noFill/>
            <a:ln w="50800">
              <a:solidFill>
                <a:schemeClr val="tx1"/>
              </a:solidFill>
              <a:round/>
              <a:headEnd/>
              <a:tailEnd/>
            </a:ln>
          </p:spPr>
          <p:txBody>
            <a:bodyPr wrap="none" anchor="ctr"/>
            <a:lstStyle/>
            <a:p>
              <a:endParaRPr lang="en-US"/>
            </a:p>
          </p:txBody>
        </p:sp>
        <p:sp>
          <p:nvSpPr>
            <p:cNvPr id="29711" name="Rectangle 15"/>
            <p:cNvSpPr>
              <a:spLocks noChangeArrowheads="1"/>
            </p:cNvSpPr>
            <p:nvPr/>
          </p:nvSpPr>
          <p:spPr bwMode="auto">
            <a:xfrm>
              <a:off x="4023" y="3015"/>
              <a:ext cx="1735" cy="516"/>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b="1">
                  <a:solidFill>
                    <a:srgbClr val="316501"/>
                  </a:solidFill>
                  <a:effectLst>
                    <a:outerShdw blurRad="38100" dist="38100" dir="2700000" algn="tl">
                      <a:srgbClr val="C0C0C0"/>
                    </a:outerShdw>
                  </a:effectLst>
                  <a:latin typeface="Arial" charset="0"/>
                </a:rPr>
                <a:t>Nitrogenous base</a:t>
              </a:r>
            </a:p>
            <a:p>
              <a:pPr eaLnBrk="0" hangingPunct="0">
                <a:defRPr/>
              </a:pPr>
              <a:r>
                <a:rPr lang="en-US" b="1">
                  <a:solidFill>
                    <a:srgbClr val="316501"/>
                  </a:solidFill>
                  <a:effectLst>
                    <a:outerShdw blurRad="38100" dist="38100" dir="2700000" algn="tl">
                      <a:srgbClr val="C0C0C0"/>
                    </a:outerShdw>
                  </a:effectLst>
                  <a:latin typeface="Arial" charset="0"/>
                </a:rPr>
                <a:t>    (A, G, C, or T)</a:t>
              </a:r>
            </a:p>
          </p:txBody>
        </p:sp>
      </p:grpSp>
      <p:grpSp>
        <p:nvGrpSpPr>
          <p:cNvPr id="4" name="Group 16"/>
          <p:cNvGrpSpPr>
            <a:grpSpLocks/>
          </p:cNvGrpSpPr>
          <p:nvPr/>
        </p:nvGrpSpPr>
        <p:grpSpPr bwMode="auto">
          <a:xfrm>
            <a:off x="900113" y="2797175"/>
            <a:ext cx="5159375" cy="4021138"/>
            <a:chOff x="567" y="1762"/>
            <a:chExt cx="3250" cy="2533"/>
          </a:xfrm>
        </p:grpSpPr>
        <p:sp>
          <p:nvSpPr>
            <p:cNvPr id="31753" name="Rectangle 17"/>
            <p:cNvSpPr>
              <a:spLocks noChangeArrowheads="1"/>
            </p:cNvSpPr>
            <p:nvPr/>
          </p:nvSpPr>
          <p:spPr bwMode="auto">
            <a:xfrm>
              <a:off x="1767" y="1882"/>
              <a:ext cx="563" cy="325"/>
            </a:xfrm>
            <a:prstGeom prst="rect">
              <a:avLst/>
            </a:prstGeom>
            <a:noFill/>
            <a:ln w="12700">
              <a:noFill/>
              <a:miter lim="800000"/>
              <a:headEnd/>
              <a:tailEnd/>
            </a:ln>
          </p:spPr>
          <p:txBody>
            <a:bodyPr wrap="none" lIns="90488" tIns="44450" rIns="90488" bIns="44450">
              <a:spAutoFit/>
            </a:bodyPr>
            <a:lstStyle/>
            <a:p>
              <a:pPr eaLnBrk="0" hangingPunct="0"/>
              <a:r>
                <a:rPr lang="en-US" sz="2800" b="1">
                  <a:latin typeface="Arial" charset="0"/>
                </a:rPr>
                <a:t>CH2</a:t>
              </a:r>
            </a:p>
          </p:txBody>
        </p:sp>
        <p:sp>
          <p:nvSpPr>
            <p:cNvPr id="31754" name="Line 18"/>
            <p:cNvSpPr>
              <a:spLocks noChangeShapeType="1"/>
            </p:cNvSpPr>
            <p:nvPr/>
          </p:nvSpPr>
          <p:spPr bwMode="auto">
            <a:xfrm>
              <a:off x="1872" y="2176"/>
              <a:ext cx="96" cy="944"/>
            </a:xfrm>
            <a:prstGeom prst="line">
              <a:avLst/>
            </a:prstGeom>
            <a:noFill/>
            <a:ln w="50800">
              <a:solidFill>
                <a:schemeClr val="tx1"/>
              </a:solidFill>
              <a:round/>
              <a:headEnd/>
              <a:tailEnd/>
            </a:ln>
          </p:spPr>
          <p:txBody>
            <a:bodyPr wrap="none" anchor="ctr"/>
            <a:lstStyle/>
            <a:p>
              <a:endParaRPr lang="en-US"/>
            </a:p>
          </p:txBody>
        </p:sp>
        <p:sp>
          <p:nvSpPr>
            <p:cNvPr id="31755" name="Rectangle 19"/>
            <p:cNvSpPr>
              <a:spLocks noChangeArrowheads="1"/>
            </p:cNvSpPr>
            <p:nvPr/>
          </p:nvSpPr>
          <p:spPr bwMode="auto">
            <a:xfrm>
              <a:off x="2583" y="2410"/>
              <a:ext cx="288" cy="325"/>
            </a:xfrm>
            <a:prstGeom prst="rect">
              <a:avLst/>
            </a:prstGeom>
            <a:noFill/>
            <a:ln w="12700">
              <a:noFill/>
              <a:miter lim="800000"/>
              <a:headEnd/>
              <a:tailEnd/>
            </a:ln>
          </p:spPr>
          <p:txBody>
            <a:bodyPr wrap="none" lIns="90488" tIns="44450" rIns="90488" bIns="44450">
              <a:spAutoFit/>
            </a:bodyPr>
            <a:lstStyle/>
            <a:p>
              <a:pPr eaLnBrk="0" hangingPunct="0"/>
              <a:r>
                <a:rPr lang="en-US" sz="2800" b="1">
                  <a:latin typeface="Arial" charset="0"/>
                </a:rPr>
                <a:t>O</a:t>
              </a:r>
            </a:p>
          </p:txBody>
        </p:sp>
        <p:sp>
          <p:nvSpPr>
            <p:cNvPr id="31756" name="Rectangle 20"/>
            <p:cNvSpPr>
              <a:spLocks noChangeArrowheads="1"/>
            </p:cNvSpPr>
            <p:nvPr/>
          </p:nvSpPr>
          <p:spPr bwMode="auto">
            <a:xfrm>
              <a:off x="3456" y="3168"/>
              <a:ext cx="361" cy="325"/>
            </a:xfrm>
            <a:prstGeom prst="rect">
              <a:avLst/>
            </a:prstGeom>
            <a:noFill/>
            <a:ln w="12700">
              <a:noFill/>
              <a:miter lim="800000"/>
              <a:headEnd/>
              <a:tailEnd/>
            </a:ln>
          </p:spPr>
          <p:txBody>
            <a:bodyPr wrap="none" lIns="90488" tIns="44450" rIns="90488" bIns="44450">
              <a:spAutoFit/>
            </a:bodyPr>
            <a:lstStyle/>
            <a:p>
              <a:pPr eaLnBrk="0" hangingPunct="0"/>
              <a:r>
                <a:rPr lang="en-US" sz="2800" b="1">
                  <a:latin typeface="Arial" charset="0"/>
                </a:rPr>
                <a:t>C</a:t>
              </a:r>
              <a:r>
                <a:rPr lang="en-US" sz="2800" b="1" baseline="30000">
                  <a:solidFill>
                    <a:srgbClr val="CC0000"/>
                  </a:solidFill>
                  <a:latin typeface="Arial" charset="0"/>
                </a:rPr>
                <a:t>1</a:t>
              </a:r>
              <a:endParaRPr lang="en-US" sz="2800" b="1" baseline="30000">
                <a:solidFill>
                  <a:schemeClr val="hlink"/>
                </a:solidFill>
                <a:latin typeface="Arial" charset="0"/>
              </a:endParaRPr>
            </a:p>
          </p:txBody>
        </p:sp>
        <p:sp>
          <p:nvSpPr>
            <p:cNvPr id="31757" name="Rectangle 21"/>
            <p:cNvSpPr>
              <a:spLocks noChangeArrowheads="1"/>
            </p:cNvSpPr>
            <p:nvPr/>
          </p:nvSpPr>
          <p:spPr bwMode="auto">
            <a:xfrm>
              <a:off x="1680" y="3216"/>
              <a:ext cx="361" cy="325"/>
            </a:xfrm>
            <a:prstGeom prst="rect">
              <a:avLst/>
            </a:prstGeom>
            <a:noFill/>
            <a:ln w="12700">
              <a:noFill/>
              <a:miter lim="800000"/>
              <a:headEnd/>
              <a:tailEnd/>
            </a:ln>
          </p:spPr>
          <p:txBody>
            <a:bodyPr wrap="none" lIns="90488" tIns="44450" rIns="90488" bIns="44450">
              <a:spAutoFit/>
            </a:bodyPr>
            <a:lstStyle/>
            <a:p>
              <a:pPr eaLnBrk="0" hangingPunct="0"/>
              <a:r>
                <a:rPr lang="en-US" sz="2800" b="1">
                  <a:latin typeface="Arial" charset="0"/>
                </a:rPr>
                <a:t>C</a:t>
              </a:r>
              <a:r>
                <a:rPr lang="en-US" sz="2800" b="1" baseline="30000">
                  <a:solidFill>
                    <a:srgbClr val="CC0000"/>
                  </a:solidFill>
                  <a:latin typeface="Arial" charset="0"/>
                </a:rPr>
                <a:t>4</a:t>
              </a:r>
              <a:endParaRPr lang="en-US" sz="2800" b="1" baseline="30000">
                <a:solidFill>
                  <a:schemeClr val="hlink"/>
                </a:solidFill>
                <a:latin typeface="Arial" charset="0"/>
              </a:endParaRPr>
            </a:p>
          </p:txBody>
        </p:sp>
        <p:sp>
          <p:nvSpPr>
            <p:cNvPr id="31758" name="Rectangle 22"/>
            <p:cNvSpPr>
              <a:spLocks noChangeArrowheads="1"/>
            </p:cNvSpPr>
            <p:nvPr/>
          </p:nvSpPr>
          <p:spPr bwMode="auto">
            <a:xfrm>
              <a:off x="2007" y="3970"/>
              <a:ext cx="361" cy="325"/>
            </a:xfrm>
            <a:prstGeom prst="rect">
              <a:avLst/>
            </a:prstGeom>
            <a:noFill/>
            <a:ln w="12700">
              <a:noFill/>
              <a:miter lim="800000"/>
              <a:headEnd/>
              <a:tailEnd/>
            </a:ln>
          </p:spPr>
          <p:txBody>
            <a:bodyPr wrap="none" lIns="90488" tIns="44450" rIns="90488" bIns="44450">
              <a:spAutoFit/>
            </a:bodyPr>
            <a:lstStyle/>
            <a:p>
              <a:pPr eaLnBrk="0" hangingPunct="0"/>
              <a:r>
                <a:rPr lang="en-US" sz="2800" b="1">
                  <a:latin typeface="Arial" charset="0"/>
                </a:rPr>
                <a:t>C</a:t>
              </a:r>
              <a:r>
                <a:rPr lang="en-US" sz="2800" b="1" baseline="30000">
                  <a:solidFill>
                    <a:srgbClr val="CC0000"/>
                  </a:solidFill>
                  <a:latin typeface="Arial" charset="0"/>
                </a:rPr>
                <a:t>3</a:t>
              </a:r>
              <a:endParaRPr lang="en-US" sz="2800" b="1" baseline="30000">
                <a:solidFill>
                  <a:schemeClr val="hlink"/>
                </a:solidFill>
                <a:latin typeface="Arial" charset="0"/>
              </a:endParaRPr>
            </a:p>
          </p:txBody>
        </p:sp>
        <p:sp>
          <p:nvSpPr>
            <p:cNvPr id="31759" name="Rectangle 23"/>
            <p:cNvSpPr>
              <a:spLocks noChangeArrowheads="1"/>
            </p:cNvSpPr>
            <p:nvPr/>
          </p:nvSpPr>
          <p:spPr bwMode="auto">
            <a:xfrm>
              <a:off x="3015" y="3970"/>
              <a:ext cx="361" cy="325"/>
            </a:xfrm>
            <a:prstGeom prst="rect">
              <a:avLst/>
            </a:prstGeom>
            <a:noFill/>
            <a:ln w="12700">
              <a:noFill/>
              <a:miter lim="800000"/>
              <a:headEnd/>
              <a:tailEnd/>
            </a:ln>
          </p:spPr>
          <p:txBody>
            <a:bodyPr wrap="none" lIns="90488" tIns="44450" rIns="90488" bIns="44450">
              <a:spAutoFit/>
            </a:bodyPr>
            <a:lstStyle/>
            <a:p>
              <a:pPr eaLnBrk="0" hangingPunct="0"/>
              <a:r>
                <a:rPr lang="en-US" sz="2800" b="1">
                  <a:latin typeface="Arial" charset="0"/>
                </a:rPr>
                <a:t>C</a:t>
              </a:r>
              <a:r>
                <a:rPr lang="en-US" sz="2800" b="1" baseline="30000">
                  <a:solidFill>
                    <a:srgbClr val="CC0000"/>
                  </a:solidFill>
                  <a:latin typeface="Arial" charset="0"/>
                </a:rPr>
                <a:t>2</a:t>
              </a:r>
              <a:endParaRPr lang="en-US" sz="2800" b="1" baseline="30000">
                <a:solidFill>
                  <a:schemeClr val="hlink"/>
                </a:solidFill>
                <a:latin typeface="Arial" charset="0"/>
              </a:endParaRPr>
            </a:p>
          </p:txBody>
        </p:sp>
        <p:sp>
          <p:nvSpPr>
            <p:cNvPr id="31760" name="Rectangle 24"/>
            <p:cNvSpPr>
              <a:spLocks noChangeArrowheads="1"/>
            </p:cNvSpPr>
            <p:nvPr/>
          </p:nvSpPr>
          <p:spPr bwMode="auto">
            <a:xfrm>
              <a:off x="1863" y="1762"/>
              <a:ext cx="194" cy="229"/>
            </a:xfrm>
            <a:prstGeom prst="rect">
              <a:avLst/>
            </a:prstGeom>
            <a:noFill/>
            <a:ln w="12700">
              <a:noFill/>
              <a:miter lim="800000"/>
              <a:headEnd/>
              <a:tailEnd/>
            </a:ln>
          </p:spPr>
          <p:txBody>
            <a:bodyPr wrap="none" lIns="90488" tIns="44450" rIns="90488" bIns="44450">
              <a:spAutoFit/>
            </a:bodyPr>
            <a:lstStyle/>
            <a:p>
              <a:pPr eaLnBrk="0" hangingPunct="0"/>
              <a:r>
                <a:rPr lang="en-US" sz="1800" b="1">
                  <a:solidFill>
                    <a:srgbClr val="CC0000"/>
                  </a:solidFill>
                  <a:latin typeface="Arial" charset="0"/>
                </a:rPr>
                <a:t>5</a:t>
              </a:r>
              <a:endParaRPr lang="en-US" sz="1800" b="1">
                <a:solidFill>
                  <a:schemeClr val="hlink"/>
                </a:solidFill>
                <a:latin typeface="Arial" charset="0"/>
              </a:endParaRPr>
            </a:p>
          </p:txBody>
        </p:sp>
        <p:sp>
          <p:nvSpPr>
            <p:cNvPr id="29721" name="Rectangle 25"/>
            <p:cNvSpPr>
              <a:spLocks noChangeArrowheads="1"/>
            </p:cNvSpPr>
            <p:nvPr/>
          </p:nvSpPr>
          <p:spPr bwMode="auto">
            <a:xfrm>
              <a:off x="567" y="3543"/>
              <a:ext cx="1373" cy="516"/>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b="1">
                  <a:effectLst>
                    <a:outerShdw blurRad="38100" dist="38100" dir="2700000" algn="tl">
                      <a:srgbClr val="C0C0C0"/>
                    </a:outerShdw>
                  </a:effectLst>
                  <a:latin typeface="Arial" charset="0"/>
                </a:rPr>
                <a:t>      </a:t>
              </a:r>
              <a:r>
                <a:rPr lang="en-US" b="1">
                  <a:solidFill>
                    <a:srgbClr val="9234DB"/>
                  </a:solidFill>
                  <a:effectLst>
                    <a:outerShdw blurRad="38100" dist="38100" dir="2700000" algn="tl">
                      <a:srgbClr val="C0C0C0"/>
                    </a:outerShdw>
                  </a:effectLst>
                  <a:latin typeface="Arial" charset="0"/>
                </a:rPr>
                <a:t>Sugar</a:t>
              </a:r>
            </a:p>
            <a:p>
              <a:pPr eaLnBrk="0" hangingPunct="0">
                <a:defRPr/>
              </a:pPr>
              <a:r>
                <a:rPr lang="en-US" b="1">
                  <a:solidFill>
                    <a:srgbClr val="9234DB"/>
                  </a:solidFill>
                  <a:effectLst>
                    <a:outerShdw blurRad="38100" dist="38100" dir="2700000" algn="tl">
                      <a:srgbClr val="C0C0C0"/>
                    </a:outerShdw>
                  </a:effectLst>
                  <a:latin typeface="Arial" charset="0"/>
                </a:rPr>
                <a:t>(deoxyribose)</a:t>
              </a:r>
            </a:p>
          </p:txBody>
        </p:sp>
        <p:sp>
          <p:nvSpPr>
            <p:cNvPr id="31762" name="AutoShape 26"/>
            <p:cNvSpPr>
              <a:spLocks noChangeArrowheads="1"/>
            </p:cNvSpPr>
            <p:nvPr/>
          </p:nvSpPr>
          <p:spPr bwMode="auto">
            <a:xfrm>
              <a:off x="2016" y="2688"/>
              <a:ext cx="1440" cy="1296"/>
            </a:xfrm>
            <a:prstGeom prst="pentagon">
              <a:avLst/>
            </a:prstGeom>
            <a:solidFill>
              <a:schemeClr val="accent1"/>
            </a:solidFill>
            <a:ln w="38100">
              <a:solidFill>
                <a:schemeClr val="tx1"/>
              </a:solidFill>
              <a:miter lim="800000"/>
              <a:headEnd/>
              <a:tailEnd/>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69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1+#ppt_w/2"/>
                                          </p:val>
                                        </p:tav>
                                        <p:tav tm="100000">
                                          <p:val>
                                            <p:strVal val="#ppt_x"/>
                                          </p:val>
                                        </p:tav>
                                      </p:tavLst>
                                    </p:anim>
                                    <p:anim calcmode="lin" valueType="num">
                                      <p:cBhvr additive="base">
                                        <p:cTn id="2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381000"/>
            <a:ext cx="7772400" cy="1143000"/>
          </a:xfrm>
        </p:spPr>
        <p:txBody>
          <a:bodyPr/>
          <a:lstStyle/>
          <a:p>
            <a:pPr eaLnBrk="1" hangingPunct="1">
              <a:defRPr/>
            </a:pPr>
            <a:r>
              <a:rPr lang="en-US" sz="4800" b="1">
                <a:solidFill>
                  <a:srgbClr val="333399"/>
                </a:solidFill>
                <a:effectLst>
                  <a:outerShdw blurRad="38100" dist="38100" dir="2700000" algn="tl">
                    <a:srgbClr val="C0C0C0"/>
                  </a:outerShdw>
                </a:effectLst>
              </a:rPr>
              <a:t>Nucleic acids</a:t>
            </a:r>
          </a:p>
        </p:txBody>
      </p:sp>
      <p:sp>
        <p:nvSpPr>
          <p:cNvPr id="29698" name="Slide Number Placeholder 5"/>
          <p:cNvSpPr>
            <a:spLocks noGrp="1"/>
          </p:cNvSpPr>
          <p:nvPr>
            <p:ph type="sldNum" sz="quarter" idx="12"/>
          </p:nvPr>
        </p:nvSpPr>
        <p:spPr>
          <a:noFill/>
        </p:spPr>
        <p:txBody>
          <a:bodyPr/>
          <a:lstStyle/>
          <a:p>
            <a:fld id="{C0A3F63B-A6B0-4CC0-8476-A33A38B66243}" type="slidenum">
              <a:rPr lang="en-US" smtClean="0"/>
              <a:pPr/>
              <a:t>31</a:t>
            </a:fld>
            <a:endParaRPr lang="en-US"/>
          </a:p>
        </p:txBody>
      </p:sp>
      <p:sp>
        <p:nvSpPr>
          <p:cNvPr id="27651" name="Rectangle 3"/>
          <p:cNvSpPr>
            <a:spLocks noGrp="1" noChangeArrowheads="1"/>
          </p:cNvSpPr>
          <p:nvPr>
            <p:ph sz="quarter" idx="1"/>
          </p:nvPr>
        </p:nvSpPr>
        <p:spPr>
          <a:xfrm>
            <a:off x="381000" y="1676400"/>
            <a:ext cx="8305800" cy="4114800"/>
          </a:xfrm>
        </p:spPr>
        <p:txBody>
          <a:bodyPr/>
          <a:lstStyle/>
          <a:p>
            <a:pPr eaLnBrk="1" hangingPunct="1">
              <a:lnSpc>
                <a:spcPct val="90000"/>
              </a:lnSpc>
              <a:defRPr/>
            </a:pPr>
            <a:r>
              <a:rPr lang="en-US" sz="3200" b="1" dirty="0">
                <a:solidFill>
                  <a:srgbClr val="CC0000"/>
                </a:solidFill>
                <a:effectLst>
                  <a:outerShdw blurRad="38100" dist="38100" dir="2700000" algn="tl">
                    <a:srgbClr val="C0C0C0"/>
                  </a:outerShdw>
                </a:effectLst>
                <a:latin typeface="Comic Sans MS" pitchFamily="66" charset="0"/>
              </a:rPr>
              <a:t>Two types:</a:t>
            </a:r>
          </a:p>
          <a:p>
            <a:pPr eaLnBrk="1" hangingPunct="1">
              <a:lnSpc>
                <a:spcPct val="90000"/>
              </a:lnSpc>
              <a:buFontTx/>
              <a:buNone/>
              <a:defRPr/>
            </a:pPr>
            <a:r>
              <a:rPr lang="en-US" sz="3200" dirty="0">
                <a:latin typeface="Comic Sans MS" pitchFamily="66" charset="0"/>
              </a:rPr>
              <a:t>		</a:t>
            </a:r>
            <a:r>
              <a:rPr lang="en-US" sz="3200" b="1" dirty="0">
                <a:solidFill>
                  <a:srgbClr val="333399"/>
                </a:solidFill>
                <a:effectLst>
                  <a:outerShdw blurRad="38100" dist="38100" dir="2700000" algn="tl">
                    <a:srgbClr val="C0C0C0"/>
                  </a:outerShdw>
                </a:effectLst>
                <a:latin typeface="Comic Sans MS" pitchFamily="66" charset="0"/>
              </a:rPr>
              <a:t>a. </a:t>
            </a:r>
            <a:r>
              <a:rPr lang="en-US" sz="3200" dirty="0">
                <a:solidFill>
                  <a:srgbClr val="333399"/>
                </a:solidFill>
                <a:effectLst>
                  <a:outerShdw blurRad="38100" dist="38100" dir="2700000" algn="tl">
                    <a:srgbClr val="C0C0C0"/>
                  </a:outerShdw>
                </a:effectLst>
                <a:latin typeface="Comic Sans MS" pitchFamily="66" charset="0"/>
              </a:rPr>
              <a:t>Deoxyribonucleic acid </a:t>
            </a:r>
            <a:r>
              <a:rPr lang="en-US" sz="3200" b="1" dirty="0">
                <a:solidFill>
                  <a:srgbClr val="333399"/>
                </a:solidFill>
                <a:effectLst>
                  <a:outerShdw blurRad="38100" dist="38100" dir="2700000" algn="tl">
                    <a:srgbClr val="C0C0C0"/>
                  </a:outerShdw>
                </a:effectLst>
                <a:latin typeface="Comic Sans MS" pitchFamily="66" charset="0"/>
              </a:rPr>
              <a:t>(DNA-		   double helix)</a:t>
            </a:r>
          </a:p>
          <a:p>
            <a:pPr eaLnBrk="1" hangingPunct="1">
              <a:lnSpc>
                <a:spcPct val="90000"/>
              </a:lnSpc>
              <a:buFontTx/>
              <a:buNone/>
              <a:defRPr/>
            </a:pPr>
            <a:r>
              <a:rPr lang="en-US" sz="3200" b="1" dirty="0">
                <a:solidFill>
                  <a:srgbClr val="333399"/>
                </a:solidFill>
                <a:effectLst>
                  <a:outerShdw blurRad="38100" dist="38100" dir="2700000" algn="tl">
                    <a:srgbClr val="C0C0C0"/>
                  </a:outerShdw>
                </a:effectLst>
                <a:latin typeface="Comic Sans MS" pitchFamily="66" charset="0"/>
              </a:rPr>
              <a:t>	   b. </a:t>
            </a:r>
            <a:r>
              <a:rPr lang="en-US" sz="3200" dirty="0">
                <a:solidFill>
                  <a:srgbClr val="333399"/>
                </a:solidFill>
                <a:effectLst>
                  <a:outerShdw blurRad="38100" dist="38100" dir="2700000" algn="tl">
                    <a:srgbClr val="C0C0C0"/>
                  </a:outerShdw>
                </a:effectLst>
                <a:latin typeface="Comic Sans MS" pitchFamily="66" charset="0"/>
              </a:rPr>
              <a:t>Ribonucleic acid </a:t>
            </a:r>
            <a:r>
              <a:rPr lang="en-US" sz="3200" b="1" dirty="0">
                <a:solidFill>
                  <a:srgbClr val="333399"/>
                </a:solidFill>
                <a:effectLst>
                  <a:outerShdw blurRad="38100" dist="38100" dir="2700000" algn="tl">
                    <a:srgbClr val="C0C0C0"/>
                  </a:outerShdw>
                </a:effectLst>
                <a:latin typeface="Comic Sans MS" pitchFamily="66" charset="0"/>
              </a:rPr>
              <a:t>(RNA-single       	   strand)</a:t>
            </a:r>
          </a:p>
          <a:p>
            <a:pPr eaLnBrk="1" hangingPunct="1">
              <a:lnSpc>
                <a:spcPct val="90000"/>
              </a:lnSpc>
              <a:defRPr/>
            </a:pPr>
            <a:r>
              <a:rPr lang="en-US" sz="3200" b="1" dirty="0">
                <a:solidFill>
                  <a:schemeClr val="accent2"/>
                </a:solidFill>
                <a:effectLst>
                  <a:outerShdw blurRad="38100" dist="38100" dir="2700000" algn="tl">
                    <a:srgbClr val="C0C0C0"/>
                  </a:outerShdw>
                </a:effectLst>
                <a:latin typeface="Comic Sans MS" pitchFamily="66" charset="0"/>
              </a:rPr>
              <a:t>Nucleic acids </a:t>
            </a:r>
            <a:r>
              <a:rPr lang="en-US" sz="3200" dirty="0">
                <a:latin typeface="Comic Sans MS" pitchFamily="66" charset="0"/>
              </a:rPr>
              <a:t>are composed of long chains of </a:t>
            </a:r>
            <a:r>
              <a:rPr lang="en-US" sz="3200" b="1" dirty="0">
                <a:solidFill>
                  <a:srgbClr val="333399"/>
                </a:solidFill>
                <a:effectLst>
                  <a:outerShdw blurRad="38100" dist="38100" dir="2700000" algn="tl">
                    <a:srgbClr val="C0C0C0"/>
                  </a:outerShdw>
                </a:effectLst>
                <a:latin typeface="Comic Sans MS" pitchFamily="66" charset="0"/>
              </a:rPr>
              <a:t>nucleotides.</a:t>
            </a:r>
            <a:endParaRPr lang="en-US" sz="3200"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animEffect transition="in" filter="wipe(left)">
                                      <p:cBhvr>
                                        <p:cTn id="7" dur="500"/>
                                        <p:tgtEl>
                                          <p:spTgt spid="2765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27651">
                                            <p:txEl>
                                              <p:pRg st="0" end="0"/>
                                            </p:txEl>
                                          </p:spTgt>
                                        </p:tgtEl>
                                        <p:attrNameLst>
                                          <p:attrName>style.visibility</p:attrName>
                                        </p:attrNameLst>
                                      </p:cBhvr>
                                      <p:to>
                                        <p:strVal val="visible"/>
                                      </p:to>
                                    </p:set>
                                    <p:anim calcmode="lin" valueType="num">
                                      <p:cBhvr additive="base">
                                        <p:cTn id="12" dur="500" fill="hold"/>
                                        <p:tgtEl>
                                          <p:spTgt spid="27651">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276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27651">
                                            <p:txEl>
                                              <p:pRg st="1" end="1"/>
                                            </p:txEl>
                                          </p:spTgt>
                                        </p:tgtEl>
                                        <p:attrNameLst>
                                          <p:attrName>style.visibility</p:attrName>
                                        </p:attrNameLst>
                                      </p:cBhvr>
                                      <p:to>
                                        <p:strVal val="visible"/>
                                      </p:to>
                                    </p:set>
                                    <p:anim calcmode="lin" valueType="num">
                                      <p:cBhvr additive="base">
                                        <p:cTn id="18" dur="500" fill="hold"/>
                                        <p:tgtEl>
                                          <p:spTgt spid="27651">
                                            <p:txEl>
                                              <p:pRg st="1" end="1"/>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276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27651">
                                            <p:txEl>
                                              <p:pRg st="2" end="2"/>
                                            </p:txEl>
                                          </p:spTgt>
                                        </p:tgtEl>
                                        <p:attrNameLst>
                                          <p:attrName>style.visibility</p:attrName>
                                        </p:attrNameLst>
                                      </p:cBhvr>
                                      <p:to>
                                        <p:strVal val="visible"/>
                                      </p:to>
                                    </p:set>
                                    <p:anim calcmode="lin" valueType="num">
                                      <p:cBhvr additive="base">
                                        <p:cTn id="24" dur="500" fill="hold"/>
                                        <p:tgtEl>
                                          <p:spTgt spid="27651">
                                            <p:txEl>
                                              <p:pRg st="2" end="2"/>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276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27651">
                                            <p:txEl>
                                              <p:pRg st="3" end="3"/>
                                            </p:txEl>
                                          </p:spTgt>
                                        </p:tgtEl>
                                        <p:attrNameLst>
                                          <p:attrName>style.visibility</p:attrName>
                                        </p:attrNameLst>
                                      </p:cBhvr>
                                      <p:to>
                                        <p:strVal val="visible"/>
                                      </p:to>
                                    </p:set>
                                    <p:anim calcmode="lin" valueType="num">
                                      <p:cBhvr additive="base">
                                        <p:cTn id="30" dur="500" fill="hold"/>
                                        <p:tgtEl>
                                          <p:spTgt spid="27651">
                                            <p:txEl>
                                              <p:pRg st="3" end="3"/>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2765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build="p" autoUpdateAnimBg="0"/>
      <p:bldP spid="27651"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images.tutorvista.com/cms/images/81/dna-and-rna.png"/>
          <p:cNvPicPr/>
          <p:nvPr/>
        </p:nvPicPr>
        <p:blipFill>
          <a:blip r:embed="rId2" cstate="print"/>
          <a:srcRect/>
          <a:stretch>
            <a:fillRect/>
          </a:stretch>
        </p:blipFill>
        <p:spPr bwMode="auto">
          <a:xfrm>
            <a:off x="838200" y="307204"/>
            <a:ext cx="7543800" cy="6550796"/>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09600" y="304800"/>
            <a:ext cx="7772400" cy="1143000"/>
          </a:xfrm>
        </p:spPr>
        <p:txBody>
          <a:bodyPr/>
          <a:lstStyle/>
          <a:p>
            <a:pPr eaLnBrk="1" hangingPunct="1">
              <a:defRPr/>
            </a:pPr>
            <a:r>
              <a:rPr lang="en-US" b="1">
                <a:solidFill>
                  <a:srgbClr val="333399"/>
                </a:solidFill>
                <a:effectLst>
                  <a:outerShdw blurRad="38100" dist="38100" dir="2700000" algn="tl">
                    <a:srgbClr val="C0C0C0"/>
                  </a:outerShdw>
                </a:effectLst>
              </a:rPr>
              <a:t>DNA - double helix</a:t>
            </a:r>
            <a:endParaRPr lang="en-US"/>
          </a:p>
        </p:txBody>
      </p:sp>
      <p:sp>
        <p:nvSpPr>
          <p:cNvPr id="32770" name="Slide Number Placeholder 5"/>
          <p:cNvSpPr>
            <a:spLocks noGrp="1"/>
          </p:cNvSpPr>
          <p:nvPr>
            <p:ph type="sldNum" sz="quarter" idx="12"/>
          </p:nvPr>
        </p:nvSpPr>
        <p:spPr>
          <a:noFill/>
        </p:spPr>
        <p:txBody>
          <a:bodyPr/>
          <a:lstStyle/>
          <a:p>
            <a:fld id="{51AF29FD-6F97-4DE0-B64B-58165B8426AC}" type="slidenum">
              <a:rPr lang="en-US" smtClean="0"/>
              <a:pPr/>
              <a:t>33</a:t>
            </a:fld>
            <a:endParaRPr lang="en-US"/>
          </a:p>
        </p:txBody>
      </p:sp>
      <p:sp>
        <p:nvSpPr>
          <p:cNvPr id="32772" name="Rectangle 3"/>
          <p:cNvSpPr>
            <a:spLocks noChangeArrowheads="1"/>
          </p:cNvSpPr>
          <p:nvPr/>
        </p:nvSpPr>
        <p:spPr bwMode="auto">
          <a:xfrm>
            <a:off x="838200" y="685800"/>
            <a:ext cx="7772400" cy="1143000"/>
          </a:xfrm>
          <a:prstGeom prst="rect">
            <a:avLst/>
          </a:prstGeom>
          <a:noFill/>
          <a:ln w="12700">
            <a:noFill/>
            <a:miter lim="800000"/>
            <a:headEnd/>
            <a:tailEnd/>
          </a:ln>
        </p:spPr>
        <p:txBody>
          <a:bodyPr wrap="none" anchor="ctr"/>
          <a:lstStyle/>
          <a:p>
            <a:endParaRPr lang="en-US"/>
          </a:p>
        </p:txBody>
      </p:sp>
      <p:grpSp>
        <p:nvGrpSpPr>
          <p:cNvPr id="2" name="Group 4"/>
          <p:cNvGrpSpPr>
            <a:grpSpLocks/>
          </p:cNvGrpSpPr>
          <p:nvPr/>
        </p:nvGrpSpPr>
        <p:grpSpPr bwMode="auto">
          <a:xfrm>
            <a:off x="241300" y="990600"/>
            <a:ext cx="2933700" cy="5854700"/>
            <a:chOff x="152" y="624"/>
            <a:chExt cx="1848" cy="3688"/>
          </a:xfrm>
        </p:grpSpPr>
        <p:sp>
          <p:nvSpPr>
            <p:cNvPr id="32826" name="Line 5"/>
            <p:cNvSpPr>
              <a:spLocks noChangeShapeType="1"/>
            </p:cNvSpPr>
            <p:nvPr/>
          </p:nvSpPr>
          <p:spPr bwMode="auto">
            <a:xfrm flipV="1">
              <a:off x="1536" y="2000"/>
              <a:ext cx="416" cy="256"/>
            </a:xfrm>
            <a:prstGeom prst="line">
              <a:avLst/>
            </a:prstGeom>
            <a:noFill/>
            <a:ln w="50800">
              <a:solidFill>
                <a:schemeClr val="tx1"/>
              </a:solidFill>
              <a:round/>
              <a:headEnd/>
              <a:tailEnd/>
            </a:ln>
          </p:spPr>
          <p:txBody>
            <a:bodyPr wrap="none" anchor="ctr"/>
            <a:lstStyle/>
            <a:p>
              <a:endParaRPr lang="en-US"/>
            </a:p>
          </p:txBody>
        </p:sp>
        <p:sp>
          <p:nvSpPr>
            <p:cNvPr id="32827" name="Line 6"/>
            <p:cNvSpPr>
              <a:spLocks noChangeShapeType="1"/>
            </p:cNvSpPr>
            <p:nvPr/>
          </p:nvSpPr>
          <p:spPr bwMode="auto">
            <a:xfrm flipV="1">
              <a:off x="1536" y="3344"/>
              <a:ext cx="464" cy="256"/>
            </a:xfrm>
            <a:prstGeom prst="line">
              <a:avLst/>
            </a:prstGeom>
            <a:noFill/>
            <a:ln w="50800">
              <a:solidFill>
                <a:schemeClr val="tx1"/>
              </a:solidFill>
              <a:round/>
              <a:headEnd/>
              <a:tailEnd/>
            </a:ln>
          </p:spPr>
          <p:txBody>
            <a:bodyPr wrap="none" anchor="ctr"/>
            <a:lstStyle/>
            <a:p>
              <a:endParaRPr lang="en-US"/>
            </a:p>
          </p:txBody>
        </p:sp>
        <p:sp>
          <p:nvSpPr>
            <p:cNvPr id="32828" name="Oval 7"/>
            <p:cNvSpPr>
              <a:spLocks noChangeArrowheads="1"/>
            </p:cNvSpPr>
            <p:nvPr/>
          </p:nvSpPr>
          <p:spPr bwMode="auto">
            <a:xfrm>
              <a:off x="200" y="2600"/>
              <a:ext cx="512" cy="560"/>
            </a:xfrm>
            <a:prstGeom prst="ellipse">
              <a:avLst/>
            </a:prstGeom>
            <a:solidFill>
              <a:srgbClr val="FAFD00"/>
            </a:solidFill>
            <a:ln w="38100">
              <a:solidFill>
                <a:schemeClr val="tx1"/>
              </a:solidFill>
              <a:round/>
              <a:headEnd/>
              <a:tailEnd/>
            </a:ln>
          </p:spPr>
          <p:txBody>
            <a:bodyPr wrap="none" anchor="ctr"/>
            <a:lstStyle/>
            <a:p>
              <a:endParaRPr lang="en-US"/>
            </a:p>
          </p:txBody>
        </p:sp>
        <p:sp>
          <p:nvSpPr>
            <p:cNvPr id="32829" name="Oval 8"/>
            <p:cNvSpPr>
              <a:spLocks noChangeArrowheads="1"/>
            </p:cNvSpPr>
            <p:nvPr/>
          </p:nvSpPr>
          <p:spPr bwMode="auto">
            <a:xfrm>
              <a:off x="152" y="3752"/>
              <a:ext cx="512" cy="560"/>
            </a:xfrm>
            <a:prstGeom prst="ellipse">
              <a:avLst/>
            </a:prstGeom>
            <a:solidFill>
              <a:srgbClr val="FAFD00"/>
            </a:solidFill>
            <a:ln w="38100">
              <a:solidFill>
                <a:schemeClr val="tx1"/>
              </a:solidFill>
              <a:round/>
              <a:headEnd/>
              <a:tailEnd/>
            </a:ln>
          </p:spPr>
          <p:txBody>
            <a:bodyPr wrap="none" anchor="ctr"/>
            <a:lstStyle/>
            <a:p>
              <a:endParaRPr lang="en-US"/>
            </a:p>
          </p:txBody>
        </p:sp>
        <p:sp>
          <p:nvSpPr>
            <p:cNvPr id="32830" name="Oval 9"/>
            <p:cNvSpPr>
              <a:spLocks noChangeArrowheads="1"/>
            </p:cNvSpPr>
            <p:nvPr/>
          </p:nvSpPr>
          <p:spPr bwMode="auto">
            <a:xfrm>
              <a:off x="200" y="1400"/>
              <a:ext cx="512" cy="560"/>
            </a:xfrm>
            <a:prstGeom prst="ellipse">
              <a:avLst/>
            </a:prstGeom>
            <a:solidFill>
              <a:srgbClr val="FAFD00"/>
            </a:solidFill>
            <a:ln w="38100">
              <a:solidFill>
                <a:schemeClr val="tx1"/>
              </a:solidFill>
              <a:round/>
              <a:headEnd/>
              <a:tailEnd/>
            </a:ln>
          </p:spPr>
          <p:txBody>
            <a:bodyPr wrap="none" anchor="ctr"/>
            <a:lstStyle/>
            <a:p>
              <a:endParaRPr lang="en-US"/>
            </a:p>
          </p:txBody>
        </p:sp>
        <p:sp>
          <p:nvSpPr>
            <p:cNvPr id="32831" name="Line 10"/>
            <p:cNvSpPr>
              <a:spLocks noChangeShapeType="1"/>
            </p:cNvSpPr>
            <p:nvPr/>
          </p:nvSpPr>
          <p:spPr bwMode="auto">
            <a:xfrm>
              <a:off x="624" y="1824"/>
              <a:ext cx="368" cy="176"/>
            </a:xfrm>
            <a:prstGeom prst="line">
              <a:avLst/>
            </a:prstGeom>
            <a:noFill/>
            <a:ln w="50800">
              <a:solidFill>
                <a:schemeClr val="tx1"/>
              </a:solidFill>
              <a:round/>
              <a:headEnd/>
              <a:tailEnd/>
            </a:ln>
          </p:spPr>
          <p:txBody>
            <a:bodyPr wrap="none" anchor="ctr"/>
            <a:lstStyle/>
            <a:p>
              <a:endParaRPr lang="en-US"/>
            </a:p>
          </p:txBody>
        </p:sp>
        <p:sp>
          <p:nvSpPr>
            <p:cNvPr id="32832" name="Line 11"/>
            <p:cNvSpPr>
              <a:spLocks noChangeShapeType="1"/>
            </p:cNvSpPr>
            <p:nvPr/>
          </p:nvSpPr>
          <p:spPr bwMode="auto">
            <a:xfrm flipH="1" flipV="1">
              <a:off x="992" y="2000"/>
              <a:ext cx="80" cy="320"/>
            </a:xfrm>
            <a:prstGeom prst="line">
              <a:avLst/>
            </a:prstGeom>
            <a:noFill/>
            <a:ln w="50800">
              <a:solidFill>
                <a:schemeClr val="tx1"/>
              </a:solidFill>
              <a:round/>
              <a:headEnd/>
              <a:tailEnd/>
            </a:ln>
          </p:spPr>
          <p:txBody>
            <a:bodyPr wrap="none" anchor="ctr"/>
            <a:lstStyle/>
            <a:p>
              <a:endParaRPr lang="en-US"/>
            </a:p>
          </p:txBody>
        </p:sp>
        <p:sp>
          <p:nvSpPr>
            <p:cNvPr id="32833" name="Line 12"/>
            <p:cNvSpPr>
              <a:spLocks noChangeShapeType="1"/>
            </p:cNvSpPr>
            <p:nvPr/>
          </p:nvSpPr>
          <p:spPr bwMode="auto">
            <a:xfrm flipH="1" flipV="1">
              <a:off x="992" y="3296"/>
              <a:ext cx="80" cy="368"/>
            </a:xfrm>
            <a:prstGeom prst="line">
              <a:avLst/>
            </a:prstGeom>
            <a:noFill/>
            <a:ln w="50800">
              <a:solidFill>
                <a:schemeClr val="tx1"/>
              </a:solidFill>
              <a:round/>
              <a:headEnd/>
              <a:tailEnd/>
            </a:ln>
          </p:spPr>
          <p:txBody>
            <a:bodyPr wrap="none" anchor="ctr"/>
            <a:lstStyle/>
            <a:p>
              <a:endParaRPr lang="en-US"/>
            </a:p>
          </p:txBody>
        </p:sp>
        <p:sp>
          <p:nvSpPr>
            <p:cNvPr id="32834" name="Line 13"/>
            <p:cNvSpPr>
              <a:spLocks noChangeShapeType="1"/>
            </p:cNvSpPr>
            <p:nvPr/>
          </p:nvSpPr>
          <p:spPr bwMode="auto">
            <a:xfrm flipH="1" flipV="1">
              <a:off x="656" y="3056"/>
              <a:ext cx="304" cy="256"/>
            </a:xfrm>
            <a:prstGeom prst="line">
              <a:avLst/>
            </a:prstGeom>
            <a:noFill/>
            <a:ln w="50800">
              <a:solidFill>
                <a:schemeClr val="tx1"/>
              </a:solidFill>
              <a:round/>
              <a:headEnd/>
              <a:tailEnd/>
            </a:ln>
          </p:spPr>
          <p:txBody>
            <a:bodyPr wrap="none" anchor="ctr"/>
            <a:lstStyle/>
            <a:p>
              <a:endParaRPr lang="en-US"/>
            </a:p>
          </p:txBody>
        </p:sp>
        <p:sp>
          <p:nvSpPr>
            <p:cNvPr id="32835" name="Line 14"/>
            <p:cNvSpPr>
              <a:spLocks noChangeShapeType="1"/>
            </p:cNvSpPr>
            <p:nvPr/>
          </p:nvSpPr>
          <p:spPr bwMode="auto">
            <a:xfrm flipV="1">
              <a:off x="688" y="2528"/>
              <a:ext cx="496" cy="224"/>
            </a:xfrm>
            <a:prstGeom prst="line">
              <a:avLst/>
            </a:prstGeom>
            <a:noFill/>
            <a:ln w="50800">
              <a:solidFill>
                <a:schemeClr val="tx1"/>
              </a:solidFill>
              <a:round/>
              <a:headEnd/>
              <a:tailEnd/>
            </a:ln>
          </p:spPr>
          <p:txBody>
            <a:bodyPr wrap="none" anchor="ctr"/>
            <a:lstStyle/>
            <a:p>
              <a:endParaRPr lang="en-US"/>
            </a:p>
          </p:txBody>
        </p:sp>
        <p:sp>
          <p:nvSpPr>
            <p:cNvPr id="32836" name="Line 15"/>
            <p:cNvSpPr>
              <a:spLocks noChangeShapeType="1"/>
            </p:cNvSpPr>
            <p:nvPr/>
          </p:nvSpPr>
          <p:spPr bwMode="auto">
            <a:xfrm flipV="1">
              <a:off x="624" y="3872"/>
              <a:ext cx="560" cy="208"/>
            </a:xfrm>
            <a:prstGeom prst="line">
              <a:avLst/>
            </a:prstGeom>
            <a:noFill/>
            <a:ln w="50800">
              <a:solidFill>
                <a:schemeClr val="tx1"/>
              </a:solidFill>
              <a:round/>
              <a:headEnd/>
              <a:tailEnd/>
            </a:ln>
          </p:spPr>
          <p:txBody>
            <a:bodyPr wrap="none" anchor="ctr"/>
            <a:lstStyle/>
            <a:p>
              <a:endParaRPr lang="en-US"/>
            </a:p>
          </p:txBody>
        </p:sp>
        <p:sp>
          <p:nvSpPr>
            <p:cNvPr id="32837" name="Line 16"/>
            <p:cNvSpPr>
              <a:spLocks noChangeShapeType="1"/>
            </p:cNvSpPr>
            <p:nvPr/>
          </p:nvSpPr>
          <p:spPr bwMode="auto">
            <a:xfrm>
              <a:off x="592" y="4240"/>
              <a:ext cx="208" cy="64"/>
            </a:xfrm>
            <a:prstGeom prst="line">
              <a:avLst/>
            </a:prstGeom>
            <a:noFill/>
            <a:ln w="50800">
              <a:solidFill>
                <a:schemeClr val="tx1"/>
              </a:solidFill>
              <a:round/>
              <a:headEnd/>
              <a:tailEnd/>
            </a:ln>
          </p:spPr>
          <p:txBody>
            <a:bodyPr wrap="none" anchor="ctr"/>
            <a:lstStyle/>
            <a:p>
              <a:endParaRPr lang="en-US"/>
            </a:p>
          </p:txBody>
        </p:sp>
        <p:sp>
          <p:nvSpPr>
            <p:cNvPr id="32838" name="Rectangle 17"/>
            <p:cNvSpPr>
              <a:spLocks noChangeArrowheads="1"/>
            </p:cNvSpPr>
            <p:nvPr/>
          </p:nvSpPr>
          <p:spPr bwMode="auto">
            <a:xfrm>
              <a:off x="327" y="2698"/>
              <a:ext cx="263" cy="325"/>
            </a:xfrm>
            <a:prstGeom prst="rect">
              <a:avLst/>
            </a:prstGeom>
            <a:noFill/>
            <a:ln w="12700">
              <a:noFill/>
              <a:miter lim="800000"/>
              <a:headEnd/>
              <a:tailEnd/>
            </a:ln>
          </p:spPr>
          <p:txBody>
            <a:bodyPr wrap="none" lIns="90488" tIns="44450" rIns="90488" bIns="44450">
              <a:spAutoFit/>
            </a:bodyPr>
            <a:lstStyle/>
            <a:p>
              <a:pPr eaLnBrk="0" hangingPunct="0"/>
              <a:r>
                <a:rPr lang="en-US" sz="2800" b="1">
                  <a:latin typeface="Arial" charset="0"/>
                </a:rPr>
                <a:t>P</a:t>
              </a:r>
            </a:p>
          </p:txBody>
        </p:sp>
        <p:sp>
          <p:nvSpPr>
            <p:cNvPr id="32839" name="Rectangle 18"/>
            <p:cNvSpPr>
              <a:spLocks noChangeArrowheads="1"/>
            </p:cNvSpPr>
            <p:nvPr/>
          </p:nvSpPr>
          <p:spPr bwMode="auto">
            <a:xfrm>
              <a:off x="327" y="1498"/>
              <a:ext cx="263" cy="325"/>
            </a:xfrm>
            <a:prstGeom prst="rect">
              <a:avLst/>
            </a:prstGeom>
            <a:noFill/>
            <a:ln w="12700">
              <a:noFill/>
              <a:miter lim="800000"/>
              <a:headEnd/>
              <a:tailEnd/>
            </a:ln>
          </p:spPr>
          <p:txBody>
            <a:bodyPr wrap="none" lIns="90488" tIns="44450" rIns="90488" bIns="44450">
              <a:spAutoFit/>
            </a:bodyPr>
            <a:lstStyle/>
            <a:p>
              <a:pPr eaLnBrk="0" hangingPunct="0"/>
              <a:r>
                <a:rPr lang="en-US" sz="2800" b="1">
                  <a:latin typeface="Arial" charset="0"/>
                </a:rPr>
                <a:t>P</a:t>
              </a:r>
            </a:p>
          </p:txBody>
        </p:sp>
        <p:sp>
          <p:nvSpPr>
            <p:cNvPr id="32840" name="Rectangle 19"/>
            <p:cNvSpPr>
              <a:spLocks noChangeArrowheads="1"/>
            </p:cNvSpPr>
            <p:nvPr/>
          </p:nvSpPr>
          <p:spPr bwMode="auto">
            <a:xfrm>
              <a:off x="279" y="3850"/>
              <a:ext cx="263" cy="325"/>
            </a:xfrm>
            <a:prstGeom prst="rect">
              <a:avLst/>
            </a:prstGeom>
            <a:noFill/>
            <a:ln w="12700">
              <a:noFill/>
              <a:miter lim="800000"/>
              <a:headEnd/>
              <a:tailEnd/>
            </a:ln>
          </p:spPr>
          <p:txBody>
            <a:bodyPr wrap="none" lIns="90488" tIns="44450" rIns="90488" bIns="44450">
              <a:spAutoFit/>
            </a:bodyPr>
            <a:lstStyle/>
            <a:p>
              <a:pPr eaLnBrk="0" hangingPunct="0"/>
              <a:r>
                <a:rPr lang="en-US" sz="2800" b="1">
                  <a:latin typeface="Arial" charset="0"/>
                </a:rPr>
                <a:t>P</a:t>
              </a:r>
            </a:p>
          </p:txBody>
        </p:sp>
        <p:sp>
          <p:nvSpPr>
            <p:cNvPr id="32841" name="Line 20"/>
            <p:cNvSpPr>
              <a:spLocks noChangeShapeType="1"/>
            </p:cNvSpPr>
            <p:nvPr/>
          </p:nvSpPr>
          <p:spPr bwMode="auto">
            <a:xfrm flipV="1">
              <a:off x="688" y="1328"/>
              <a:ext cx="496" cy="224"/>
            </a:xfrm>
            <a:prstGeom prst="line">
              <a:avLst/>
            </a:prstGeom>
            <a:noFill/>
            <a:ln w="50800">
              <a:solidFill>
                <a:schemeClr val="tx1"/>
              </a:solidFill>
              <a:round/>
              <a:headEnd/>
              <a:tailEnd/>
            </a:ln>
          </p:spPr>
          <p:txBody>
            <a:bodyPr wrap="none" anchor="ctr"/>
            <a:lstStyle/>
            <a:p>
              <a:endParaRPr lang="en-US"/>
            </a:p>
          </p:txBody>
        </p:sp>
        <p:sp>
          <p:nvSpPr>
            <p:cNvPr id="32842" name="Rectangle 21"/>
            <p:cNvSpPr>
              <a:spLocks noChangeArrowheads="1"/>
            </p:cNvSpPr>
            <p:nvPr/>
          </p:nvSpPr>
          <p:spPr bwMode="auto">
            <a:xfrm>
              <a:off x="1248" y="672"/>
              <a:ext cx="226" cy="229"/>
            </a:xfrm>
            <a:prstGeom prst="rect">
              <a:avLst/>
            </a:prstGeom>
            <a:noFill/>
            <a:ln w="12700">
              <a:noFill/>
              <a:miter lim="800000"/>
              <a:headEnd/>
              <a:tailEnd/>
            </a:ln>
          </p:spPr>
          <p:txBody>
            <a:bodyPr wrap="none" lIns="90488" tIns="44450" rIns="90488" bIns="44450">
              <a:spAutoFit/>
            </a:bodyPr>
            <a:lstStyle/>
            <a:p>
              <a:pPr eaLnBrk="0" hangingPunct="0"/>
              <a:r>
                <a:rPr lang="en-US" sz="1800" b="1">
                  <a:latin typeface="Arial" charset="0"/>
                </a:rPr>
                <a:t>O</a:t>
              </a:r>
            </a:p>
          </p:txBody>
        </p:sp>
        <p:sp>
          <p:nvSpPr>
            <p:cNvPr id="32843" name="Rectangle 22"/>
            <p:cNvSpPr>
              <a:spLocks noChangeArrowheads="1"/>
            </p:cNvSpPr>
            <p:nvPr/>
          </p:nvSpPr>
          <p:spPr bwMode="auto">
            <a:xfrm>
              <a:off x="1248" y="1872"/>
              <a:ext cx="226" cy="229"/>
            </a:xfrm>
            <a:prstGeom prst="rect">
              <a:avLst/>
            </a:prstGeom>
            <a:noFill/>
            <a:ln w="12700">
              <a:noFill/>
              <a:miter lim="800000"/>
              <a:headEnd/>
              <a:tailEnd/>
            </a:ln>
          </p:spPr>
          <p:txBody>
            <a:bodyPr wrap="none" lIns="90488" tIns="44450" rIns="90488" bIns="44450">
              <a:spAutoFit/>
            </a:bodyPr>
            <a:lstStyle/>
            <a:p>
              <a:pPr eaLnBrk="0" hangingPunct="0"/>
              <a:r>
                <a:rPr lang="en-US" sz="1800" b="1">
                  <a:latin typeface="Arial" charset="0"/>
                </a:rPr>
                <a:t>O</a:t>
              </a:r>
            </a:p>
          </p:txBody>
        </p:sp>
        <p:sp>
          <p:nvSpPr>
            <p:cNvPr id="32844" name="Rectangle 23"/>
            <p:cNvSpPr>
              <a:spLocks noChangeArrowheads="1"/>
            </p:cNvSpPr>
            <p:nvPr/>
          </p:nvSpPr>
          <p:spPr bwMode="auto">
            <a:xfrm>
              <a:off x="1248" y="3216"/>
              <a:ext cx="226" cy="229"/>
            </a:xfrm>
            <a:prstGeom prst="rect">
              <a:avLst/>
            </a:prstGeom>
            <a:noFill/>
            <a:ln w="12700">
              <a:noFill/>
              <a:miter lim="800000"/>
              <a:headEnd/>
              <a:tailEnd/>
            </a:ln>
          </p:spPr>
          <p:txBody>
            <a:bodyPr wrap="none" lIns="90488" tIns="44450" rIns="90488" bIns="44450">
              <a:spAutoFit/>
            </a:bodyPr>
            <a:lstStyle/>
            <a:p>
              <a:pPr eaLnBrk="0" hangingPunct="0"/>
              <a:r>
                <a:rPr lang="en-US" sz="1800" b="1">
                  <a:latin typeface="Arial" charset="0"/>
                </a:rPr>
                <a:t>O</a:t>
              </a:r>
            </a:p>
          </p:txBody>
        </p:sp>
        <p:sp>
          <p:nvSpPr>
            <p:cNvPr id="32845" name="Rectangle 24"/>
            <p:cNvSpPr>
              <a:spLocks noChangeArrowheads="1"/>
            </p:cNvSpPr>
            <p:nvPr/>
          </p:nvSpPr>
          <p:spPr bwMode="auto">
            <a:xfrm>
              <a:off x="1527" y="2016"/>
              <a:ext cx="185" cy="210"/>
            </a:xfrm>
            <a:prstGeom prst="rect">
              <a:avLst/>
            </a:prstGeom>
            <a:noFill/>
            <a:ln w="12700">
              <a:noFill/>
              <a:miter lim="800000"/>
              <a:headEnd/>
              <a:tailEnd/>
            </a:ln>
          </p:spPr>
          <p:txBody>
            <a:bodyPr wrap="none" lIns="90488" tIns="44450" rIns="90488" bIns="44450">
              <a:spAutoFit/>
            </a:bodyPr>
            <a:lstStyle/>
            <a:p>
              <a:pPr eaLnBrk="0" hangingPunct="0"/>
              <a:r>
                <a:rPr lang="en-US" sz="1600" b="1">
                  <a:solidFill>
                    <a:srgbClr val="CC0000"/>
                  </a:solidFill>
                  <a:latin typeface="Arial" charset="0"/>
                </a:rPr>
                <a:t>1</a:t>
              </a:r>
              <a:endParaRPr lang="en-US" sz="1600" b="1">
                <a:solidFill>
                  <a:schemeClr val="hlink"/>
                </a:solidFill>
                <a:latin typeface="Arial" charset="0"/>
              </a:endParaRPr>
            </a:p>
          </p:txBody>
        </p:sp>
        <p:sp>
          <p:nvSpPr>
            <p:cNvPr id="32846" name="Rectangle 25"/>
            <p:cNvSpPr>
              <a:spLocks noChangeArrowheads="1"/>
            </p:cNvSpPr>
            <p:nvPr/>
          </p:nvSpPr>
          <p:spPr bwMode="auto">
            <a:xfrm>
              <a:off x="1575" y="2496"/>
              <a:ext cx="185" cy="210"/>
            </a:xfrm>
            <a:prstGeom prst="rect">
              <a:avLst/>
            </a:prstGeom>
            <a:noFill/>
            <a:ln w="12700">
              <a:noFill/>
              <a:miter lim="800000"/>
              <a:headEnd/>
              <a:tailEnd/>
            </a:ln>
          </p:spPr>
          <p:txBody>
            <a:bodyPr wrap="none" lIns="90488" tIns="44450" rIns="90488" bIns="44450">
              <a:spAutoFit/>
            </a:bodyPr>
            <a:lstStyle/>
            <a:p>
              <a:pPr eaLnBrk="0" hangingPunct="0"/>
              <a:r>
                <a:rPr lang="en-US" sz="1600" b="1">
                  <a:solidFill>
                    <a:srgbClr val="CC0000"/>
                  </a:solidFill>
                  <a:latin typeface="Arial" charset="0"/>
                </a:rPr>
                <a:t>2</a:t>
              </a:r>
              <a:endParaRPr lang="en-US" sz="1600" b="1">
                <a:solidFill>
                  <a:schemeClr val="hlink"/>
                </a:solidFill>
                <a:latin typeface="Arial" charset="0"/>
              </a:endParaRPr>
            </a:p>
          </p:txBody>
        </p:sp>
        <p:sp>
          <p:nvSpPr>
            <p:cNvPr id="32847" name="Rectangle 26"/>
            <p:cNvSpPr>
              <a:spLocks noChangeArrowheads="1"/>
            </p:cNvSpPr>
            <p:nvPr/>
          </p:nvSpPr>
          <p:spPr bwMode="auto">
            <a:xfrm>
              <a:off x="1095" y="2592"/>
              <a:ext cx="185" cy="210"/>
            </a:xfrm>
            <a:prstGeom prst="rect">
              <a:avLst/>
            </a:prstGeom>
            <a:noFill/>
            <a:ln w="12700">
              <a:noFill/>
              <a:miter lim="800000"/>
              <a:headEnd/>
              <a:tailEnd/>
            </a:ln>
          </p:spPr>
          <p:txBody>
            <a:bodyPr wrap="none" lIns="90488" tIns="44450" rIns="90488" bIns="44450">
              <a:spAutoFit/>
            </a:bodyPr>
            <a:lstStyle/>
            <a:p>
              <a:pPr eaLnBrk="0" hangingPunct="0"/>
              <a:r>
                <a:rPr lang="en-US" sz="1600" b="1">
                  <a:solidFill>
                    <a:srgbClr val="CC0000"/>
                  </a:solidFill>
                  <a:latin typeface="Arial" charset="0"/>
                </a:rPr>
                <a:t>3</a:t>
              </a:r>
              <a:endParaRPr lang="en-US" sz="1600" b="1">
                <a:solidFill>
                  <a:schemeClr val="hlink"/>
                </a:solidFill>
                <a:latin typeface="Arial" charset="0"/>
              </a:endParaRPr>
            </a:p>
          </p:txBody>
        </p:sp>
        <p:sp>
          <p:nvSpPr>
            <p:cNvPr id="32848" name="Rectangle 27"/>
            <p:cNvSpPr>
              <a:spLocks noChangeArrowheads="1"/>
            </p:cNvSpPr>
            <p:nvPr/>
          </p:nvSpPr>
          <p:spPr bwMode="auto">
            <a:xfrm>
              <a:off x="903" y="2256"/>
              <a:ext cx="185" cy="210"/>
            </a:xfrm>
            <a:prstGeom prst="rect">
              <a:avLst/>
            </a:prstGeom>
            <a:noFill/>
            <a:ln w="12700">
              <a:noFill/>
              <a:miter lim="800000"/>
              <a:headEnd/>
              <a:tailEnd/>
            </a:ln>
          </p:spPr>
          <p:txBody>
            <a:bodyPr wrap="none" lIns="90488" tIns="44450" rIns="90488" bIns="44450">
              <a:spAutoFit/>
            </a:bodyPr>
            <a:lstStyle/>
            <a:p>
              <a:pPr eaLnBrk="0" hangingPunct="0"/>
              <a:r>
                <a:rPr lang="en-US" sz="1600" b="1">
                  <a:solidFill>
                    <a:srgbClr val="CC0000"/>
                  </a:solidFill>
                  <a:latin typeface="Arial" charset="0"/>
                </a:rPr>
                <a:t>4</a:t>
              </a:r>
              <a:endParaRPr lang="en-US" sz="1600" b="1">
                <a:solidFill>
                  <a:schemeClr val="hlink"/>
                </a:solidFill>
                <a:latin typeface="Arial" charset="0"/>
              </a:endParaRPr>
            </a:p>
          </p:txBody>
        </p:sp>
        <p:sp>
          <p:nvSpPr>
            <p:cNvPr id="32849" name="Rectangle 28"/>
            <p:cNvSpPr>
              <a:spLocks noChangeArrowheads="1"/>
            </p:cNvSpPr>
            <p:nvPr/>
          </p:nvSpPr>
          <p:spPr bwMode="auto">
            <a:xfrm>
              <a:off x="903" y="1824"/>
              <a:ext cx="185" cy="210"/>
            </a:xfrm>
            <a:prstGeom prst="rect">
              <a:avLst/>
            </a:prstGeom>
            <a:noFill/>
            <a:ln w="12700">
              <a:noFill/>
              <a:miter lim="800000"/>
              <a:headEnd/>
              <a:tailEnd/>
            </a:ln>
          </p:spPr>
          <p:txBody>
            <a:bodyPr wrap="none" lIns="90488" tIns="44450" rIns="90488" bIns="44450">
              <a:spAutoFit/>
            </a:bodyPr>
            <a:lstStyle/>
            <a:p>
              <a:pPr eaLnBrk="0" hangingPunct="0"/>
              <a:r>
                <a:rPr lang="en-US" sz="1600" b="1">
                  <a:solidFill>
                    <a:srgbClr val="CC0000"/>
                  </a:solidFill>
                  <a:latin typeface="Arial" charset="0"/>
                </a:rPr>
                <a:t>5</a:t>
              </a:r>
              <a:endParaRPr lang="en-US" sz="1600" b="1">
                <a:solidFill>
                  <a:schemeClr val="hlink"/>
                </a:solidFill>
                <a:latin typeface="Arial" charset="0"/>
              </a:endParaRPr>
            </a:p>
          </p:txBody>
        </p:sp>
        <p:sp>
          <p:nvSpPr>
            <p:cNvPr id="32850" name="Rectangle 29"/>
            <p:cNvSpPr>
              <a:spLocks noChangeArrowheads="1"/>
            </p:cNvSpPr>
            <p:nvPr/>
          </p:nvSpPr>
          <p:spPr bwMode="auto">
            <a:xfrm>
              <a:off x="951" y="3120"/>
              <a:ext cx="185" cy="210"/>
            </a:xfrm>
            <a:prstGeom prst="rect">
              <a:avLst/>
            </a:prstGeom>
            <a:noFill/>
            <a:ln w="12700">
              <a:noFill/>
              <a:miter lim="800000"/>
              <a:headEnd/>
              <a:tailEnd/>
            </a:ln>
          </p:spPr>
          <p:txBody>
            <a:bodyPr wrap="none" lIns="90488" tIns="44450" rIns="90488" bIns="44450">
              <a:spAutoFit/>
            </a:bodyPr>
            <a:lstStyle/>
            <a:p>
              <a:pPr eaLnBrk="0" hangingPunct="0"/>
              <a:r>
                <a:rPr lang="en-US" sz="1600" b="1">
                  <a:solidFill>
                    <a:srgbClr val="CC0000"/>
                  </a:solidFill>
                  <a:latin typeface="Arial" charset="0"/>
                </a:rPr>
                <a:t>5</a:t>
              </a:r>
              <a:endParaRPr lang="en-US" sz="1600" b="1">
                <a:solidFill>
                  <a:schemeClr val="hlink"/>
                </a:solidFill>
                <a:latin typeface="Arial" charset="0"/>
              </a:endParaRPr>
            </a:p>
          </p:txBody>
        </p:sp>
        <p:sp>
          <p:nvSpPr>
            <p:cNvPr id="32851" name="Rectangle 30"/>
            <p:cNvSpPr>
              <a:spLocks noChangeArrowheads="1"/>
            </p:cNvSpPr>
            <p:nvPr/>
          </p:nvSpPr>
          <p:spPr bwMode="auto">
            <a:xfrm>
              <a:off x="1095" y="3936"/>
              <a:ext cx="185" cy="210"/>
            </a:xfrm>
            <a:prstGeom prst="rect">
              <a:avLst/>
            </a:prstGeom>
            <a:noFill/>
            <a:ln w="12700">
              <a:noFill/>
              <a:miter lim="800000"/>
              <a:headEnd/>
              <a:tailEnd/>
            </a:ln>
          </p:spPr>
          <p:txBody>
            <a:bodyPr wrap="none" lIns="90488" tIns="44450" rIns="90488" bIns="44450">
              <a:spAutoFit/>
            </a:bodyPr>
            <a:lstStyle/>
            <a:p>
              <a:pPr eaLnBrk="0" hangingPunct="0"/>
              <a:r>
                <a:rPr lang="en-US" sz="1600" b="1">
                  <a:solidFill>
                    <a:srgbClr val="CC0000"/>
                  </a:solidFill>
                  <a:latin typeface="Arial" charset="0"/>
                </a:rPr>
                <a:t>3</a:t>
              </a:r>
              <a:endParaRPr lang="en-US" sz="1600" b="1">
                <a:solidFill>
                  <a:schemeClr val="hlink"/>
                </a:solidFill>
                <a:latin typeface="Arial" charset="0"/>
              </a:endParaRPr>
            </a:p>
          </p:txBody>
        </p:sp>
        <p:sp>
          <p:nvSpPr>
            <p:cNvPr id="32852" name="Rectangle 31"/>
            <p:cNvSpPr>
              <a:spLocks noChangeArrowheads="1"/>
            </p:cNvSpPr>
            <p:nvPr/>
          </p:nvSpPr>
          <p:spPr bwMode="auto">
            <a:xfrm>
              <a:off x="1047" y="1392"/>
              <a:ext cx="185" cy="210"/>
            </a:xfrm>
            <a:prstGeom prst="rect">
              <a:avLst/>
            </a:prstGeom>
            <a:noFill/>
            <a:ln w="12700">
              <a:noFill/>
              <a:miter lim="800000"/>
              <a:headEnd/>
              <a:tailEnd/>
            </a:ln>
          </p:spPr>
          <p:txBody>
            <a:bodyPr wrap="none" lIns="90488" tIns="44450" rIns="90488" bIns="44450">
              <a:spAutoFit/>
            </a:bodyPr>
            <a:lstStyle/>
            <a:p>
              <a:pPr eaLnBrk="0" hangingPunct="0"/>
              <a:r>
                <a:rPr lang="en-US" sz="1600" b="1">
                  <a:solidFill>
                    <a:srgbClr val="CC0000"/>
                  </a:solidFill>
                  <a:latin typeface="Arial" charset="0"/>
                </a:rPr>
                <a:t>3</a:t>
              </a:r>
              <a:endParaRPr lang="en-US" sz="1600" b="1">
                <a:solidFill>
                  <a:schemeClr val="hlink"/>
                </a:solidFill>
                <a:latin typeface="Arial" charset="0"/>
              </a:endParaRPr>
            </a:p>
          </p:txBody>
        </p:sp>
        <p:sp>
          <p:nvSpPr>
            <p:cNvPr id="32853" name="Line 32"/>
            <p:cNvSpPr>
              <a:spLocks noChangeShapeType="1"/>
            </p:cNvSpPr>
            <p:nvPr/>
          </p:nvSpPr>
          <p:spPr bwMode="auto">
            <a:xfrm flipH="1" flipV="1">
              <a:off x="992" y="800"/>
              <a:ext cx="80" cy="320"/>
            </a:xfrm>
            <a:prstGeom prst="line">
              <a:avLst/>
            </a:prstGeom>
            <a:noFill/>
            <a:ln w="50800">
              <a:solidFill>
                <a:schemeClr val="tx1"/>
              </a:solidFill>
              <a:round/>
              <a:headEnd/>
              <a:tailEnd/>
            </a:ln>
          </p:spPr>
          <p:txBody>
            <a:bodyPr wrap="none" anchor="ctr"/>
            <a:lstStyle/>
            <a:p>
              <a:endParaRPr lang="en-US"/>
            </a:p>
          </p:txBody>
        </p:sp>
        <p:sp>
          <p:nvSpPr>
            <p:cNvPr id="32854" name="Line 33"/>
            <p:cNvSpPr>
              <a:spLocks noChangeShapeType="1"/>
            </p:cNvSpPr>
            <p:nvPr/>
          </p:nvSpPr>
          <p:spPr bwMode="auto">
            <a:xfrm>
              <a:off x="688" y="640"/>
              <a:ext cx="304" cy="160"/>
            </a:xfrm>
            <a:prstGeom prst="line">
              <a:avLst/>
            </a:prstGeom>
            <a:noFill/>
            <a:ln w="50800">
              <a:solidFill>
                <a:schemeClr val="tx1"/>
              </a:solidFill>
              <a:round/>
              <a:headEnd/>
              <a:tailEnd/>
            </a:ln>
          </p:spPr>
          <p:txBody>
            <a:bodyPr wrap="none" anchor="ctr"/>
            <a:lstStyle/>
            <a:p>
              <a:endParaRPr lang="en-US"/>
            </a:p>
          </p:txBody>
        </p:sp>
        <p:sp>
          <p:nvSpPr>
            <p:cNvPr id="32855" name="Rectangle 34"/>
            <p:cNvSpPr>
              <a:spLocks noChangeArrowheads="1"/>
            </p:cNvSpPr>
            <p:nvPr/>
          </p:nvSpPr>
          <p:spPr bwMode="auto">
            <a:xfrm>
              <a:off x="951" y="624"/>
              <a:ext cx="185" cy="210"/>
            </a:xfrm>
            <a:prstGeom prst="rect">
              <a:avLst/>
            </a:prstGeom>
            <a:noFill/>
            <a:ln w="12700">
              <a:noFill/>
              <a:miter lim="800000"/>
              <a:headEnd/>
              <a:tailEnd/>
            </a:ln>
          </p:spPr>
          <p:txBody>
            <a:bodyPr wrap="none" lIns="90488" tIns="44450" rIns="90488" bIns="44450">
              <a:spAutoFit/>
            </a:bodyPr>
            <a:lstStyle/>
            <a:p>
              <a:pPr eaLnBrk="0" hangingPunct="0"/>
              <a:r>
                <a:rPr lang="en-US" sz="1600" b="1">
                  <a:solidFill>
                    <a:srgbClr val="CC0000"/>
                  </a:solidFill>
                  <a:latin typeface="Arial" charset="0"/>
                </a:rPr>
                <a:t>5</a:t>
              </a:r>
              <a:endParaRPr lang="en-US" sz="1600" b="1">
                <a:solidFill>
                  <a:schemeClr val="hlink"/>
                </a:solidFill>
                <a:latin typeface="Arial" charset="0"/>
              </a:endParaRPr>
            </a:p>
          </p:txBody>
        </p:sp>
        <p:sp>
          <p:nvSpPr>
            <p:cNvPr id="32856" name="AutoShape 35"/>
            <p:cNvSpPr>
              <a:spLocks noChangeArrowheads="1"/>
            </p:cNvSpPr>
            <p:nvPr/>
          </p:nvSpPr>
          <p:spPr bwMode="auto">
            <a:xfrm>
              <a:off x="1056" y="3408"/>
              <a:ext cx="528" cy="480"/>
            </a:xfrm>
            <a:prstGeom prst="pentagon">
              <a:avLst/>
            </a:prstGeom>
            <a:solidFill>
              <a:schemeClr val="accent1"/>
            </a:solidFill>
            <a:ln w="38100">
              <a:solidFill>
                <a:schemeClr val="tx1"/>
              </a:solidFill>
              <a:miter lim="800000"/>
              <a:headEnd/>
              <a:tailEnd/>
            </a:ln>
          </p:spPr>
          <p:txBody>
            <a:bodyPr wrap="none" anchor="ctr"/>
            <a:lstStyle/>
            <a:p>
              <a:endParaRPr lang="en-US"/>
            </a:p>
          </p:txBody>
        </p:sp>
        <p:sp>
          <p:nvSpPr>
            <p:cNvPr id="32857" name="AutoShape 36"/>
            <p:cNvSpPr>
              <a:spLocks noChangeArrowheads="1"/>
            </p:cNvSpPr>
            <p:nvPr/>
          </p:nvSpPr>
          <p:spPr bwMode="auto">
            <a:xfrm>
              <a:off x="1056" y="2064"/>
              <a:ext cx="528" cy="480"/>
            </a:xfrm>
            <a:prstGeom prst="pentagon">
              <a:avLst/>
            </a:prstGeom>
            <a:solidFill>
              <a:schemeClr val="accent1"/>
            </a:solidFill>
            <a:ln w="38100">
              <a:solidFill>
                <a:schemeClr val="tx1"/>
              </a:solidFill>
              <a:miter lim="800000"/>
              <a:headEnd/>
              <a:tailEnd/>
            </a:ln>
          </p:spPr>
          <p:txBody>
            <a:bodyPr wrap="none" anchor="ctr"/>
            <a:lstStyle/>
            <a:p>
              <a:endParaRPr lang="en-US"/>
            </a:p>
          </p:txBody>
        </p:sp>
        <p:sp>
          <p:nvSpPr>
            <p:cNvPr id="32858" name="AutoShape 37"/>
            <p:cNvSpPr>
              <a:spLocks noChangeArrowheads="1"/>
            </p:cNvSpPr>
            <p:nvPr/>
          </p:nvSpPr>
          <p:spPr bwMode="auto">
            <a:xfrm>
              <a:off x="1056" y="864"/>
              <a:ext cx="528" cy="480"/>
            </a:xfrm>
            <a:prstGeom prst="pentagon">
              <a:avLst/>
            </a:prstGeom>
            <a:solidFill>
              <a:schemeClr val="accent1"/>
            </a:solidFill>
            <a:ln w="38100">
              <a:solidFill>
                <a:schemeClr val="tx1"/>
              </a:solidFill>
              <a:miter lim="800000"/>
              <a:headEnd/>
              <a:tailEnd/>
            </a:ln>
          </p:spPr>
          <p:txBody>
            <a:bodyPr wrap="none" anchor="ctr"/>
            <a:lstStyle/>
            <a:p>
              <a:endParaRPr lang="en-US"/>
            </a:p>
          </p:txBody>
        </p:sp>
      </p:grpSp>
      <p:grpSp>
        <p:nvGrpSpPr>
          <p:cNvPr id="3" name="Group 38"/>
          <p:cNvGrpSpPr>
            <a:grpSpLocks/>
          </p:cNvGrpSpPr>
          <p:nvPr/>
        </p:nvGrpSpPr>
        <p:grpSpPr bwMode="auto">
          <a:xfrm>
            <a:off x="5867400" y="1041400"/>
            <a:ext cx="2959100" cy="5791200"/>
            <a:chOff x="3696" y="656"/>
            <a:chExt cx="1864" cy="3648"/>
          </a:xfrm>
        </p:grpSpPr>
        <p:sp>
          <p:nvSpPr>
            <p:cNvPr id="32793" name="Line 39"/>
            <p:cNvSpPr>
              <a:spLocks noChangeShapeType="1"/>
            </p:cNvSpPr>
            <p:nvPr/>
          </p:nvSpPr>
          <p:spPr bwMode="auto">
            <a:xfrm>
              <a:off x="3696" y="2256"/>
              <a:ext cx="528" cy="240"/>
            </a:xfrm>
            <a:prstGeom prst="line">
              <a:avLst/>
            </a:prstGeom>
            <a:noFill/>
            <a:ln w="50800">
              <a:solidFill>
                <a:schemeClr val="tx1"/>
              </a:solidFill>
              <a:round/>
              <a:headEnd/>
              <a:tailEnd/>
            </a:ln>
          </p:spPr>
          <p:txBody>
            <a:bodyPr wrap="none" anchor="ctr"/>
            <a:lstStyle/>
            <a:p>
              <a:endParaRPr lang="en-US"/>
            </a:p>
          </p:txBody>
        </p:sp>
        <p:sp>
          <p:nvSpPr>
            <p:cNvPr id="32794" name="Line 40"/>
            <p:cNvSpPr>
              <a:spLocks noChangeShapeType="1"/>
            </p:cNvSpPr>
            <p:nvPr/>
          </p:nvSpPr>
          <p:spPr bwMode="auto">
            <a:xfrm>
              <a:off x="3696" y="3072"/>
              <a:ext cx="480" cy="384"/>
            </a:xfrm>
            <a:prstGeom prst="line">
              <a:avLst/>
            </a:prstGeom>
            <a:noFill/>
            <a:ln w="50800">
              <a:solidFill>
                <a:schemeClr val="tx1"/>
              </a:solidFill>
              <a:round/>
              <a:headEnd/>
              <a:tailEnd/>
            </a:ln>
          </p:spPr>
          <p:txBody>
            <a:bodyPr wrap="none" anchor="ctr"/>
            <a:lstStyle/>
            <a:p>
              <a:endParaRPr lang="en-US"/>
            </a:p>
          </p:txBody>
        </p:sp>
        <p:sp>
          <p:nvSpPr>
            <p:cNvPr id="32795" name="Oval 41"/>
            <p:cNvSpPr>
              <a:spLocks noChangeArrowheads="1"/>
            </p:cNvSpPr>
            <p:nvPr/>
          </p:nvSpPr>
          <p:spPr bwMode="auto">
            <a:xfrm>
              <a:off x="5000" y="3704"/>
              <a:ext cx="512" cy="560"/>
            </a:xfrm>
            <a:prstGeom prst="ellipse">
              <a:avLst/>
            </a:prstGeom>
            <a:solidFill>
              <a:srgbClr val="FAFD00"/>
            </a:solidFill>
            <a:ln w="38100">
              <a:solidFill>
                <a:schemeClr val="tx1"/>
              </a:solidFill>
              <a:round/>
              <a:headEnd/>
              <a:tailEnd/>
            </a:ln>
          </p:spPr>
          <p:txBody>
            <a:bodyPr wrap="none" anchor="ctr"/>
            <a:lstStyle/>
            <a:p>
              <a:endParaRPr lang="en-US"/>
            </a:p>
          </p:txBody>
        </p:sp>
        <p:sp>
          <p:nvSpPr>
            <p:cNvPr id="32796" name="Oval 42"/>
            <p:cNvSpPr>
              <a:spLocks noChangeArrowheads="1"/>
            </p:cNvSpPr>
            <p:nvPr/>
          </p:nvSpPr>
          <p:spPr bwMode="auto">
            <a:xfrm>
              <a:off x="5048" y="2696"/>
              <a:ext cx="512" cy="560"/>
            </a:xfrm>
            <a:prstGeom prst="ellipse">
              <a:avLst/>
            </a:prstGeom>
            <a:solidFill>
              <a:srgbClr val="FAFD00"/>
            </a:solidFill>
            <a:ln w="38100">
              <a:solidFill>
                <a:schemeClr val="tx1"/>
              </a:solidFill>
              <a:round/>
              <a:headEnd/>
              <a:tailEnd/>
            </a:ln>
          </p:spPr>
          <p:txBody>
            <a:bodyPr wrap="none" anchor="ctr"/>
            <a:lstStyle/>
            <a:p>
              <a:endParaRPr lang="en-US"/>
            </a:p>
          </p:txBody>
        </p:sp>
        <p:sp>
          <p:nvSpPr>
            <p:cNvPr id="32797" name="Oval 43"/>
            <p:cNvSpPr>
              <a:spLocks noChangeArrowheads="1"/>
            </p:cNvSpPr>
            <p:nvPr/>
          </p:nvSpPr>
          <p:spPr bwMode="auto">
            <a:xfrm>
              <a:off x="4952" y="1400"/>
              <a:ext cx="512" cy="560"/>
            </a:xfrm>
            <a:prstGeom prst="ellipse">
              <a:avLst/>
            </a:prstGeom>
            <a:solidFill>
              <a:srgbClr val="FAFD00"/>
            </a:solidFill>
            <a:ln w="38100">
              <a:solidFill>
                <a:schemeClr val="tx1"/>
              </a:solidFill>
              <a:round/>
              <a:headEnd/>
              <a:tailEnd/>
            </a:ln>
          </p:spPr>
          <p:txBody>
            <a:bodyPr wrap="none" anchor="ctr"/>
            <a:lstStyle/>
            <a:p>
              <a:endParaRPr lang="en-US"/>
            </a:p>
          </p:txBody>
        </p:sp>
        <p:sp>
          <p:nvSpPr>
            <p:cNvPr id="32798" name="Line 44"/>
            <p:cNvSpPr>
              <a:spLocks noChangeShapeType="1"/>
            </p:cNvSpPr>
            <p:nvPr/>
          </p:nvSpPr>
          <p:spPr bwMode="auto">
            <a:xfrm>
              <a:off x="4704" y="3424"/>
              <a:ext cx="48" cy="272"/>
            </a:xfrm>
            <a:prstGeom prst="line">
              <a:avLst/>
            </a:prstGeom>
            <a:noFill/>
            <a:ln w="50800">
              <a:solidFill>
                <a:schemeClr val="tx1"/>
              </a:solidFill>
              <a:round/>
              <a:headEnd/>
              <a:tailEnd/>
            </a:ln>
          </p:spPr>
          <p:txBody>
            <a:bodyPr wrap="none" anchor="ctr"/>
            <a:lstStyle/>
            <a:p>
              <a:endParaRPr lang="en-US"/>
            </a:p>
          </p:txBody>
        </p:sp>
        <p:sp>
          <p:nvSpPr>
            <p:cNvPr id="32799" name="Line 45"/>
            <p:cNvSpPr>
              <a:spLocks noChangeShapeType="1"/>
            </p:cNvSpPr>
            <p:nvPr/>
          </p:nvSpPr>
          <p:spPr bwMode="auto">
            <a:xfrm>
              <a:off x="4752" y="2464"/>
              <a:ext cx="0" cy="368"/>
            </a:xfrm>
            <a:prstGeom prst="line">
              <a:avLst/>
            </a:prstGeom>
            <a:noFill/>
            <a:ln w="50800">
              <a:solidFill>
                <a:schemeClr val="tx1"/>
              </a:solidFill>
              <a:round/>
              <a:headEnd/>
              <a:tailEnd/>
            </a:ln>
          </p:spPr>
          <p:txBody>
            <a:bodyPr wrap="none" anchor="ctr"/>
            <a:lstStyle/>
            <a:p>
              <a:endParaRPr lang="en-US"/>
            </a:p>
          </p:txBody>
        </p:sp>
        <p:sp>
          <p:nvSpPr>
            <p:cNvPr id="32800" name="Line 46"/>
            <p:cNvSpPr>
              <a:spLocks noChangeShapeType="1"/>
            </p:cNvSpPr>
            <p:nvPr/>
          </p:nvSpPr>
          <p:spPr bwMode="auto">
            <a:xfrm>
              <a:off x="4704" y="3696"/>
              <a:ext cx="320" cy="128"/>
            </a:xfrm>
            <a:prstGeom prst="line">
              <a:avLst/>
            </a:prstGeom>
            <a:noFill/>
            <a:ln w="50800">
              <a:solidFill>
                <a:schemeClr val="tx1"/>
              </a:solidFill>
              <a:round/>
              <a:headEnd/>
              <a:tailEnd/>
            </a:ln>
          </p:spPr>
          <p:txBody>
            <a:bodyPr wrap="none" anchor="ctr"/>
            <a:lstStyle/>
            <a:p>
              <a:endParaRPr lang="en-US"/>
            </a:p>
          </p:txBody>
        </p:sp>
        <p:sp>
          <p:nvSpPr>
            <p:cNvPr id="32801" name="Line 47"/>
            <p:cNvSpPr>
              <a:spLocks noChangeShapeType="1"/>
            </p:cNvSpPr>
            <p:nvPr/>
          </p:nvSpPr>
          <p:spPr bwMode="auto">
            <a:xfrm>
              <a:off x="4752" y="2784"/>
              <a:ext cx="336" cy="96"/>
            </a:xfrm>
            <a:prstGeom prst="line">
              <a:avLst/>
            </a:prstGeom>
            <a:noFill/>
            <a:ln w="50800">
              <a:solidFill>
                <a:schemeClr val="tx1"/>
              </a:solidFill>
              <a:round/>
              <a:headEnd/>
              <a:tailEnd/>
            </a:ln>
          </p:spPr>
          <p:txBody>
            <a:bodyPr wrap="none" anchor="ctr"/>
            <a:lstStyle/>
            <a:p>
              <a:endParaRPr lang="en-US"/>
            </a:p>
          </p:txBody>
        </p:sp>
        <p:sp>
          <p:nvSpPr>
            <p:cNvPr id="32802" name="Line 48"/>
            <p:cNvSpPr>
              <a:spLocks noChangeShapeType="1"/>
            </p:cNvSpPr>
            <p:nvPr/>
          </p:nvSpPr>
          <p:spPr bwMode="auto">
            <a:xfrm flipV="1">
              <a:off x="4624" y="1904"/>
              <a:ext cx="400" cy="320"/>
            </a:xfrm>
            <a:prstGeom prst="line">
              <a:avLst/>
            </a:prstGeom>
            <a:noFill/>
            <a:ln w="50800">
              <a:solidFill>
                <a:schemeClr val="tx1"/>
              </a:solidFill>
              <a:round/>
              <a:headEnd/>
              <a:tailEnd/>
            </a:ln>
          </p:spPr>
          <p:txBody>
            <a:bodyPr wrap="none" anchor="ctr"/>
            <a:lstStyle/>
            <a:p>
              <a:endParaRPr lang="en-US"/>
            </a:p>
          </p:txBody>
        </p:sp>
        <p:sp>
          <p:nvSpPr>
            <p:cNvPr id="32803" name="Line 49"/>
            <p:cNvSpPr>
              <a:spLocks noChangeShapeType="1"/>
            </p:cNvSpPr>
            <p:nvPr/>
          </p:nvSpPr>
          <p:spPr bwMode="auto">
            <a:xfrm flipV="1">
              <a:off x="4576" y="3008"/>
              <a:ext cx="448" cy="176"/>
            </a:xfrm>
            <a:prstGeom prst="line">
              <a:avLst/>
            </a:prstGeom>
            <a:noFill/>
            <a:ln w="50800">
              <a:solidFill>
                <a:schemeClr val="tx1"/>
              </a:solidFill>
              <a:round/>
              <a:headEnd/>
              <a:tailEnd/>
            </a:ln>
          </p:spPr>
          <p:txBody>
            <a:bodyPr wrap="none" anchor="ctr"/>
            <a:lstStyle/>
            <a:p>
              <a:endParaRPr lang="en-US"/>
            </a:p>
          </p:txBody>
        </p:sp>
        <p:sp>
          <p:nvSpPr>
            <p:cNvPr id="32804" name="Line 50"/>
            <p:cNvSpPr>
              <a:spLocks noChangeShapeType="1"/>
            </p:cNvSpPr>
            <p:nvPr/>
          </p:nvSpPr>
          <p:spPr bwMode="auto">
            <a:xfrm flipH="1">
              <a:off x="4640" y="4096"/>
              <a:ext cx="368" cy="208"/>
            </a:xfrm>
            <a:prstGeom prst="line">
              <a:avLst/>
            </a:prstGeom>
            <a:noFill/>
            <a:ln w="50800">
              <a:solidFill>
                <a:schemeClr val="tx1"/>
              </a:solidFill>
              <a:round/>
              <a:headEnd/>
              <a:tailEnd/>
            </a:ln>
          </p:spPr>
          <p:txBody>
            <a:bodyPr wrap="none" anchor="ctr"/>
            <a:lstStyle/>
            <a:p>
              <a:endParaRPr lang="en-US"/>
            </a:p>
          </p:txBody>
        </p:sp>
        <p:sp>
          <p:nvSpPr>
            <p:cNvPr id="32805" name="Rectangle 51"/>
            <p:cNvSpPr>
              <a:spLocks noChangeArrowheads="1"/>
            </p:cNvSpPr>
            <p:nvPr/>
          </p:nvSpPr>
          <p:spPr bwMode="auto">
            <a:xfrm>
              <a:off x="5079" y="1498"/>
              <a:ext cx="263" cy="325"/>
            </a:xfrm>
            <a:prstGeom prst="rect">
              <a:avLst/>
            </a:prstGeom>
            <a:noFill/>
            <a:ln w="12700">
              <a:noFill/>
              <a:miter lim="800000"/>
              <a:headEnd/>
              <a:tailEnd/>
            </a:ln>
          </p:spPr>
          <p:txBody>
            <a:bodyPr wrap="none" lIns="90488" tIns="44450" rIns="90488" bIns="44450">
              <a:spAutoFit/>
            </a:bodyPr>
            <a:lstStyle/>
            <a:p>
              <a:pPr eaLnBrk="0" hangingPunct="0"/>
              <a:r>
                <a:rPr lang="en-US" sz="2800" b="1">
                  <a:latin typeface="Arial" charset="0"/>
                </a:rPr>
                <a:t>P</a:t>
              </a:r>
            </a:p>
          </p:txBody>
        </p:sp>
        <p:sp>
          <p:nvSpPr>
            <p:cNvPr id="32806" name="Rectangle 52"/>
            <p:cNvSpPr>
              <a:spLocks noChangeArrowheads="1"/>
            </p:cNvSpPr>
            <p:nvPr/>
          </p:nvSpPr>
          <p:spPr bwMode="auto">
            <a:xfrm>
              <a:off x="5175" y="2794"/>
              <a:ext cx="263" cy="325"/>
            </a:xfrm>
            <a:prstGeom prst="rect">
              <a:avLst/>
            </a:prstGeom>
            <a:noFill/>
            <a:ln w="12700">
              <a:noFill/>
              <a:miter lim="800000"/>
              <a:headEnd/>
              <a:tailEnd/>
            </a:ln>
          </p:spPr>
          <p:txBody>
            <a:bodyPr wrap="none" lIns="90488" tIns="44450" rIns="90488" bIns="44450">
              <a:spAutoFit/>
            </a:bodyPr>
            <a:lstStyle/>
            <a:p>
              <a:pPr eaLnBrk="0" hangingPunct="0"/>
              <a:r>
                <a:rPr lang="en-US" sz="2800" b="1">
                  <a:latin typeface="Arial" charset="0"/>
                </a:rPr>
                <a:t>P</a:t>
              </a:r>
            </a:p>
          </p:txBody>
        </p:sp>
        <p:sp>
          <p:nvSpPr>
            <p:cNvPr id="32807" name="Rectangle 53"/>
            <p:cNvSpPr>
              <a:spLocks noChangeArrowheads="1"/>
            </p:cNvSpPr>
            <p:nvPr/>
          </p:nvSpPr>
          <p:spPr bwMode="auto">
            <a:xfrm>
              <a:off x="5127" y="3802"/>
              <a:ext cx="263" cy="325"/>
            </a:xfrm>
            <a:prstGeom prst="rect">
              <a:avLst/>
            </a:prstGeom>
            <a:noFill/>
            <a:ln w="12700">
              <a:noFill/>
              <a:miter lim="800000"/>
              <a:headEnd/>
              <a:tailEnd/>
            </a:ln>
          </p:spPr>
          <p:txBody>
            <a:bodyPr wrap="none" lIns="90488" tIns="44450" rIns="90488" bIns="44450">
              <a:spAutoFit/>
            </a:bodyPr>
            <a:lstStyle/>
            <a:p>
              <a:pPr eaLnBrk="0" hangingPunct="0"/>
              <a:r>
                <a:rPr lang="en-US" sz="2800" b="1">
                  <a:latin typeface="Arial" charset="0"/>
                </a:rPr>
                <a:t>P</a:t>
              </a:r>
            </a:p>
          </p:txBody>
        </p:sp>
        <p:sp>
          <p:nvSpPr>
            <p:cNvPr id="32808" name="Line 54"/>
            <p:cNvSpPr>
              <a:spLocks noChangeShapeType="1"/>
            </p:cNvSpPr>
            <p:nvPr/>
          </p:nvSpPr>
          <p:spPr bwMode="auto">
            <a:xfrm flipH="1" flipV="1">
              <a:off x="4640" y="1520"/>
              <a:ext cx="320" cy="176"/>
            </a:xfrm>
            <a:prstGeom prst="line">
              <a:avLst/>
            </a:prstGeom>
            <a:noFill/>
            <a:ln w="50800">
              <a:solidFill>
                <a:schemeClr val="tx1"/>
              </a:solidFill>
              <a:round/>
              <a:headEnd/>
              <a:tailEnd/>
            </a:ln>
          </p:spPr>
          <p:txBody>
            <a:bodyPr wrap="none" anchor="ctr"/>
            <a:lstStyle/>
            <a:p>
              <a:endParaRPr lang="en-US"/>
            </a:p>
          </p:txBody>
        </p:sp>
        <p:sp>
          <p:nvSpPr>
            <p:cNvPr id="32809" name="Line 55"/>
            <p:cNvSpPr>
              <a:spLocks noChangeShapeType="1"/>
            </p:cNvSpPr>
            <p:nvPr/>
          </p:nvSpPr>
          <p:spPr bwMode="auto">
            <a:xfrm>
              <a:off x="4656" y="1216"/>
              <a:ext cx="0" cy="304"/>
            </a:xfrm>
            <a:prstGeom prst="line">
              <a:avLst/>
            </a:prstGeom>
            <a:noFill/>
            <a:ln w="50800">
              <a:solidFill>
                <a:schemeClr val="tx1"/>
              </a:solidFill>
              <a:round/>
              <a:headEnd/>
              <a:tailEnd/>
            </a:ln>
          </p:spPr>
          <p:txBody>
            <a:bodyPr wrap="none" anchor="ctr"/>
            <a:lstStyle/>
            <a:p>
              <a:endParaRPr lang="en-US"/>
            </a:p>
          </p:txBody>
        </p:sp>
        <p:sp>
          <p:nvSpPr>
            <p:cNvPr id="32810" name="Rectangle 56"/>
            <p:cNvSpPr>
              <a:spLocks noChangeArrowheads="1"/>
            </p:cNvSpPr>
            <p:nvPr/>
          </p:nvSpPr>
          <p:spPr bwMode="auto">
            <a:xfrm>
              <a:off x="4368" y="3648"/>
              <a:ext cx="226" cy="229"/>
            </a:xfrm>
            <a:prstGeom prst="rect">
              <a:avLst/>
            </a:prstGeom>
            <a:noFill/>
            <a:ln w="12700">
              <a:noFill/>
              <a:miter lim="800000"/>
              <a:headEnd/>
              <a:tailEnd/>
            </a:ln>
          </p:spPr>
          <p:txBody>
            <a:bodyPr wrap="none" lIns="90488" tIns="44450" rIns="90488" bIns="44450">
              <a:spAutoFit/>
            </a:bodyPr>
            <a:lstStyle/>
            <a:p>
              <a:pPr eaLnBrk="0" hangingPunct="0"/>
              <a:r>
                <a:rPr lang="en-US" sz="1800" b="1">
                  <a:latin typeface="Arial" charset="0"/>
                </a:rPr>
                <a:t>O</a:t>
              </a:r>
            </a:p>
          </p:txBody>
        </p:sp>
        <p:sp>
          <p:nvSpPr>
            <p:cNvPr id="32811" name="Rectangle 57"/>
            <p:cNvSpPr>
              <a:spLocks noChangeArrowheads="1"/>
            </p:cNvSpPr>
            <p:nvPr/>
          </p:nvSpPr>
          <p:spPr bwMode="auto">
            <a:xfrm>
              <a:off x="4416" y="2688"/>
              <a:ext cx="226" cy="229"/>
            </a:xfrm>
            <a:prstGeom prst="rect">
              <a:avLst/>
            </a:prstGeom>
            <a:noFill/>
            <a:ln w="12700">
              <a:noFill/>
              <a:miter lim="800000"/>
              <a:headEnd/>
              <a:tailEnd/>
            </a:ln>
          </p:spPr>
          <p:txBody>
            <a:bodyPr wrap="none" lIns="90488" tIns="44450" rIns="90488" bIns="44450">
              <a:spAutoFit/>
            </a:bodyPr>
            <a:lstStyle/>
            <a:p>
              <a:pPr eaLnBrk="0" hangingPunct="0"/>
              <a:r>
                <a:rPr lang="en-US" sz="1800" b="1">
                  <a:latin typeface="Arial" charset="0"/>
                </a:rPr>
                <a:t>O</a:t>
              </a:r>
            </a:p>
          </p:txBody>
        </p:sp>
        <p:sp>
          <p:nvSpPr>
            <p:cNvPr id="32812" name="Rectangle 58"/>
            <p:cNvSpPr>
              <a:spLocks noChangeArrowheads="1"/>
            </p:cNvSpPr>
            <p:nvPr/>
          </p:nvSpPr>
          <p:spPr bwMode="auto">
            <a:xfrm>
              <a:off x="4320" y="1440"/>
              <a:ext cx="226" cy="229"/>
            </a:xfrm>
            <a:prstGeom prst="rect">
              <a:avLst/>
            </a:prstGeom>
            <a:noFill/>
            <a:ln w="12700">
              <a:noFill/>
              <a:miter lim="800000"/>
              <a:headEnd/>
              <a:tailEnd/>
            </a:ln>
          </p:spPr>
          <p:txBody>
            <a:bodyPr wrap="none" lIns="90488" tIns="44450" rIns="90488" bIns="44450">
              <a:spAutoFit/>
            </a:bodyPr>
            <a:lstStyle/>
            <a:p>
              <a:pPr eaLnBrk="0" hangingPunct="0"/>
              <a:r>
                <a:rPr lang="en-US" sz="1800" b="1">
                  <a:latin typeface="Arial" charset="0"/>
                </a:rPr>
                <a:t>O</a:t>
              </a:r>
            </a:p>
          </p:txBody>
        </p:sp>
        <p:sp>
          <p:nvSpPr>
            <p:cNvPr id="32813" name="Rectangle 59"/>
            <p:cNvSpPr>
              <a:spLocks noChangeArrowheads="1"/>
            </p:cNvSpPr>
            <p:nvPr/>
          </p:nvSpPr>
          <p:spPr bwMode="auto">
            <a:xfrm>
              <a:off x="4023" y="2496"/>
              <a:ext cx="185" cy="210"/>
            </a:xfrm>
            <a:prstGeom prst="rect">
              <a:avLst/>
            </a:prstGeom>
            <a:noFill/>
            <a:ln w="12700">
              <a:noFill/>
              <a:miter lim="800000"/>
              <a:headEnd/>
              <a:tailEnd/>
            </a:ln>
          </p:spPr>
          <p:txBody>
            <a:bodyPr wrap="none" lIns="90488" tIns="44450" rIns="90488" bIns="44450">
              <a:spAutoFit/>
            </a:bodyPr>
            <a:lstStyle/>
            <a:p>
              <a:pPr eaLnBrk="0" hangingPunct="0"/>
              <a:r>
                <a:rPr lang="en-US" sz="1600" b="1">
                  <a:solidFill>
                    <a:srgbClr val="CC0000"/>
                  </a:solidFill>
                  <a:latin typeface="Arial" charset="0"/>
                </a:rPr>
                <a:t>1</a:t>
              </a:r>
              <a:endParaRPr lang="en-US" sz="1600" b="1">
                <a:solidFill>
                  <a:schemeClr val="hlink"/>
                </a:solidFill>
                <a:latin typeface="Arial" charset="0"/>
              </a:endParaRPr>
            </a:p>
          </p:txBody>
        </p:sp>
        <p:sp>
          <p:nvSpPr>
            <p:cNvPr id="32814" name="Rectangle 60"/>
            <p:cNvSpPr>
              <a:spLocks noChangeArrowheads="1"/>
            </p:cNvSpPr>
            <p:nvPr/>
          </p:nvSpPr>
          <p:spPr bwMode="auto">
            <a:xfrm>
              <a:off x="4071" y="2064"/>
              <a:ext cx="185" cy="210"/>
            </a:xfrm>
            <a:prstGeom prst="rect">
              <a:avLst/>
            </a:prstGeom>
            <a:noFill/>
            <a:ln w="12700">
              <a:noFill/>
              <a:miter lim="800000"/>
              <a:headEnd/>
              <a:tailEnd/>
            </a:ln>
          </p:spPr>
          <p:txBody>
            <a:bodyPr wrap="none" lIns="90488" tIns="44450" rIns="90488" bIns="44450">
              <a:spAutoFit/>
            </a:bodyPr>
            <a:lstStyle/>
            <a:p>
              <a:pPr eaLnBrk="0" hangingPunct="0"/>
              <a:r>
                <a:rPr lang="en-US" sz="1600" b="1">
                  <a:solidFill>
                    <a:srgbClr val="CC0000"/>
                  </a:solidFill>
                  <a:latin typeface="Arial" charset="0"/>
                </a:rPr>
                <a:t>2</a:t>
              </a:r>
              <a:endParaRPr lang="en-US" sz="1600" b="1">
                <a:solidFill>
                  <a:schemeClr val="hlink"/>
                </a:solidFill>
                <a:latin typeface="Arial" charset="0"/>
              </a:endParaRPr>
            </a:p>
          </p:txBody>
        </p:sp>
        <p:sp>
          <p:nvSpPr>
            <p:cNvPr id="32815" name="Rectangle 61"/>
            <p:cNvSpPr>
              <a:spLocks noChangeArrowheads="1"/>
            </p:cNvSpPr>
            <p:nvPr/>
          </p:nvSpPr>
          <p:spPr bwMode="auto">
            <a:xfrm>
              <a:off x="4503" y="2016"/>
              <a:ext cx="185" cy="210"/>
            </a:xfrm>
            <a:prstGeom prst="rect">
              <a:avLst/>
            </a:prstGeom>
            <a:noFill/>
            <a:ln w="12700">
              <a:noFill/>
              <a:miter lim="800000"/>
              <a:headEnd/>
              <a:tailEnd/>
            </a:ln>
          </p:spPr>
          <p:txBody>
            <a:bodyPr wrap="none" lIns="90488" tIns="44450" rIns="90488" bIns="44450">
              <a:spAutoFit/>
            </a:bodyPr>
            <a:lstStyle/>
            <a:p>
              <a:pPr eaLnBrk="0" hangingPunct="0"/>
              <a:r>
                <a:rPr lang="en-US" sz="1600" b="1">
                  <a:solidFill>
                    <a:srgbClr val="CC0000"/>
                  </a:solidFill>
                  <a:latin typeface="Arial" charset="0"/>
                </a:rPr>
                <a:t>3</a:t>
              </a:r>
              <a:endParaRPr lang="en-US" sz="1600" b="1">
                <a:solidFill>
                  <a:schemeClr val="hlink"/>
                </a:solidFill>
                <a:latin typeface="Arial" charset="0"/>
              </a:endParaRPr>
            </a:p>
          </p:txBody>
        </p:sp>
        <p:sp>
          <p:nvSpPr>
            <p:cNvPr id="32816" name="Rectangle 62"/>
            <p:cNvSpPr>
              <a:spLocks noChangeArrowheads="1"/>
            </p:cNvSpPr>
            <p:nvPr/>
          </p:nvSpPr>
          <p:spPr bwMode="auto">
            <a:xfrm>
              <a:off x="4743" y="2304"/>
              <a:ext cx="185" cy="210"/>
            </a:xfrm>
            <a:prstGeom prst="rect">
              <a:avLst/>
            </a:prstGeom>
            <a:noFill/>
            <a:ln w="12700">
              <a:noFill/>
              <a:miter lim="800000"/>
              <a:headEnd/>
              <a:tailEnd/>
            </a:ln>
          </p:spPr>
          <p:txBody>
            <a:bodyPr wrap="none" lIns="90488" tIns="44450" rIns="90488" bIns="44450">
              <a:spAutoFit/>
            </a:bodyPr>
            <a:lstStyle/>
            <a:p>
              <a:pPr eaLnBrk="0" hangingPunct="0"/>
              <a:r>
                <a:rPr lang="en-US" sz="1600" b="1">
                  <a:solidFill>
                    <a:srgbClr val="CC0000"/>
                  </a:solidFill>
                  <a:latin typeface="Arial" charset="0"/>
                </a:rPr>
                <a:t>4</a:t>
              </a:r>
              <a:endParaRPr lang="en-US" sz="1600" b="1">
                <a:solidFill>
                  <a:schemeClr val="hlink"/>
                </a:solidFill>
                <a:latin typeface="Arial" charset="0"/>
              </a:endParaRPr>
            </a:p>
          </p:txBody>
        </p:sp>
        <p:sp>
          <p:nvSpPr>
            <p:cNvPr id="32817" name="Rectangle 63"/>
            <p:cNvSpPr>
              <a:spLocks noChangeArrowheads="1"/>
            </p:cNvSpPr>
            <p:nvPr/>
          </p:nvSpPr>
          <p:spPr bwMode="auto">
            <a:xfrm>
              <a:off x="4743" y="2640"/>
              <a:ext cx="185" cy="210"/>
            </a:xfrm>
            <a:prstGeom prst="rect">
              <a:avLst/>
            </a:prstGeom>
            <a:noFill/>
            <a:ln w="12700">
              <a:noFill/>
              <a:miter lim="800000"/>
              <a:headEnd/>
              <a:tailEnd/>
            </a:ln>
          </p:spPr>
          <p:txBody>
            <a:bodyPr wrap="none" lIns="90488" tIns="44450" rIns="90488" bIns="44450">
              <a:spAutoFit/>
            </a:bodyPr>
            <a:lstStyle/>
            <a:p>
              <a:pPr eaLnBrk="0" hangingPunct="0"/>
              <a:r>
                <a:rPr lang="en-US" sz="1600" b="1">
                  <a:solidFill>
                    <a:srgbClr val="CC0000"/>
                  </a:solidFill>
                  <a:latin typeface="Arial" charset="0"/>
                </a:rPr>
                <a:t>5</a:t>
              </a:r>
              <a:endParaRPr lang="en-US" sz="1600" b="1">
                <a:solidFill>
                  <a:schemeClr val="hlink"/>
                </a:solidFill>
                <a:latin typeface="Arial" charset="0"/>
              </a:endParaRPr>
            </a:p>
          </p:txBody>
        </p:sp>
        <p:sp>
          <p:nvSpPr>
            <p:cNvPr id="32818" name="Rectangle 64"/>
            <p:cNvSpPr>
              <a:spLocks noChangeArrowheads="1"/>
            </p:cNvSpPr>
            <p:nvPr/>
          </p:nvSpPr>
          <p:spPr bwMode="auto">
            <a:xfrm>
              <a:off x="4647" y="3744"/>
              <a:ext cx="185" cy="210"/>
            </a:xfrm>
            <a:prstGeom prst="rect">
              <a:avLst/>
            </a:prstGeom>
            <a:noFill/>
            <a:ln w="12700">
              <a:noFill/>
              <a:miter lim="800000"/>
              <a:headEnd/>
              <a:tailEnd/>
            </a:ln>
          </p:spPr>
          <p:txBody>
            <a:bodyPr wrap="none" lIns="90488" tIns="44450" rIns="90488" bIns="44450">
              <a:spAutoFit/>
            </a:bodyPr>
            <a:lstStyle/>
            <a:p>
              <a:pPr eaLnBrk="0" hangingPunct="0"/>
              <a:r>
                <a:rPr lang="en-US" sz="1600" b="1">
                  <a:solidFill>
                    <a:srgbClr val="CC0000"/>
                  </a:solidFill>
                  <a:latin typeface="Arial" charset="0"/>
                </a:rPr>
                <a:t>5</a:t>
              </a:r>
              <a:endParaRPr lang="en-US" sz="1600" b="1">
                <a:solidFill>
                  <a:schemeClr val="hlink"/>
                </a:solidFill>
                <a:latin typeface="Arial" charset="0"/>
              </a:endParaRPr>
            </a:p>
          </p:txBody>
        </p:sp>
        <p:sp>
          <p:nvSpPr>
            <p:cNvPr id="32819" name="Rectangle 65"/>
            <p:cNvSpPr>
              <a:spLocks noChangeArrowheads="1"/>
            </p:cNvSpPr>
            <p:nvPr/>
          </p:nvSpPr>
          <p:spPr bwMode="auto">
            <a:xfrm>
              <a:off x="4503" y="2976"/>
              <a:ext cx="185" cy="210"/>
            </a:xfrm>
            <a:prstGeom prst="rect">
              <a:avLst/>
            </a:prstGeom>
            <a:noFill/>
            <a:ln w="12700">
              <a:noFill/>
              <a:miter lim="800000"/>
              <a:headEnd/>
              <a:tailEnd/>
            </a:ln>
          </p:spPr>
          <p:txBody>
            <a:bodyPr wrap="none" lIns="90488" tIns="44450" rIns="90488" bIns="44450">
              <a:spAutoFit/>
            </a:bodyPr>
            <a:lstStyle/>
            <a:p>
              <a:pPr eaLnBrk="0" hangingPunct="0"/>
              <a:r>
                <a:rPr lang="en-US" sz="1600" b="1">
                  <a:solidFill>
                    <a:srgbClr val="CC0000"/>
                  </a:solidFill>
                  <a:latin typeface="Arial" charset="0"/>
                </a:rPr>
                <a:t>3</a:t>
              </a:r>
              <a:endParaRPr lang="en-US" sz="1600" b="1">
                <a:solidFill>
                  <a:schemeClr val="hlink"/>
                </a:solidFill>
                <a:latin typeface="Arial" charset="0"/>
              </a:endParaRPr>
            </a:p>
          </p:txBody>
        </p:sp>
        <p:sp>
          <p:nvSpPr>
            <p:cNvPr id="32820" name="Rectangle 66"/>
            <p:cNvSpPr>
              <a:spLocks noChangeArrowheads="1"/>
            </p:cNvSpPr>
            <p:nvPr/>
          </p:nvSpPr>
          <p:spPr bwMode="auto">
            <a:xfrm>
              <a:off x="4551" y="1536"/>
              <a:ext cx="185" cy="210"/>
            </a:xfrm>
            <a:prstGeom prst="rect">
              <a:avLst/>
            </a:prstGeom>
            <a:noFill/>
            <a:ln w="12700">
              <a:noFill/>
              <a:miter lim="800000"/>
              <a:headEnd/>
              <a:tailEnd/>
            </a:ln>
          </p:spPr>
          <p:txBody>
            <a:bodyPr wrap="none" lIns="90488" tIns="44450" rIns="90488" bIns="44450">
              <a:spAutoFit/>
            </a:bodyPr>
            <a:lstStyle/>
            <a:p>
              <a:pPr eaLnBrk="0" hangingPunct="0"/>
              <a:r>
                <a:rPr lang="en-US" sz="1600" b="1">
                  <a:solidFill>
                    <a:srgbClr val="CC0000"/>
                  </a:solidFill>
                  <a:latin typeface="Arial" charset="0"/>
                </a:rPr>
                <a:t>5</a:t>
              </a:r>
              <a:endParaRPr lang="en-US" sz="1600" b="1">
                <a:solidFill>
                  <a:schemeClr val="hlink"/>
                </a:solidFill>
                <a:latin typeface="Arial" charset="0"/>
              </a:endParaRPr>
            </a:p>
          </p:txBody>
        </p:sp>
        <p:sp>
          <p:nvSpPr>
            <p:cNvPr id="32821" name="Line 67"/>
            <p:cNvSpPr>
              <a:spLocks noChangeShapeType="1"/>
            </p:cNvSpPr>
            <p:nvPr/>
          </p:nvSpPr>
          <p:spPr bwMode="auto">
            <a:xfrm flipV="1">
              <a:off x="4528" y="656"/>
              <a:ext cx="400" cy="320"/>
            </a:xfrm>
            <a:prstGeom prst="line">
              <a:avLst/>
            </a:prstGeom>
            <a:noFill/>
            <a:ln w="50800">
              <a:solidFill>
                <a:schemeClr val="tx1"/>
              </a:solidFill>
              <a:round/>
              <a:headEnd/>
              <a:tailEnd/>
            </a:ln>
          </p:spPr>
          <p:txBody>
            <a:bodyPr wrap="none" anchor="ctr"/>
            <a:lstStyle/>
            <a:p>
              <a:endParaRPr lang="en-US"/>
            </a:p>
          </p:txBody>
        </p:sp>
        <p:sp>
          <p:nvSpPr>
            <p:cNvPr id="32822" name="Rectangle 68"/>
            <p:cNvSpPr>
              <a:spLocks noChangeArrowheads="1"/>
            </p:cNvSpPr>
            <p:nvPr/>
          </p:nvSpPr>
          <p:spPr bwMode="auto">
            <a:xfrm>
              <a:off x="4407" y="720"/>
              <a:ext cx="185" cy="210"/>
            </a:xfrm>
            <a:prstGeom prst="rect">
              <a:avLst/>
            </a:prstGeom>
            <a:noFill/>
            <a:ln w="12700">
              <a:noFill/>
              <a:miter lim="800000"/>
              <a:headEnd/>
              <a:tailEnd/>
            </a:ln>
          </p:spPr>
          <p:txBody>
            <a:bodyPr wrap="none" lIns="90488" tIns="44450" rIns="90488" bIns="44450">
              <a:spAutoFit/>
            </a:bodyPr>
            <a:lstStyle/>
            <a:p>
              <a:pPr eaLnBrk="0" hangingPunct="0"/>
              <a:r>
                <a:rPr lang="en-US" sz="1600" b="1">
                  <a:solidFill>
                    <a:srgbClr val="CC0000"/>
                  </a:solidFill>
                  <a:latin typeface="Arial" charset="0"/>
                </a:rPr>
                <a:t>3</a:t>
              </a:r>
              <a:endParaRPr lang="en-US" sz="1600" b="1">
                <a:solidFill>
                  <a:schemeClr val="hlink"/>
                </a:solidFill>
                <a:latin typeface="Arial" charset="0"/>
              </a:endParaRPr>
            </a:p>
          </p:txBody>
        </p:sp>
        <p:sp>
          <p:nvSpPr>
            <p:cNvPr id="32823" name="AutoShape 69"/>
            <p:cNvSpPr>
              <a:spLocks noChangeArrowheads="1"/>
            </p:cNvSpPr>
            <p:nvPr/>
          </p:nvSpPr>
          <p:spPr bwMode="auto">
            <a:xfrm rot="10712635">
              <a:off x="4176" y="3168"/>
              <a:ext cx="528" cy="480"/>
            </a:xfrm>
            <a:prstGeom prst="pentagon">
              <a:avLst/>
            </a:prstGeom>
            <a:solidFill>
              <a:schemeClr val="accent1"/>
            </a:solidFill>
            <a:ln w="38100">
              <a:solidFill>
                <a:schemeClr val="tx1"/>
              </a:solidFill>
              <a:miter lim="800000"/>
              <a:headEnd/>
              <a:tailEnd/>
            </a:ln>
          </p:spPr>
          <p:txBody>
            <a:bodyPr wrap="none" anchor="ctr"/>
            <a:lstStyle/>
            <a:p>
              <a:endParaRPr lang="en-US"/>
            </a:p>
          </p:txBody>
        </p:sp>
        <p:sp>
          <p:nvSpPr>
            <p:cNvPr id="32824" name="AutoShape 70"/>
            <p:cNvSpPr>
              <a:spLocks noChangeArrowheads="1"/>
            </p:cNvSpPr>
            <p:nvPr/>
          </p:nvSpPr>
          <p:spPr bwMode="auto">
            <a:xfrm rot="10712635">
              <a:off x="4224" y="2208"/>
              <a:ext cx="528" cy="480"/>
            </a:xfrm>
            <a:prstGeom prst="pentagon">
              <a:avLst/>
            </a:prstGeom>
            <a:solidFill>
              <a:schemeClr val="accent1"/>
            </a:solidFill>
            <a:ln w="38100">
              <a:solidFill>
                <a:schemeClr val="tx1"/>
              </a:solidFill>
              <a:miter lim="800000"/>
              <a:headEnd/>
              <a:tailEnd/>
            </a:ln>
          </p:spPr>
          <p:txBody>
            <a:bodyPr wrap="none" anchor="ctr"/>
            <a:lstStyle/>
            <a:p>
              <a:endParaRPr lang="en-US"/>
            </a:p>
          </p:txBody>
        </p:sp>
        <p:sp>
          <p:nvSpPr>
            <p:cNvPr id="32825" name="AutoShape 71"/>
            <p:cNvSpPr>
              <a:spLocks noChangeArrowheads="1"/>
            </p:cNvSpPr>
            <p:nvPr/>
          </p:nvSpPr>
          <p:spPr bwMode="auto">
            <a:xfrm rot="10712635">
              <a:off x="4128" y="960"/>
              <a:ext cx="528" cy="480"/>
            </a:xfrm>
            <a:prstGeom prst="pentagon">
              <a:avLst/>
            </a:prstGeom>
            <a:solidFill>
              <a:schemeClr val="accent1"/>
            </a:solidFill>
            <a:ln w="38100">
              <a:solidFill>
                <a:schemeClr val="tx1"/>
              </a:solidFill>
              <a:miter lim="800000"/>
              <a:headEnd/>
              <a:tailEnd/>
            </a:ln>
          </p:spPr>
          <p:txBody>
            <a:bodyPr wrap="none" anchor="ctr"/>
            <a:lstStyle/>
            <a:p>
              <a:endParaRPr lang="en-US"/>
            </a:p>
          </p:txBody>
        </p:sp>
      </p:grpSp>
      <p:grpSp>
        <p:nvGrpSpPr>
          <p:cNvPr id="4" name="Group 72"/>
          <p:cNvGrpSpPr>
            <a:grpSpLocks/>
          </p:cNvGrpSpPr>
          <p:nvPr/>
        </p:nvGrpSpPr>
        <p:grpSpPr bwMode="auto">
          <a:xfrm>
            <a:off x="3048000" y="2438400"/>
            <a:ext cx="3022600" cy="1219200"/>
            <a:chOff x="1920" y="1536"/>
            <a:chExt cx="1904" cy="768"/>
          </a:xfrm>
        </p:grpSpPr>
        <p:sp>
          <p:nvSpPr>
            <p:cNvPr id="32785" name="AutoShape 73"/>
            <p:cNvSpPr>
              <a:spLocks noChangeArrowheads="1"/>
            </p:cNvSpPr>
            <p:nvPr/>
          </p:nvSpPr>
          <p:spPr bwMode="auto">
            <a:xfrm>
              <a:off x="2320" y="1792"/>
              <a:ext cx="544" cy="496"/>
            </a:xfrm>
            <a:prstGeom prst="hexagon">
              <a:avLst>
                <a:gd name="adj" fmla="val 27414"/>
                <a:gd name="vf" fmla="val 115470"/>
              </a:avLst>
            </a:prstGeom>
            <a:solidFill>
              <a:srgbClr val="9234DB"/>
            </a:solidFill>
            <a:ln w="38100">
              <a:solidFill>
                <a:schemeClr val="tx1"/>
              </a:solidFill>
              <a:miter lim="800000"/>
              <a:headEnd/>
              <a:tailEnd/>
            </a:ln>
          </p:spPr>
          <p:txBody>
            <a:bodyPr wrap="none" anchor="ctr"/>
            <a:lstStyle/>
            <a:p>
              <a:endParaRPr lang="en-US"/>
            </a:p>
          </p:txBody>
        </p:sp>
        <p:sp>
          <p:nvSpPr>
            <p:cNvPr id="32786" name="AutoShape 74"/>
            <p:cNvSpPr>
              <a:spLocks noChangeArrowheads="1"/>
            </p:cNvSpPr>
            <p:nvPr/>
          </p:nvSpPr>
          <p:spPr bwMode="auto">
            <a:xfrm>
              <a:off x="3280" y="1792"/>
              <a:ext cx="544" cy="496"/>
            </a:xfrm>
            <a:prstGeom prst="hexagon">
              <a:avLst>
                <a:gd name="adj" fmla="val 27414"/>
                <a:gd name="vf" fmla="val 115470"/>
              </a:avLst>
            </a:prstGeom>
            <a:solidFill>
              <a:schemeClr val="accent2"/>
            </a:solidFill>
            <a:ln w="38100">
              <a:solidFill>
                <a:schemeClr val="tx1"/>
              </a:solidFill>
              <a:miter lim="800000"/>
              <a:headEnd/>
              <a:tailEnd/>
            </a:ln>
          </p:spPr>
          <p:txBody>
            <a:bodyPr wrap="none" anchor="ctr"/>
            <a:lstStyle/>
            <a:p>
              <a:endParaRPr lang="en-US"/>
            </a:p>
          </p:txBody>
        </p:sp>
        <p:sp>
          <p:nvSpPr>
            <p:cNvPr id="32787" name="Line 75"/>
            <p:cNvSpPr>
              <a:spLocks noChangeShapeType="1"/>
            </p:cNvSpPr>
            <p:nvPr/>
          </p:nvSpPr>
          <p:spPr bwMode="auto">
            <a:xfrm>
              <a:off x="2752" y="1776"/>
              <a:ext cx="640" cy="0"/>
            </a:xfrm>
            <a:prstGeom prst="line">
              <a:avLst/>
            </a:prstGeom>
            <a:noFill/>
            <a:ln w="50800">
              <a:solidFill>
                <a:schemeClr val="tx1"/>
              </a:solidFill>
              <a:prstDash val="dash"/>
              <a:round/>
              <a:headEnd/>
              <a:tailEnd/>
            </a:ln>
          </p:spPr>
          <p:txBody>
            <a:bodyPr wrap="none" anchor="ctr"/>
            <a:lstStyle/>
            <a:p>
              <a:endParaRPr lang="en-US"/>
            </a:p>
          </p:txBody>
        </p:sp>
        <p:sp>
          <p:nvSpPr>
            <p:cNvPr id="32788" name="Line 76"/>
            <p:cNvSpPr>
              <a:spLocks noChangeShapeType="1"/>
            </p:cNvSpPr>
            <p:nvPr/>
          </p:nvSpPr>
          <p:spPr bwMode="auto">
            <a:xfrm>
              <a:off x="2896" y="2064"/>
              <a:ext cx="352" cy="0"/>
            </a:xfrm>
            <a:prstGeom prst="line">
              <a:avLst/>
            </a:prstGeom>
            <a:noFill/>
            <a:ln w="50800">
              <a:solidFill>
                <a:schemeClr val="tx1"/>
              </a:solidFill>
              <a:prstDash val="dash"/>
              <a:round/>
              <a:headEnd/>
              <a:tailEnd/>
            </a:ln>
          </p:spPr>
          <p:txBody>
            <a:bodyPr wrap="none" anchor="ctr"/>
            <a:lstStyle/>
            <a:p>
              <a:endParaRPr lang="en-US"/>
            </a:p>
          </p:txBody>
        </p:sp>
        <p:sp>
          <p:nvSpPr>
            <p:cNvPr id="32789" name="Line 77"/>
            <p:cNvSpPr>
              <a:spLocks noChangeShapeType="1"/>
            </p:cNvSpPr>
            <p:nvPr/>
          </p:nvSpPr>
          <p:spPr bwMode="auto">
            <a:xfrm>
              <a:off x="2752" y="2304"/>
              <a:ext cx="640" cy="0"/>
            </a:xfrm>
            <a:prstGeom prst="line">
              <a:avLst/>
            </a:prstGeom>
            <a:noFill/>
            <a:ln w="50800">
              <a:solidFill>
                <a:schemeClr val="tx1"/>
              </a:solidFill>
              <a:prstDash val="dash"/>
              <a:round/>
              <a:headEnd/>
              <a:tailEnd/>
            </a:ln>
          </p:spPr>
          <p:txBody>
            <a:bodyPr wrap="none" anchor="ctr"/>
            <a:lstStyle/>
            <a:p>
              <a:endParaRPr lang="en-US"/>
            </a:p>
          </p:txBody>
        </p:sp>
        <p:sp>
          <p:nvSpPr>
            <p:cNvPr id="32790" name="Rectangle 78"/>
            <p:cNvSpPr>
              <a:spLocks noChangeArrowheads="1"/>
            </p:cNvSpPr>
            <p:nvPr/>
          </p:nvSpPr>
          <p:spPr bwMode="auto">
            <a:xfrm>
              <a:off x="2439" y="1882"/>
              <a:ext cx="288" cy="325"/>
            </a:xfrm>
            <a:prstGeom prst="rect">
              <a:avLst/>
            </a:prstGeom>
            <a:noFill/>
            <a:ln w="12700">
              <a:noFill/>
              <a:miter lim="800000"/>
              <a:headEnd/>
              <a:tailEnd/>
            </a:ln>
          </p:spPr>
          <p:txBody>
            <a:bodyPr wrap="none" lIns="90488" tIns="44450" rIns="90488" bIns="44450">
              <a:spAutoFit/>
            </a:bodyPr>
            <a:lstStyle/>
            <a:p>
              <a:pPr eaLnBrk="0" hangingPunct="0"/>
              <a:r>
                <a:rPr lang="en-US" sz="2800" b="1">
                  <a:latin typeface="Arial" charset="0"/>
                </a:rPr>
                <a:t>G</a:t>
              </a:r>
            </a:p>
          </p:txBody>
        </p:sp>
        <p:sp>
          <p:nvSpPr>
            <p:cNvPr id="32791" name="Rectangle 79"/>
            <p:cNvSpPr>
              <a:spLocks noChangeArrowheads="1"/>
            </p:cNvSpPr>
            <p:nvPr/>
          </p:nvSpPr>
          <p:spPr bwMode="auto">
            <a:xfrm>
              <a:off x="3399" y="1834"/>
              <a:ext cx="276" cy="325"/>
            </a:xfrm>
            <a:prstGeom prst="rect">
              <a:avLst/>
            </a:prstGeom>
            <a:noFill/>
            <a:ln w="12700">
              <a:noFill/>
              <a:miter lim="800000"/>
              <a:headEnd/>
              <a:tailEnd/>
            </a:ln>
          </p:spPr>
          <p:txBody>
            <a:bodyPr wrap="none" lIns="90488" tIns="44450" rIns="90488" bIns="44450">
              <a:spAutoFit/>
            </a:bodyPr>
            <a:lstStyle/>
            <a:p>
              <a:pPr eaLnBrk="0" hangingPunct="0"/>
              <a:r>
                <a:rPr lang="en-US" sz="2800" b="1">
                  <a:latin typeface="Arial" charset="0"/>
                </a:rPr>
                <a:t>C</a:t>
              </a:r>
            </a:p>
          </p:txBody>
        </p:sp>
        <p:sp>
          <p:nvSpPr>
            <p:cNvPr id="32792" name="AutoShape 80"/>
            <p:cNvSpPr>
              <a:spLocks noChangeArrowheads="1"/>
            </p:cNvSpPr>
            <p:nvPr/>
          </p:nvSpPr>
          <p:spPr bwMode="auto">
            <a:xfrm rot="-3666107">
              <a:off x="1896" y="1560"/>
              <a:ext cx="528" cy="480"/>
            </a:xfrm>
            <a:prstGeom prst="pentagon">
              <a:avLst/>
            </a:prstGeom>
            <a:solidFill>
              <a:srgbClr val="9234DB"/>
            </a:solidFill>
            <a:ln w="38100">
              <a:solidFill>
                <a:schemeClr val="tx1"/>
              </a:solidFill>
              <a:miter lim="800000"/>
              <a:headEnd/>
              <a:tailEnd/>
            </a:ln>
          </p:spPr>
          <p:txBody>
            <a:bodyPr wrap="none" anchor="ctr"/>
            <a:lstStyle/>
            <a:p>
              <a:endParaRPr lang="en-US"/>
            </a:p>
          </p:txBody>
        </p:sp>
      </p:grpSp>
      <p:grpSp>
        <p:nvGrpSpPr>
          <p:cNvPr id="5" name="Group 81"/>
          <p:cNvGrpSpPr>
            <a:grpSpLocks/>
          </p:cNvGrpSpPr>
          <p:nvPr/>
        </p:nvGrpSpPr>
        <p:grpSpPr bwMode="auto">
          <a:xfrm>
            <a:off x="2997200" y="4191000"/>
            <a:ext cx="3022600" cy="1117600"/>
            <a:chOff x="1888" y="2640"/>
            <a:chExt cx="1904" cy="704"/>
          </a:xfrm>
        </p:grpSpPr>
        <p:sp>
          <p:nvSpPr>
            <p:cNvPr id="32778" name="AutoShape 82"/>
            <p:cNvSpPr>
              <a:spLocks noChangeArrowheads="1"/>
            </p:cNvSpPr>
            <p:nvPr/>
          </p:nvSpPr>
          <p:spPr bwMode="auto">
            <a:xfrm>
              <a:off x="2848" y="2848"/>
              <a:ext cx="544" cy="496"/>
            </a:xfrm>
            <a:prstGeom prst="hexagon">
              <a:avLst>
                <a:gd name="adj" fmla="val 27414"/>
                <a:gd name="vf" fmla="val 115470"/>
              </a:avLst>
            </a:prstGeom>
            <a:solidFill>
              <a:srgbClr val="FE9B03"/>
            </a:solidFill>
            <a:ln w="38100">
              <a:solidFill>
                <a:schemeClr val="tx1"/>
              </a:solidFill>
              <a:miter lim="800000"/>
              <a:headEnd/>
              <a:tailEnd/>
            </a:ln>
          </p:spPr>
          <p:txBody>
            <a:bodyPr wrap="none" anchor="ctr"/>
            <a:lstStyle/>
            <a:p>
              <a:endParaRPr lang="en-US"/>
            </a:p>
          </p:txBody>
        </p:sp>
        <p:sp>
          <p:nvSpPr>
            <p:cNvPr id="32779" name="AutoShape 83"/>
            <p:cNvSpPr>
              <a:spLocks noChangeArrowheads="1"/>
            </p:cNvSpPr>
            <p:nvPr/>
          </p:nvSpPr>
          <p:spPr bwMode="auto">
            <a:xfrm>
              <a:off x="1888" y="2848"/>
              <a:ext cx="544" cy="496"/>
            </a:xfrm>
            <a:prstGeom prst="hexagon">
              <a:avLst>
                <a:gd name="adj" fmla="val 27414"/>
                <a:gd name="vf" fmla="val 115470"/>
              </a:avLst>
            </a:prstGeom>
            <a:solidFill>
              <a:schemeClr val="hlink"/>
            </a:solidFill>
            <a:ln w="38100">
              <a:solidFill>
                <a:schemeClr val="tx1"/>
              </a:solidFill>
              <a:miter lim="800000"/>
              <a:headEnd/>
              <a:tailEnd/>
            </a:ln>
          </p:spPr>
          <p:txBody>
            <a:bodyPr wrap="none" anchor="ctr"/>
            <a:lstStyle/>
            <a:p>
              <a:endParaRPr lang="en-US"/>
            </a:p>
          </p:txBody>
        </p:sp>
        <p:sp>
          <p:nvSpPr>
            <p:cNvPr id="32780" name="Line 84"/>
            <p:cNvSpPr>
              <a:spLocks noChangeShapeType="1"/>
            </p:cNvSpPr>
            <p:nvPr/>
          </p:nvSpPr>
          <p:spPr bwMode="auto">
            <a:xfrm>
              <a:off x="2464" y="3120"/>
              <a:ext cx="400" cy="0"/>
            </a:xfrm>
            <a:prstGeom prst="line">
              <a:avLst/>
            </a:prstGeom>
            <a:noFill/>
            <a:ln w="50800">
              <a:solidFill>
                <a:schemeClr val="tx1"/>
              </a:solidFill>
              <a:prstDash val="dash"/>
              <a:round/>
              <a:headEnd/>
              <a:tailEnd/>
            </a:ln>
          </p:spPr>
          <p:txBody>
            <a:bodyPr wrap="none" anchor="ctr"/>
            <a:lstStyle/>
            <a:p>
              <a:endParaRPr lang="en-US"/>
            </a:p>
          </p:txBody>
        </p:sp>
        <p:sp>
          <p:nvSpPr>
            <p:cNvPr id="32781" name="Line 85"/>
            <p:cNvSpPr>
              <a:spLocks noChangeShapeType="1"/>
            </p:cNvSpPr>
            <p:nvPr/>
          </p:nvSpPr>
          <p:spPr bwMode="auto">
            <a:xfrm>
              <a:off x="2320" y="2832"/>
              <a:ext cx="640" cy="0"/>
            </a:xfrm>
            <a:prstGeom prst="line">
              <a:avLst/>
            </a:prstGeom>
            <a:noFill/>
            <a:ln w="50800">
              <a:solidFill>
                <a:schemeClr val="tx1"/>
              </a:solidFill>
              <a:prstDash val="dash"/>
              <a:round/>
              <a:headEnd/>
              <a:tailEnd/>
            </a:ln>
          </p:spPr>
          <p:txBody>
            <a:bodyPr wrap="none" anchor="ctr"/>
            <a:lstStyle/>
            <a:p>
              <a:endParaRPr lang="en-US"/>
            </a:p>
          </p:txBody>
        </p:sp>
        <p:sp>
          <p:nvSpPr>
            <p:cNvPr id="32782" name="Rectangle 86"/>
            <p:cNvSpPr>
              <a:spLocks noChangeArrowheads="1"/>
            </p:cNvSpPr>
            <p:nvPr/>
          </p:nvSpPr>
          <p:spPr bwMode="auto">
            <a:xfrm>
              <a:off x="2055" y="2938"/>
              <a:ext cx="251" cy="325"/>
            </a:xfrm>
            <a:prstGeom prst="rect">
              <a:avLst/>
            </a:prstGeom>
            <a:noFill/>
            <a:ln w="12700">
              <a:noFill/>
              <a:miter lim="800000"/>
              <a:headEnd/>
              <a:tailEnd/>
            </a:ln>
          </p:spPr>
          <p:txBody>
            <a:bodyPr wrap="none" lIns="90488" tIns="44450" rIns="90488" bIns="44450">
              <a:spAutoFit/>
            </a:bodyPr>
            <a:lstStyle/>
            <a:p>
              <a:pPr eaLnBrk="0" hangingPunct="0"/>
              <a:r>
                <a:rPr lang="en-US" sz="2800" b="1">
                  <a:latin typeface="Arial" charset="0"/>
                </a:rPr>
                <a:t>T</a:t>
              </a:r>
            </a:p>
          </p:txBody>
        </p:sp>
        <p:sp>
          <p:nvSpPr>
            <p:cNvPr id="32783" name="Rectangle 87"/>
            <p:cNvSpPr>
              <a:spLocks noChangeArrowheads="1"/>
            </p:cNvSpPr>
            <p:nvPr/>
          </p:nvSpPr>
          <p:spPr bwMode="auto">
            <a:xfrm>
              <a:off x="2967" y="2938"/>
              <a:ext cx="276" cy="325"/>
            </a:xfrm>
            <a:prstGeom prst="rect">
              <a:avLst/>
            </a:prstGeom>
            <a:noFill/>
            <a:ln w="12700">
              <a:noFill/>
              <a:miter lim="800000"/>
              <a:headEnd/>
              <a:tailEnd/>
            </a:ln>
          </p:spPr>
          <p:txBody>
            <a:bodyPr wrap="none" lIns="90488" tIns="44450" rIns="90488" bIns="44450">
              <a:spAutoFit/>
            </a:bodyPr>
            <a:lstStyle/>
            <a:p>
              <a:pPr eaLnBrk="0" hangingPunct="0"/>
              <a:r>
                <a:rPr lang="en-US" sz="2800" b="1">
                  <a:latin typeface="Arial" charset="0"/>
                </a:rPr>
                <a:t>A</a:t>
              </a:r>
            </a:p>
          </p:txBody>
        </p:sp>
        <p:sp>
          <p:nvSpPr>
            <p:cNvPr id="32784" name="AutoShape 88"/>
            <p:cNvSpPr>
              <a:spLocks noChangeArrowheads="1"/>
            </p:cNvSpPr>
            <p:nvPr/>
          </p:nvSpPr>
          <p:spPr bwMode="auto">
            <a:xfrm rot="-462143">
              <a:off x="3264" y="2640"/>
              <a:ext cx="528" cy="480"/>
            </a:xfrm>
            <a:prstGeom prst="pentagon">
              <a:avLst/>
            </a:prstGeom>
            <a:solidFill>
              <a:srgbClr val="FE9B03"/>
            </a:solidFill>
            <a:ln w="38100">
              <a:solidFill>
                <a:schemeClr val="tx1"/>
              </a:solidFill>
              <a:miter lim="800000"/>
              <a:headEnd/>
              <a:tailEnd/>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2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1"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Nucleic acids	</a:t>
            </a:r>
          </a:p>
        </p:txBody>
      </p:sp>
      <p:sp>
        <p:nvSpPr>
          <p:cNvPr id="3" name="Content Placeholder 2"/>
          <p:cNvSpPr>
            <a:spLocks noGrp="1"/>
          </p:cNvSpPr>
          <p:nvPr>
            <p:ph sz="half" idx="1"/>
          </p:nvPr>
        </p:nvSpPr>
        <p:spPr/>
        <p:txBody>
          <a:bodyPr>
            <a:normAutofit fontScale="92500" lnSpcReduction="20000"/>
          </a:bodyPr>
          <a:lstStyle/>
          <a:p>
            <a:pPr>
              <a:buNone/>
            </a:pPr>
            <a:r>
              <a:rPr lang="en-US" b="1" dirty="0"/>
              <a:t>Molecular Structure</a:t>
            </a:r>
          </a:p>
          <a:p>
            <a:r>
              <a:rPr lang="en-US" dirty="0">
                <a:solidFill>
                  <a:srgbClr val="FF0000"/>
                </a:solidFill>
              </a:rPr>
              <a:t>Carbon</a:t>
            </a:r>
          </a:p>
          <a:p>
            <a:r>
              <a:rPr lang="en-US" dirty="0">
                <a:solidFill>
                  <a:srgbClr val="00B050"/>
                </a:solidFill>
              </a:rPr>
              <a:t>Hydrogen</a:t>
            </a:r>
          </a:p>
          <a:p>
            <a:r>
              <a:rPr lang="en-US" dirty="0">
                <a:solidFill>
                  <a:srgbClr val="0070C0"/>
                </a:solidFill>
              </a:rPr>
              <a:t>Oxygen</a:t>
            </a:r>
          </a:p>
          <a:p>
            <a:r>
              <a:rPr lang="en-US" dirty="0">
                <a:solidFill>
                  <a:srgbClr val="7030A0"/>
                </a:solidFill>
              </a:rPr>
              <a:t>Nitrogen</a:t>
            </a:r>
          </a:p>
          <a:p>
            <a:r>
              <a:rPr lang="en-US" dirty="0">
                <a:solidFill>
                  <a:srgbClr val="002060"/>
                </a:solidFill>
              </a:rPr>
              <a:t>Phosphorous</a:t>
            </a:r>
          </a:p>
          <a:p>
            <a:pPr>
              <a:buNone/>
            </a:pPr>
            <a:r>
              <a:rPr lang="en-US" b="1" dirty="0">
                <a:solidFill>
                  <a:schemeClr val="accent2"/>
                </a:solidFill>
                <a:effectLst>
                  <a:outerShdw blurRad="38100" dist="38100" dir="2700000" algn="tl">
                    <a:srgbClr val="C0C0C0"/>
                  </a:outerShdw>
                </a:effectLst>
                <a:latin typeface="+mj-lt"/>
              </a:rPr>
              <a:t>Nucleic acids </a:t>
            </a:r>
            <a:r>
              <a:rPr lang="en-US" dirty="0">
                <a:latin typeface="+mj-lt"/>
              </a:rPr>
              <a:t>are </a:t>
            </a:r>
          </a:p>
          <a:p>
            <a:pPr>
              <a:buNone/>
            </a:pPr>
            <a:r>
              <a:rPr lang="en-US" dirty="0">
                <a:latin typeface="+mj-lt"/>
              </a:rPr>
              <a:t>composed of </a:t>
            </a:r>
            <a:r>
              <a:rPr lang="en-US" b="1" dirty="0">
                <a:solidFill>
                  <a:srgbClr val="333399"/>
                </a:solidFill>
                <a:effectLst>
                  <a:outerShdw blurRad="38100" dist="38100" dir="2700000" algn="tl">
                    <a:srgbClr val="C0C0C0"/>
                  </a:outerShdw>
                </a:effectLst>
                <a:latin typeface="+mj-lt"/>
              </a:rPr>
              <a:t>nucleotides</a:t>
            </a:r>
          </a:p>
          <a:p>
            <a:pPr>
              <a:lnSpc>
                <a:spcPct val="90000"/>
              </a:lnSpc>
              <a:buNone/>
              <a:defRPr/>
            </a:pPr>
            <a:r>
              <a:rPr lang="en-US" dirty="0">
                <a:solidFill>
                  <a:srgbClr val="002060"/>
                </a:solidFill>
                <a:latin typeface="+mj-lt"/>
              </a:rPr>
              <a:t>A </a:t>
            </a:r>
            <a:r>
              <a:rPr lang="en-US" b="1" dirty="0">
                <a:solidFill>
                  <a:srgbClr val="333399"/>
                </a:solidFill>
                <a:effectLst>
                  <a:outerShdw blurRad="38100" dist="38100" dir="2700000" algn="tl">
                    <a:srgbClr val="C0C0C0"/>
                  </a:outerShdw>
                </a:effectLst>
                <a:latin typeface="+mj-lt"/>
              </a:rPr>
              <a:t>Nucleotide include:</a:t>
            </a:r>
          </a:p>
          <a:p>
            <a:pPr>
              <a:lnSpc>
                <a:spcPct val="90000"/>
              </a:lnSpc>
              <a:buNone/>
              <a:defRPr/>
            </a:pPr>
            <a:r>
              <a:rPr lang="en-US" b="1" dirty="0">
                <a:effectLst>
                  <a:outerShdw blurRad="38100" dist="38100" dir="2700000" algn="tl">
                    <a:srgbClr val="C0C0C0"/>
                  </a:outerShdw>
                </a:effectLst>
                <a:latin typeface="+mj-lt"/>
              </a:rPr>
              <a:t>	phosphate group</a:t>
            </a:r>
          </a:p>
          <a:p>
            <a:pPr>
              <a:lnSpc>
                <a:spcPct val="90000"/>
              </a:lnSpc>
              <a:buNone/>
              <a:defRPr/>
            </a:pPr>
            <a:r>
              <a:rPr lang="en-US" b="1" dirty="0">
                <a:effectLst>
                  <a:outerShdw blurRad="38100" dist="38100" dir="2700000" algn="tl">
                    <a:srgbClr val="C0C0C0"/>
                  </a:outerShdw>
                </a:effectLst>
                <a:latin typeface="+mj-lt"/>
              </a:rPr>
              <a:t>	</a:t>
            </a:r>
            <a:r>
              <a:rPr lang="en-US" b="1" dirty="0">
                <a:solidFill>
                  <a:schemeClr val="accent1">
                    <a:lumMod val="75000"/>
                  </a:schemeClr>
                </a:solidFill>
                <a:effectLst>
                  <a:outerShdw blurRad="38100" dist="38100" dir="2700000" algn="tl">
                    <a:srgbClr val="C0C0C0"/>
                  </a:outerShdw>
                </a:effectLst>
                <a:latin typeface="+mj-lt"/>
              </a:rPr>
              <a:t>pentose sugar (5-carbon)</a:t>
            </a:r>
          </a:p>
          <a:p>
            <a:pPr>
              <a:lnSpc>
                <a:spcPct val="90000"/>
              </a:lnSpc>
              <a:buNone/>
              <a:defRPr/>
            </a:pPr>
            <a:r>
              <a:rPr lang="en-US" b="1" dirty="0">
                <a:effectLst>
                  <a:outerShdw blurRad="38100" dist="38100" dir="2700000" algn="tl">
                    <a:srgbClr val="C0C0C0"/>
                  </a:outerShdw>
                </a:effectLst>
                <a:latin typeface="+mj-lt"/>
              </a:rPr>
              <a:t>	a </a:t>
            </a:r>
            <a:r>
              <a:rPr lang="en-US" b="1" dirty="0">
                <a:solidFill>
                  <a:srgbClr val="FF0000"/>
                </a:solidFill>
                <a:effectLst>
                  <a:outerShdw blurRad="38100" dist="38100" dir="2700000" algn="tl">
                    <a:srgbClr val="C0C0C0"/>
                  </a:outerShdw>
                </a:effectLst>
                <a:latin typeface="+mj-lt"/>
              </a:rPr>
              <a:t>nitrogenous base</a:t>
            </a:r>
          </a:p>
          <a:p>
            <a:pPr>
              <a:lnSpc>
                <a:spcPct val="90000"/>
              </a:lnSpc>
              <a:buNone/>
              <a:defRPr/>
            </a:pPr>
            <a:r>
              <a:rPr lang="en-US" b="1" dirty="0">
                <a:solidFill>
                  <a:srgbClr val="FF0000"/>
                </a:solidFill>
                <a:effectLst>
                  <a:outerShdw blurRad="38100" dist="38100" dir="2700000" algn="tl">
                    <a:srgbClr val="C0C0C0"/>
                  </a:outerShdw>
                </a:effectLst>
                <a:latin typeface="+mj-lt"/>
              </a:rPr>
              <a:t>Types </a:t>
            </a:r>
            <a:r>
              <a:rPr lang="en-US" b="1" dirty="0">
                <a:solidFill>
                  <a:schemeClr val="tx1"/>
                </a:solidFill>
                <a:effectLst>
                  <a:outerShdw blurRad="38100" dist="38100" dir="2700000" algn="tl">
                    <a:srgbClr val="C0C0C0"/>
                  </a:outerShdw>
                </a:effectLst>
                <a:latin typeface="+mj-lt"/>
              </a:rPr>
              <a:t>DNA </a:t>
            </a:r>
            <a:r>
              <a:rPr lang="en-US" b="1" dirty="0">
                <a:solidFill>
                  <a:srgbClr val="FF0000"/>
                </a:solidFill>
                <a:effectLst>
                  <a:outerShdw blurRad="38100" dist="38100" dir="2700000" algn="tl">
                    <a:srgbClr val="C0C0C0"/>
                  </a:outerShdw>
                </a:effectLst>
                <a:latin typeface="+mj-lt"/>
              </a:rPr>
              <a:t>and </a:t>
            </a:r>
            <a:r>
              <a:rPr lang="en-US" b="1" dirty="0">
                <a:solidFill>
                  <a:srgbClr val="00B0F0"/>
                </a:solidFill>
                <a:effectLst>
                  <a:outerShdw blurRad="38100" dist="38100" dir="2700000" algn="tl">
                    <a:srgbClr val="C0C0C0"/>
                  </a:outerShdw>
                </a:effectLst>
                <a:latin typeface="+mj-lt"/>
              </a:rPr>
              <a:t>RNA</a:t>
            </a:r>
            <a:endParaRPr lang="en-US" dirty="0">
              <a:solidFill>
                <a:srgbClr val="00B0F0"/>
              </a:solidFill>
              <a:latin typeface="+mj-lt"/>
            </a:endParaRPr>
          </a:p>
          <a:p>
            <a:pPr>
              <a:buNone/>
            </a:pPr>
            <a:endParaRPr lang="en-US" dirty="0">
              <a:solidFill>
                <a:srgbClr val="002060"/>
              </a:solidFill>
            </a:endParaRPr>
          </a:p>
          <a:p>
            <a:endParaRPr lang="en-US" dirty="0">
              <a:solidFill>
                <a:srgbClr val="7030A0"/>
              </a:solidFill>
            </a:endParaRPr>
          </a:p>
          <a:p>
            <a:endParaRPr lang="en-US" dirty="0">
              <a:solidFill>
                <a:srgbClr val="7030A0"/>
              </a:solidFill>
            </a:endParaRPr>
          </a:p>
          <a:p>
            <a:pPr>
              <a:buNone/>
            </a:pPr>
            <a:endParaRPr lang="en-US" dirty="0">
              <a:solidFill>
                <a:srgbClr val="7030A0"/>
              </a:solidFill>
            </a:endParaRPr>
          </a:p>
        </p:txBody>
      </p:sp>
      <p:sp>
        <p:nvSpPr>
          <p:cNvPr id="4" name="Content Placeholder 3"/>
          <p:cNvSpPr>
            <a:spLocks noGrp="1"/>
          </p:cNvSpPr>
          <p:nvPr>
            <p:ph sz="half" idx="2"/>
          </p:nvPr>
        </p:nvSpPr>
        <p:spPr/>
        <p:txBody>
          <a:bodyPr>
            <a:normAutofit fontScale="92500" lnSpcReduction="20000"/>
          </a:bodyPr>
          <a:lstStyle/>
          <a:p>
            <a:pPr>
              <a:buNone/>
            </a:pPr>
            <a:r>
              <a:rPr lang="en-US" b="1" dirty="0"/>
              <a:t>Function</a:t>
            </a:r>
          </a:p>
          <a:p>
            <a:pPr>
              <a:buNone/>
            </a:pPr>
            <a:r>
              <a:rPr lang="en-US" b="1" dirty="0"/>
              <a:t>1.Store, copy, and transmit genetic  </a:t>
            </a:r>
          </a:p>
          <a:p>
            <a:pPr>
              <a:buNone/>
            </a:pPr>
            <a:r>
              <a:rPr lang="en-US" b="1" dirty="0"/>
              <a:t>information in the form of a code</a:t>
            </a:r>
            <a:r>
              <a:rPr lang="en-US" dirty="0"/>
              <a:t>.</a:t>
            </a:r>
          </a:p>
          <a:p>
            <a:pPr>
              <a:buNone/>
            </a:pPr>
            <a:r>
              <a:rPr lang="en-US" b="1" dirty="0"/>
              <a:t>2. Genetic information is stored in DNA</a:t>
            </a:r>
          </a:p>
          <a:p>
            <a:pPr>
              <a:buNone/>
            </a:pPr>
            <a:r>
              <a:rPr lang="en-US" dirty="0"/>
              <a:t>3. </a:t>
            </a:r>
            <a:r>
              <a:rPr lang="en-US" b="1" dirty="0"/>
              <a:t>Information in DNA </a:t>
            </a:r>
            <a:r>
              <a:rPr lang="en-US" dirty="0"/>
              <a:t>is then translated by RNA and </a:t>
            </a:r>
            <a:r>
              <a:rPr lang="en-US" b="1" dirty="0"/>
              <a:t>use to direct the production of proteins</a:t>
            </a:r>
            <a:r>
              <a:rPr lang="en-US" dirty="0"/>
              <a:t>.</a:t>
            </a:r>
          </a:p>
          <a:p>
            <a:pPr>
              <a:buNone/>
            </a:pPr>
            <a:endParaRPr lang="en-US" b="1" dirty="0"/>
          </a:p>
          <a:p>
            <a:pPr>
              <a:buNone/>
            </a:pPr>
            <a:endParaRPr lang="en-US" dirty="0"/>
          </a:p>
        </p:txBody>
      </p:sp>
      <p:pic>
        <p:nvPicPr>
          <p:cNvPr id="5" name="Picture 4" descr="http://images.tutorvista.com/cms/images/81/dna-and-rna.png"/>
          <p:cNvPicPr/>
          <p:nvPr/>
        </p:nvPicPr>
        <p:blipFill>
          <a:blip r:embed="rId2" cstate="print"/>
          <a:srcRect/>
          <a:stretch>
            <a:fillRect/>
          </a:stretch>
        </p:blipFill>
        <p:spPr bwMode="auto">
          <a:xfrm>
            <a:off x="4800600" y="4876800"/>
            <a:ext cx="3657600" cy="19812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94816749"/>
              </p:ext>
            </p:extLst>
          </p:nvPr>
        </p:nvGraphicFramePr>
        <p:xfrm>
          <a:off x="228600" y="2057400"/>
          <a:ext cx="8610600" cy="3810000"/>
        </p:xfrm>
        <a:graphic>
          <a:graphicData uri="http://schemas.openxmlformats.org/drawingml/2006/table">
            <a:tbl>
              <a:tblPr firstRow="1" bandRow="1">
                <a:tableStyleId>{5C22544A-7EE6-4342-B048-85BDC9FD1C3A}</a:tableStyleId>
              </a:tblPr>
              <a:tblGrid>
                <a:gridCol w="2192327">
                  <a:extLst>
                    <a:ext uri="{9D8B030D-6E8A-4147-A177-3AD203B41FA5}">
                      <a16:colId xmlns:a16="http://schemas.microsoft.com/office/drawing/2014/main" val="20000"/>
                    </a:ext>
                  </a:extLst>
                </a:gridCol>
                <a:gridCol w="1865630">
                  <a:extLst>
                    <a:ext uri="{9D8B030D-6E8A-4147-A177-3AD203B41FA5}">
                      <a16:colId xmlns:a16="http://schemas.microsoft.com/office/drawing/2014/main" val="20001"/>
                    </a:ext>
                  </a:extLst>
                </a:gridCol>
                <a:gridCol w="4552643">
                  <a:extLst>
                    <a:ext uri="{9D8B030D-6E8A-4147-A177-3AD203B41FA5}">
                      <a16:colId xmlns:a16="http://schemas.microsoft.com/office/drawing/2014/main" val="20002"/>
                    </a:ext>
                  </a:extLst>
                </a:gridCol>
              </a:tblGrid>
              <a:tr h="508000">
                <a:tc>
                  <a:txBody>
                    <a:bodyPr/>
                    <a:lstStyle/>
                    <a:p>
                      <a:r>
                        <a:rPr lang="en-US" dirty="0"/>
                        <a:t>Macromolecule</a:t>
                      </a:r>
                    </a:p>
                  </a:txBody>
                  <a:tcPr/>
                </a:tc>
                <a:tc>
                  <a:txBody>
                    <a:bodyPr/>
                    <a:lstStyle/>
                    <a:p>
                      <a:r>
                        <a:rPr lang="en-US" dirty="0"/>
                        <a:t>Composition</a:t>
                      </a:r>
                    </a:p>
                  </a:txBody>
                  <a:tcPr/>
                </a:tc>
                <a:tc>
                  <a:txBody>
                    <a:bodyPr/>
                    <a:lstStyle/>
                    <a:p>
                      <a:r>
                        <a:rPr lang="en-US" dirty="0"/>
                        <a:t>Function</a:t>
                      </a:r>
                    </a:p>
                  </a:txBody>
                  <a:tcPr/>
                </a:tc>
                <a:extLst>
                  <a:ext uri="{0D108BD9-81ED-4DB2-BD59-A6C34878D82A}">
                    <a16:rowId xmlns:a16="http://schemas.microsoft.com/office/drawing/2014/main" val="10000"/>
                  </a:ext>
                </a:extLst>
              </a:tr>
              <a:tr h="2794000">
                <a:tc>
                  <a:txBody>
                    <a:bodyPr/>
                    <a:lstStyle/>
                    <a:p>
                      <a:r>
                        <a:rPr lang="en-US" dirty="0"/>
                        <a:t>Nucleic</a:t>
                      </a:r>
                      <a:r>
                        <a:rPr lang="en-US" baseline="0" dirty="0"/>
                        <a:t> Acids</a:t>
                      </a:r>
                    </a:p>
                    <a:p>
                      <a:r>
                        <a:rPr lang="en-US" baseline="0" dirty="0"/>
                        <a:t>(made up nucleotides)</a:t>
                      </a:r>
                      <a:endParaRPr lang="en-US" dirty="0"/>
                    </a:p>
                  </a:txBody>
                  <a:tcPr/>
                </a:tc>
                <a:tc>
                  <a:txBody>
                    <a:bodyPr/>
                    <a:lstStyle/>
                    <a:p>
                      <a:r>
                        <a:rPr lang="en-US" dirty="0">
                          <a:solidFill>
                            <a:srgbClr val="FF0000"/>
                          </a:solidFill>
                        </a:rPr>
                        <a:t>Carbon</a:t>
                      </a:r>
                    </a:p>
                    <a:p>
                      <a:r>
                        <a:rPr lang="en-US" dirty="0">
                          <a:solidFill>
                            <a:srgbClr val="00B050"/>
                          </a:solidFill>
                        </a:rPr>
                        <a:t>Hydrogen</a:t>
                      </a:r>
                    </a:p>
                    <a:p>
                      <a:r>
                        <a:rPr lang="en-US" dirty="0">
                          <a:solidFill>
                            <a:srgbClr val="0070C0"/>
                          </a:solidFill>
                        </a:rPr>
                        <a:t>Oxygen</a:t>
                      </a:r>
                    </a:p>
                    <a:p>
                      <a:r>
                        <a:rPr lang="en-US" dirty="0">
                          <a:solidFill>
                            <a:srgbClr val="7030A0"/>
                          </a:solidFill>
                        </a:rPr>
                        <a:t>Nitrogen</a:t>
                      </a:r>
                    </a:p>
                    <a:p>
                      <a:r>
                        <a:rPr lang="en-US" dirty="0">
                          <a:solidFill>
                            <a:srgbClr val="002060"/>
                          </a:solidFill>
                        </a:rPr>
                        <a:t>Phosphorous</a:t>
                      </a:r>
                    </a:p>
                    <a:p>
                      <a:r>
                        <a:rPr lang="en-US" dirty="0"/>
                        <a:t>(form DNA</a:t>
                      </a:r>
                      <a:r>
                        <a:rPr lang="en-US" baseline="0" dirty="0"/>
                        <a:t> and RNA)</a:t>
                      </a:r>
                      <a:endParaRPr lang="en-US" dirty="0"/>
                    </a:p>
                  </a:txBody>
                  <a:tcPr/>
                </a:tc>
                <a:tc>
                  <a:txBody>
                    <a:bodyPr/>
                    <a:lstStyle/>
                    <a:p>
                      <a:r>
                        <a:rPr lang="en-US" b="1" dirty="0"/>
                        <a:t>Store, copy,</a:t>
                      </a:r>
                      <a:r>
                        <a:rPr lang="en-US" b="1" baseline="0" dirty="0"/>
                        <a:t> and transmit information in the form of a code</a:t>
                      </a:r>
                      <a:r>
                        <a:rPr lang="en-US" baseline="0" dirty="0"/>
                        <a:t>.</a:t>
                      </a:r>
                    </a:p>
                    <a:p>
                      <a:r>
                        <a:rPr lang="en-US" baseline="0" dirty="0"/>
                        <a:t>The most important nucleic acids are </a:t>
                      </a:r>
                      <a:r>
                        <a:rPr lang="en-US" b="1" baseline="0" dirty="0"/>
                        <a:t>DNA and RNA</a:t>
                      </a:r>
                    </a:p>
                    <a:p>
                      <a:r>
                        <a:rPr lang="en-US" b="1" baseline="0" dirty="0"/>
                        <a:t>Genetic information is stored in DNA</a:t>
                      </a:r>
                    </a:p>
                    <a:p>
                      <a:r>
                        <a:rPr lang="en-US" b="1" baseline="0" dirty="0"/>
                        <a:t>Information in DNA </a:t>
                      </a:r>
                      <a:r>
                        <a:rPr lang="en-US" baseline="0" dirty="0"/>
                        <a:t>is then translated by RNA and </a:t>
                      </a:r>
                      <a:r>
                        <a:rPr lang="en-US" b="1" baseline="0" dirty="0"/>
                        <a:t>use to direct the production of proteins.</a:t>
                      </a:r>
                      <a:endParaRPr lang="en-US" b="1" dirty="0"/>
                    </a:p>
                  </a:txBody>
                  <a:tcPr/>
                </a:tc>
                <a:extLst>
                  <a:ext uri="{0D108BD9-81ED-4DB2-BD59-A6C34878D82A}">
                    <a16:rowId xmlns:a16="http://schemas.microsoft.com/office/drawing/2014/main" val="10001"/>
                  </a:ext>
                </a:extLst>
              </a:tr>
              <a:tr h="508000">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bl>
          </a:graphicData>
        </a:graphic>
      </p:graphicFrame>
      <p:sp>
        <p:nvSpPr>
          <p:cNvPr id="5" name="Rectangle 4"/>
          <p:cNvSpPr/>
          <p:nvPr/>
        </p:nvSpPr>
        <p:spPr>
          <a:xfrm>
            <a:off x="762000" y="228600"/>
            <a:ext cx="6705599" cy="646331"/>
          </a:xfrm>
          <a:prstGeom prst="rect">
            <a:avLst/>
          </a:prstGeom>
        </p:spPr>
        <p:txBody>
          <a:bodyPr wrap="square">
            <a:spAutoFit/>
          </a:bodyPr>
          <a:lstStyle/>
          <a:p>
            <a:pPr algn="ctr"/>
            <a:r>
              <a:rPr lang="en-US" sz="3600" b="1" dirty="0">
                <a:solidFill>
                  <a:schemeClr val="accent2">
                    <a:lumMod val="75000"/>
                  </a:schemeClr>
                </a:solidFill>
              </a:rPr>
              <a:t>SUMMARY OF NUCLEOTIDES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Energy from macromolecules</a:t>
            </a:r>
          </a:p>
        </p:txBody>
      </p:sp>
      <p:sp>
        <p:nvSpPr>
          <p:cNvPr id="3" name="Content Placeholder 2"/>
          <p:cNvSpPr>
            <a:spLocks noGrp="1"/>
          </p:cNvSpPr>
          <p:nvPr>
            <p:ph sz="quarter" idx="1"/>
          </p:nvPr>
        </p:nvSpPr>
        <p:spPr>
          <a:xfrm>
            <a:off x="533400" y="1371600"/>
            <a:ext cx="8610600" cy="5486400"/>
          </a:xfrm>
        </p:spPr>
        <p:txBody>
          <a:bodyPr>
            <a:normAutofit/>
          </a:bodyPr>
          <a:lstStyle/>
          <a:p>
            <a:r>
              <a:rPr lang="en-US" dirty="0">
                <a:solidFill>
                  <a:srgbClr val="FF0000"/>
                </a:solidFill>
              </a:rPr>
              <a:t>Carbohydrates, proteins, and lipids can all serve</a:t>
            </a:r>
          </a:p>
          <a:p>
            <a:pPr>
              <a:buNone/>
            </a:pPr>
            <a:r>
              <a:rPr lang="en-US" dirty="0">
                <a:solidFill>
                  <a:srgbClr val="FF0000"/>
                </a:solidFill>
              </a:rPr>
              <a:t> as energy sources for cells</a:t>
            </a:r>
            <a:r>
              <a:rPr lang="en-US" dirty="0"/>
              <a:t>.</a:t>
            </a:r>
          </a:p>
          <a:p>
            <a:pPr lvl="2">
              <a:buNone/>
            </a:pPr>
            <a:r>
              <a:rPr lang="en-US" dirty="0"/>
              <a:t>Carbohydrates and proteins yield only four calories per gram. </a:t>
            </a:r>
          </a:p>
          <a:p>
            <a:pPr lvl="2">
              <a:buNone/>
            </a:pPr>
            <a:r>
              <a:rPr lang="en-US" dirty="0"/>
              <a:t> Lipids nine calories per gram.</a:t>
            </a:r>
          </a:p>
          <a:p>
            <a:r>
              <a:rPr lang="en-US" b="1" dirty="0">
                <a:solidFill>
                  <a:srgbClr val="FF0000"/>
                </a:solidFill>
              </a:rPr>
              <a:t>Carbohydrates are the best source of quick energy</a:t>
            </a:r>
            <a:r>
              <a:rPr lang="en-US" dirty="0"/>
              <a:t>.</a:t>
            </a:r>
          </a:p>
          <a:p>
            <a:r>
              <a:rPr lang="en-US" dirty="0"/>
              <a:t>Proteins are broken down more slowly than </a:t>
            </a:r>
          </a:p>
          <a:p>
            <a:pPr>
              <a:buNone/>
            </a:pPr>
            <a:r>
              <a:rPr lang="en-US" dirty="0"/>
              <a:t>carbohydrates . </a:t>
            </a:r>
          </a:p>
          <a:p>
            <a:pPr lvl="2">
              <a:buNone/>
            </a:pPr>
            <a:r>
              <a:rPr lang="en-US" dirty="0"/>
              <a:t>As a result, </a:t>
            </a:r>
            <a:r>
              <a:rPr lang="en-US" b="1" dirty="0">
                <a:solidFill>
                  <a:srgbClr val="FF0000"/>
                </a:solidFill>
              </a:rPr>
              <a:t>proteins are a longer- lasting source of energy.</a:t>
            </a:r>
          </a:p>
          <a:p>
            <a:r>
              <a:rPr lang="en-US" b="1" dirty="0">
                <a:solidFill>
                  <a:srgbClr val="002060"/>
                </a:solidFill>
              </a:rPr>
              <a:t>Organisms convert carbohydrates  and proteins that are not needed for energy into lipids. Cells store energy in these lipids</a:t>
            </a:r>
          </a:p>
          <a:p>
            <a:pPr>
              <a:buNone/>
            </a:pPr>
            <a:endParaRPr lang="en-US" dirty="0"/>
          </a:p>
          <a:p>
            <a:pPr>
              <a:buNone/>
            </a:pP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11256221"/>
              </p:ext>
            </p:extLst>
          </p:nvPr>
        </p:nvGraphicFramePr>
        <p:xfrm>
          <a:off x="281049" y="533400"/>
          <a:ext cx="8839200" cy="6553200"/>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4419600">
                  <a:extLst>
                    <a:ext uri="{9D8B030D-6E8A-4147-A177-3AD203B41FA5}">
                      <a16:colId xmlns:a16="http://schemas.microsoft.com/office/drawing/2014/main" val="20002"/>
                    </a:ext>
                  </a:extLst>
                </a:gridCol>
              </a:tblGrid>
              <a:tr h="634392">
                <a:tc>
                  <a:txBody>
                    <a:bodyPr/>
                    <a:lstStyle/>
                    <a:p>
                      <a:r>
                        <a:rPr lang="en-US" dirty="0"/>
                        <a:t>Macromolecule</a:t>
                      </a:r>
                    </a:p>
                  </a:txBody>
                  <a:tcPr/>
                </a:tc>
                <a:tc>
                  <a:txBody>
                    <a:bodyPr/>
                    <a:lstStyle/>
                    <a:p>
                      <a:r>
                        <a:rPr lang="en-US" dirty="0"/>
                        <a:t>Composition</a:t>
                      </a:r>
                    </a:p>
                  </a:txBody>
                  <a:tcPr/>
                </a:tc>
                <a:tc>
                  <a:txBody>
                    <a:bodyPr/>
                    <a:lstStyle/>
                    <a:p>
                      <a:r>
                        <a:rPr lang="en-US" dirty="0"/>
                        <a:t>Function</a:t>
                      </a:r>
                    </a:p>
                  </a:txBody>
                  <a:tcPr/>
                </a:tc>
                <a:extLst>
                  <a:ext uri="{0D108BD9-81ED-4DB2-BD59-A6C34878D82A}">
                    <a16:rowId xmlns:a16="http://schemas.microsoft.com/office/drawing/2014/main" val="10000"/>
                  </a:ext>
                </a:extLst>
              </a:tr>
              <a:tr h="2112447">
                <a:tc>
                  <a:txBody>
                    <a:bodyPr/>
                    <a:lstStyle/>
                    <a:p>
                      <a:r>
                        <a:rPr lang="en-US" dirty="0"/>
                        <a:t>Carbohydrates</a:t>
                      </a:r>
                    </a:p>
                  </a:txBody>
                  <a:tcPr/>
                </a:tc>
                <a:tc>
                  <a:txBody>
                    <a:bodyPr/>
                    <a:lstStyle/>
                    <a:p>
                      <a:r>
                        <a:rPr lang="en-US" dirty="0">
                          <a:solidFill>
                            <a:srgbClr val="FF0000"/>
                          </a:solidFill>
                        </a:rPr>
                        <a:t>Carbon</a:t>
                      </a:r>
                    </a:p>
                    <a:p>
                      <a:r>
                        <a:rPr lang="en-US" dirty="0">
                          <a:solidFill>
                            <a:srgbClr val="00B050"/>
                          </a:solidFill>
                        </a:rPr>
                        <a:t>Hydrogen</a:t>
                      </a:r>
                    </a:p>
                    <a:p>
                      <a:r>
                        <a:rPr lang="en-US" dirty="0">
                          <a:solidFill>
                            <a:srgbClr val="0070C0"/>
                          </a:solidFill>
                        </a:rPr>
                        <a:t>Oxygen</a:t>
                      </a:r>
                    </a:p>
                    <a:p>
                      <a:r>
                        <a:rPr lang="en-US" dirty="0">
                          <a:solidFill>
                            <a:schemeClr val="tx1"/>
                          </a:solidFill>
                        </a:rPr>
                        <a:t>(form</a:t>
                      </a:r>
                      <a:r>
                        <a:rPr lang="en-US" baseline="0" dirty="0">
                          <a:solidFill>
                            <a:schemeClr val="tx1"/>
                          </a:solidFill>
                        </a:rPr>
                        <a:t> sugars)</a:t>
                      </a:r>
                      <a:endParaRPr lang="en-US" dirty="0">
                        <a:solidFill>
                          <a:schemeClr val="tx1"/>
                        </a:solidFill>
                      </a:endParaRPr>
                    </a:p>
                  </a:txBody>
                  <a:tcPr/>
                </a:tc>
                <a:tc>
                  <a:txBody>
                    <a:bodyPr/>
                    <a:lstStyle/>
                    <a:p>
                      <a:r>
                        <a:rPr lang="en-US" b="1" dirty="0"/>
                        <a:t>Main source</a:t>
                      </a:r>
                      <a:r>
                        <a:rPr lang="en-US" b="1" baseline="0" dirty="0"/>
                        <a:t> of energy </a:t>
                      </a:r>
                      <a:r>
                        <a:rPr lang="en-US" baseline="0" dirty="0"/>
                        <a:t>for cells</a:t>
                      </a:r>
                    </a:p>
                    <a:p>
                      <a:r>
                        <a:rPr lang="en-US" b="1" baseline="0" dirty="0"/>
                        <a:t>Short term </a:t>
                      </a:r>
                      <a:r>
                        <a:rPr lang="en-US" b="0" baseline="0" dirty="0"/>
                        <a:t>energy storage</a:t>
                      </a:r>
                    </a:p>
                    <a:p>
                      <a:r>
                        <a:rPr lang="en-US" b="1" baseline="0" dirty="0"/>
                        <a:t>Structural support</a:t>
                      </a:r>
                      <a:r>
                        <a:rPr lang="en-US" baseline="0" dirty="0"/>
                        <a:t>: cellulose in plant cell’s walls</a:t>
                      </a:r>
                      <a:endParaRPr lang="en-US" dirty="0"/>
                    </a:p>
                  </a:txBody>
                  <a:tcPr/>
                </a:tc>
                <a:extLst>
                  <a:ext uri="{0D108BD9-81ED-4DB2-BD59-A6C34878D82A}">
                    <a16:rowId xmlns:a16="http://schemas.microsoft.com/office/drawing/2014/main" val="10001"/>
                  </a:ext>
                </a:extLst>
              </a:tr>
              <a:tr h="3806361">
                <a:tc>
                  <a:txBody>
                    <a:bodyPr/>
                    <a:lstStyle/>
                    <a:p>
                      <a:r>
                        <a:rPr lang="en-US" dirty="0"/>
                        <a:t>Lipids</a:t>
                      </a:r>
                    </a:p>
                  </a:txBody>
                  <a:tcPr/>
                </a:tc>
                <a:tc>
                  <a:txBody>
                    <a:bodyPr/>
                    <a:lstStyle/>
                    <a:p>
                      <a:r>
                        <a:rPr lang="en-US" dirty="0">
                          <a:solidFill>
                            <a:srgbClr val="FF0000"/>
                          </a:solidFill>
                        </a:rPr>
                        <a:t>Carbon</a:t>
                      </a:r>
                    </a:p>
                    <a:p>
                      <a:r>
                        <a:rPr lang="en-US" dirty="0">
                          <a:solidFill>
                            <a:srgbClr val="00B050"/>
                          </a:solidFill>
                        </a:rPr>
                        <a:t>Hydrogen</a:t>
                      </a:r>
                    </a:p>
                    <a:p>
                      <a:r>
                        <a:rPr lang="en-US" dirty="0">
                          <a:solidFill>
                            <a:srgbClr val="0070C0"/>
                          </a:solidFill>
                        </a:rPr>
                        <a:t>Oxygen</a:t>
                      </a:r>
                    </a:p>
                    <a:p>
                      <a:r>
                        <a:rPr lang="en-US" dirty="0">
                          <a:solidFill>
                            <a:schemeClr val="tx1"/>
                          </a:solidFill>
                        </a:rPr>
                        <a:t>(form</a:t>
                      </a:r>
                      <a:r>
                        <a:rPr lang="en-US" baseline="0" dirty="0">
                          <a:solidFill>
                            <a:schemeClr val="tx1"/>
                          </a:solidFill>
                        </a:rPr>
                        <a:t> fats, oils and waxes)</a:t>
                      </a:r>
                      <a:endParaRPr lang="en-US" dirty="0">
                        <a:solidFill>
                          <a:schemeClr val="tx1"/>
                        </a:solidFill>
                      </a:endParaRPr>
                    </a:p>
                  </a:txBody>
                  <a:tcPr/>
                </a:tc>
                <a:tc>
                  <a:txBody>
                    <a:bodyPr/>
                    <a:lstStyle/>
                    <a:p>
                      <a:r>
                        <a:rPr lang="en-US" dirty="0"/>
                        <a:t>Use</a:t>
                      </a:r>
                      <a:r>
                        <a:rPr lang="en-US" baseline="0" dirty="0"/>
                        <a:t> for </a:t>
                      </a:r>
                      <a:r>
                        <a:rPr lang="en-US" b="1" baseline="0" dirty="0"/>
                        <a:t>long term energy storage</a:t>
                      </a:r>
                    </a:p>
                    <a:p>
                      <a:r>
                        <a:rPr lang="en-US" baseline="0" dirty="0"/>
                        <a:t>I</a:t>
                      </a:r>
                      <a:r>
                        <a:rPr lang="en-US" b="1" baseline="0" dirty="0"/>
                        <a:t>nsulate</a:t>
                      </a:r>
                      <a:r>
                        <a:rPr lang="en-US" baseline="0" dirty="0"/>
                        <a:t> and </a:t>
                      </a:r>
                      <a:r>
                        <a:rPr lang="en-US" b="1" baseline="0" dirty="0"/>
                        <a:t>waterproof </a:t>
                      </a:r>
                      <a:r>
                        <a:rPr lang="en-US" baseline="0" dirty="0"/>
                        <a:t>an organism</a:t>
                      </a:r>
                    </a:p>
                    <a:p>
                      <a:r>
                        <a:rPr lang="en-US" baseline="0" dirty="0"/>
                        <a:t>Main substance that </a:t>
                      </a:r>
                      <a:r>
                        <a:rPr lang="en-US" b="1" baseline="0" dirty="0"/>
                        <a:t>makes up biological membranes</a:t>
                      </a:r>
                      <a:r>
                        <a:rPr lang="en-US" baseline="0" dirty="0"/>
                        <a:t>.</a:t>
                      </a:r>
                      <a:endParaRPr lang="en-US" dirty="0"/>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66286867"/>
              </p:ext>
            </p:extLst>
          </p:nvPr>
        </p:nvGraphicFramePr>
        <p:xfrm>
          <a:off x="0" y="1"/>
          <a:ext cx="9144001" cy="7282938"/>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4800601">
                  <a:extLst>
                    <a:ext uri="{9D8B030D-6E8A-4147-A177-3AD203B41FA5}">
                      <a16:colId xmlns:a16="http://schemas.microsoft.com/office/drawing/2014/main" val="20002"/>
                    </a:ext>
                  </a:extLst>
                </a:gridCol>
              </a:tblGrid>
              <a:tr h="887784">
                <a:tc>
                  <a:txBody>
                    <a:bodyPr/>
                    <a:lstStyle/>
                    <a:p>
                      <a:r>
                        <a:rPr lang="en-US" dirty="0"/>
                        <a:t>Macromolecule</a:t>
                      </a:r>
                    </a:p>
                  </a:txBody>
                  <a:tcPr/>
                </a:tc>
                <a:tc>
                  <a:txBody>
                    <a:bodyPr/>
                    <a:lstStyle/>
                    <a:p>
                      <a:r>
                        <a:rPr lang="en-US" dirty="0"/>
                        <a:t>Composition</a:t>
                      </a:r>
                    </a:p>
                  </a:txBody>
                  <a:tcPr/>
                </a:tc>
                <a:tc>
                  <a:txBody>
                    <a:bodyPr/>
                    <a:lstStyle/>
                    <a:p>
                      <a:r>
                        <a:rPr lang="en-US" dirty="0"/>
                        <a:t>Function</a:t>
                      </a:r>
                    </a:p>
                  </a:txBody>
                  <a:tcPr/>
                </a:tc>
                <a:extLst>
                  <a:ext uri="{0D108BD9-81ED-4DB2-BD59-A6C34878D82A}">
                    <a16:rowId xmlns:a16="http://schemas.microsoft.com/office/drawing/2014/main" val="10000"/>
                  </a:ext>
                </a:extLst>
              </a:tr>
              <a:tr h="2409701">
                <a:tc>
                  <a:txBody>
                    <a:bodyPr/>
                    <a:lstStyle/>
                    <a:p>
                      <a:r>
                        <a:rPr lang="en-US" dirty="0"/>
                        <a:t>Proteins</a:t>
                      </a:r>
                    </a:p>
                    <a:p>
                      <a:r>
                        <a:rPr lang="en-US" dirty="0"/>
                        <a:t>(made  of amino acids</a:t>
                      </a:r>
                    </a:p>
                  </a:txBody>
                  <a:tcPr/>
                </a:tc>
                <a:tc>
                  <a:txBody>
                    <a:bodyPr/>
                    <a:lstStyle/>
                    <a:p>
                      <a:r>
                        <a:rPr lang="en-US" dirty="0">
                          <a:solidFill>
                            <a:srgbClr val="FF0000"/>
                          </a:solidFill>
                        </a:rPr>
                        <a:t>Carbon</a:t>
                      </a:r>
                    </a:p>
                    <a:p>
                      <a:r>
                        <a:rPr lang="en-US" dirty="0">
                          <a:solidFill>
                            <a:srgbClr val="00B050"/>
                          </a:solidFill>
                        </a:rPr>
                        <a:t>Hydrogen</a:t>
                      </a:r>
                    </a:p>
                    <a:p>
                      <a:r>
                        <a:rPr lang="en-US" dirty="0">
                          <a:solidFill>
                            <a:srgbClr val="0070C0"/>
                          </a:solidFill>
                        </a:rPr>
                        <a:t>Oxygen</a:t>
                      </a:r>
                    </a:p>
                    <a:p>
                      <a:r>
                        <a:rPr lang="en-US" dirty="0">
                          <a:solidFill>
                            <a:srgbClr val="7030A0"/>
                          </a:solidFill>
                        </a:rPr>
                        <a:t>Nitrogen</a:t>
                      </a:r>
                    </a:p>
                    <a:p>
                      <a:r>
                        <a:rPr lang="en-US" b="1" baseline="0" dirty="0"/>
                        <a:t>Peptide bonds </a:t>
                      </a:r>
                      <a:r>
                        <a:rPr lang="en-US" baseline="0" dirty="0"/>
                        <a:t>hold two amino acids together</a:t>
                      </a:r>
                      <a:endParaRPr lang="en-US" dirty="0"/>
                    </a:p>
                  </a:txBody>
                  <a:tcPr/>
                </a:tc>
                <a:tc>
                  <a:txBody>
                    <a:bodyPr/>
                    <a:lstStyle/>
                    <a:p>
                      <a:r>
                        <a:rPr lang="en-US" b="1" dirty="0"/>
                        <a:t>Structural: </a:t>
                      </a:r>
                      <a:r>
                        <a:rPr lang="en-US" dirty="0"/>
                        <a:t>Serve</a:t>
                      </a:r>
                      <a:r>
                        <a:rPr lang="en-US" baseline="0" dirty="0"/>
                        <a:t> as the building and connecting material of living things</a:t>
                      </a:r>
                    </a:p>
                    <a:p>
                      <a:r>
                        <a:rPr lang="en-US" baseline="0" dirty="0"/>
                        <a:t>Collagen forms bones, ligaments, tendons etc.</a:t>
                      </a:r>
                    </a:p>
                    <a:p>
                      <a:r>
                        <a:rPr lang="en-US" b="1" baseline="0" dirty="0"/>
                        <a:t>Functional: </a:t>
                      </a:r>
                      <a:r>
                        <a:rPr lang="en-US" baseline="0" dirty="0"/>
                        <a:t>Play a role in chemical reactions and transport of materials. </a:t>
                      </a:r>
                    </a:p>
                    <a:p>
                      <a:r>
                        <a:rPr lang="en-US" baseline="0" dirty="0"/>
                        <a:t>Hormones, antibodies ,enzymes. Enzymes control the rate of chemical reaction. </a:t>
                      </a:r>
                      <a:r>
                        <a:rPr lang="en-US" b="1" baseline="0" dirty="0"/>
                        <a:t>Enzymes </a:t>
                      </a:r>
                      <a:r>
                        <a:rPr lang="en-US" baseline="0" dirty="0"/>
                        <a:t>decrease the activation energy speeding up chemical reactions </a:t>
                      </a:r>
                      <a:endParaRPr lang="en-US" dirty="0"/>
                    </a:p>
                  </a:txBody>
                  <a:tcPr/>
                </a:tc>
                <a:extLst>
                  <a:ext uri="{0D108BD9-81ED-4DB2-BD59-A6C34878D82A}">
                    <a16:rowId xmlns:a16="http://schemas.microsoft.com/office/drawing/2014/main" val="10001"/>
                  </a:ext>
                </a:extLst>
              </a:tr>
              <a:tr h="3560514">
                <a:tc>
                  <a:txBody>
                    <a:bodyPr/>
                    <a:lstStyle/>
                    <a:p>
                      <a:r>
                        <a:rPr lang="en-US" dirty="0"/>
                        <a:t>Nucleic</a:t>
                      </a:r>
                      <a:r>
                        <a:rPr lang="en-US" baseline="0" dirty="0"/>
                        <a:t> Acids</a:t>
                      </a:r>
                      <a:endParaRPr lang="en-US" dirty="0"/>
                    </a:p>
                  </a:txBody>
                  <a:tcPr/>
                </a:tc>
                <a:tc>
                  <a:txBody>
                    <a:bodyPr/>
                    <a:lstStyle/>
                    <a:p>
                      <a:r>
                        <a:rPr lang="en-US" dirty="0">
                          <a:solidFill>
                            <a:srgbClr val="FF0000"/>
                          </a:solidFill>
                        </a:rPr>
                        <a:t>Carbon</a:t>
                      </a:r>
                    </a:p>
                    <a:p>
                      <a:r>
                        <a:rPr lang="en-US" dirty="0">
                          <a:solidFill>
                            <a:srgbClr val="00B050"/>
                          </a:solidFill>
                        </a:rPr>
                        <a:t>Hydrogen</a:t>
                      </a:r>
                    </a:p>
                    <a:p>
                      <a:r>
                        <a:rPr lang="en-US" dirty="0">
                          <a:solidFill>
                            <a:srgbClr val="0070C0"/>
                          </a:solidFill>
                        </a:rPr>
                        <a:t>Oxygen</a:t>
                      </a:r>
                    </a:p>
                    <a:p>
                      <a:r>
                        <a:rPr lang="en-US" dirty="0">
                          <a:solidFill>
                            <a:srgbClr val="7030A0"/>
                          </a:solidFill>
                        </a:rPr>
                        <a:t>Nitrogen</a:t>
                      </a:r>
                    </a:p>
                    <a:p>
                      <a:r>
                        <a:rPr lang="en-US" dirty="0">
                          <a:solidFill>
                            <a:srgbClr val="002060"/>
                          </a:solidFill>
                        </a:rPr>
                        <a:t>Phosphorous</a:t>
                      </a:r>
                    </a:p>
                    <a:p>
                      <a:r>
                        <a:rPr lang="en-US" dirty="0"/>
                        <a:t>(form DNA</a:t>
                      </a:r>
                      <a:r>
                        <a:rPr lang="en-US" baseline="0" dirty="0"/>
                        <a:t> and RNA)</a:t>
                      </a:r>
                      <a:endParaRPr lang="en-US" dirty="0"/>
                    </a:p>
                  </a:txBody>
                  <a:tcPr/>
                </a:tc>
                <a:tc>
                  <a:txBody>
                    <a:bodyPr/>
                    <a:lstStyle/>
                    <a:p>
                      <a:r>
                        <a:rPr lang="en-US" b="1" dirty="0"/>
                        <a:t>Store</a:t>
                      </a:r>
                      <a:r>
                        <a:rPr lang="en-US" b="1" baseline="0" dirty="0"/>
                        <a:t> and transmit information in the form of a code</a:t>
                      </a:r>
                      <a:r>
                        <a:rPr lang="en-US" baseline="0" dirty="0"/>
                        <a:t>.</a:t>
                      </a:r>
                    </a:p>
                    <a:p>
                      <a:r>
                        <a:rPr lang="en-US" baseline="0" dirty="0"/>
                        <a:t>The most important nucleic acids are </a:t>
                      </a:r>
                      <a:r>
                        <a:rPr lang="en-US" b="1" baseline="0" dirty="0"/>
                        <a:t>DNA and RNA</a:t>
                      </a:r>
                    </a:p>
                    <a:p>
                      <a:r>
                        <a:rPr lang="en-US" b="1" baseline="0" dirty="0"/>
                        <a:t>Genetic information is store in DNA</a:t>
                      </a:r>
                    </a:p>
                    <a:p>
                      <a:r>
                        <a:rPr lang="en-US" b="1" baseline="0" dirty="0"/>
                        <a:t>Information in DNA </a:t>
                      </a:r>
                      <a:r>
                        <a:rPr lang="en-US" baseline="0" dirty="0"/>
                        <a:t>is then translated by RNA and </a:t>
                      </a:r>
                      <a:r>
                        <a:rPr lang="en-US" b="1" baseline="0" dirty="0"/>
                        <a:t>use to direct the production of proteins.</a:t>
                      </a:r>
                      <a:endParaRPr lang="en-US" b="1" dirty="0"/>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381000" y="900878"/>
            <a:ext cx="83058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sz="3200" b="0" i="0" u="none" strike="noStrike" cap="none" normalizeH="0" baseline="0" dirty="0">
                <a:ln>
                  <a:noFill/>
                </a:ln>
                <a:solidFill>
                  <a:srgbClr val="003366"/>
                </a:solidFill>
                <a:effectLst/>
                <a:latin typeface="Arial" pitchFamily="34" charset="0"/>
                <a:ea typeface="Times New Roman" pitchFamily="18" charset="0"/>
                <a:cs typeface="Arial" pitchFamily="34" charset="0"/>
              </a:rPr>
              <a:t>1.</a:t>
            </a:r>
            <a:r>
              <a:rPr kumimoji="0" lang="en-US" sz="3200" b="0" i="0" u="none" strike="noStrike" cap="none" normalizeH="0" dirty="0">
                <a:ln>
                  <a:noFill/>
                </a:ln>
                <a:solidFill>
                  <a:srgbClr val="003366"/>
                </a:solidFill>
                <a:effectLst/>
                <a:latin typeface="Arial" pitchFamily="34" charset="0"/>
                <a:ea typeface="Times New Roman" pitchFamily="18" charset="0"/>
                <a:cs typeface="Arial" pitchFamily="34" charset="0"/>
              </a:rPr>
              <a:t> </a:t>
            </a:r>
            <a:r>
              <a:rPr kumimoji="0" lang="en-US" sz="3200" b="0" i="0" u="none" strike="noStrike" cap="none" normalizeH="0" baseline="0" dirty="0">
                <a:ln>
                  <a:noFill/>
                </a:ln>
                <a:solidFill>
                  <a:srgbClr val="003366"/>
                </a:solidFill>
                <a:effectLst/>
                <a:latin typeface="Arial" pitchFamily="34" charset="0"/>
                <a:ea typeface="Times New Roman" pitchFamily="18" charset="0"/>
                <a:cs typeface="Arial" pitchFamily="34" charset="0"/>
              </a:rPr>
              <a:t>Animals breathe in oxygen (O</a:t>
            </a:r>
            <a:r>
              <a:rPr kumimoji="0" lang="en-US" sz="3200" b="0" i="0" u="none" strike="noStrike" cap="none" normalizeH="0" baseline="-30000" dirty="0">
                <a:ln>
                  <a:noFill/>
                </a:ln>
                <a:solidFill>
                  <a:srgbClr val="003366"/>
                </a:solidFill>
                <a:effectLst/>
                <a:latin typeface="Arial" pitchFamily="34" charset="0"/>
                <a:ea typeface="Times New Roman" pitchFamily="18" charset="0"/>
                <a:cs typeface="Arial" pitchFamily="34" charset="0"/>
              </a:rPr>
              <a:t>2</a:t>
            </a:r>
            <a:r>
              <a:rPr kumimoji="0" lang="en-US" sz="3200" b="0" i="0" u="none" strike="noStrike" cap="none" normalizeH="0" baseline="0" dirty="0">
                <a:ln>
                  <a:noFill/>
                </a:ln>
                <a:solidFill>
                  <a:srgbClr val="003366"/>
                </a:solidFill>
                <a:effectLst/>
                <a:latin typeface="Arial" pitchFamily="34" charset="0"/>
                <a:ea typeface="Times New Roman" pitchFamily="18" charset="0"/>
                <a:cs typeface="Arial" pitchFamily="34" charset="0"/>
              </a:rPr>
              <a:t>). This O</a:t>
            </a:r>
            <a:r>
              <a:rPr kumimoji="0" lang="en-US" sz="3200" b="0" i="0" u="none" strike="noStrike" cap="none" normalizeH="0" baseline="-30000" dirty="0">
                <a:ln>
                  <a:noFill/>
                </a:ln>
                <a:solidFill>
                  <a:srgbClr val="003366"/>
                </a:solidFill>
                <a:effectLst/>
                <a:latin typeface="Arial" pitchFamily="34" charset="0"/>
                <a:ea typeface="Times New Roman" pitchFamily="18" charset="0"/>
                <a:cs typeface="Arial" pitchFamily="34" charset="0"/>
              </a:rPr>
              <a:t>2</a:t>
            </a:r>
            <a:r>
              <a:rPr kumimoji="0" lang="en-US" sz="3200" b="0" i="0" u="none" strike="noStrike" cap="none" normalizeH="0" baseline="0" dirty="0">
                <a:ln>
                  <a:noFill/>
                </a:ln>
                <a:solidFill>
                  <a:srgbClr val="003366"/>
                </a:solidFill>
                <a:effectLst/>
                <a:latin typeface="Arial" pitchFamily="34" charset="0"/>
                <a:ea typeface="Times New Roman" pitchFamily="18" charset="0"/>
                <a:cs typeface="Arial" pitchFamily="34" charset="0"/>
              </a:rPr>
              <a:t> is used in their bodies in the breakdown of the glucose and fatty acids. The main function of the breakdown of glucose and fatty acids is to provide energy for chemical reactions by producing which of the following?</a:t>
            </a:r>
            <a:endParaRPr kumimoji="0" lang="en-US" sz="3200" b="0" i="0" u="none" strike="noStrike" cap="none" normalizeH="0" baseline="0" dirty="0">
              <a:ln>
                <a:noFill/>
              </a:ln>
              <a:solidFill>
                <a:schemeClr val="tx1"/>
              </a:solidFill>
              <a:effectLst/>
              <a:latin typeface="Arial" pitchFamily="34" charset="0"/>
            </a:endParaRPr>
          </a:p>
          <a:p>
            <a:pPr lvl="2" eaLnBrk="0" fontAlgn="ctr" hangingPunct="0">
              <a:spcBef>
                <a:spcPct val="0"/>
              </a:spcBef>
              <a:spcAft>
                <a:spcPct val="0"/>
              </a:spcAft>
              <a:tabLst>
                <a:tab pos="457200" algn="l"/>
              </a:tabLst>
            </a:pPr>
            <a:r>
              <a:rPr kumimoji="0" lang="en-US" sz="3200" b="0" i="0" u="none" strike="noStrike" cap="none" normalizeH="0" baseline="0" dirty="0">
                <a:ln>
                  <a:noFill/>
                </a:ln>
                <a:effectLst/>
                <a:latin typeface="Arial" pitchFamily="34" charset="0"/>
                <a:ea typeface="Times New Roman" pitchFamily="18" charset="0"/>
                <a:cs typeface="Arial" pitchFamily="34" charset="0"/>
              </a:rPr>
              <a:t>a. enzymes</a:t>
            </a:r>
            <a:endParaRPr kumimoji="0" lang="en-US" sz="3200" b="0" i="0" u="none" strike="noStrike" cap="none" normalizeH="0" baseline="0" dirty="0">
              <a:ln>
                <a:noFill/>
              </a:ln>
              <a:effectLst/>
              <a:latin typeface="Arial" pitchFamily="34" charset="0"/>
            </a:endParaRPr>
          </a:p>
          <a:p>
            <a:pPr lvl="2" eaLnBrk="0" fontAlgn="ctr" hangingPunct="0">
              <a:spcBef>
                <a:spcPct val="0"/>
              </a:spcBef>
              <a:spcAft>
                <a:spcPct val="0"/>
              </a:spcAft>
              <a:tabLst>
                <a:tab pos="457200" algn="l"/>
              </a:tabLst>
            </a:pPr>
            <a:r>
              <a:rPr kumimoji="0" lang="en-US" sz="3200" b="0" i="0" u="none" strike="noStrike" cap="none" normalizeH="0" baseline="0" dirty="0">
                <a:ln>
                  <a:noFill/>
                </a:ln>
                <a:effectLst/>
                <a:latin typeface="Arial" pitchFamily="34" charset="0"/>
                <a:ea typeface="Times New Roman" pitchFamily="18" charset="0"/>
                <a:cs typeface="Arial" pitchFamily="34" charset="0"/>
              </a:rPr>
              <a:t>b. deoxyribonucleic acid</a:t>
            </a:r>
            <a:endParaRPr kumimoji="0" lang="en-US" sz="3200" b="0" i="0" u="none" strike="noStrike" cap="none" normalizeH="0" baseline="0" dirty="0">
              <a:ln>
                <a:noFill/>
              </a:ln>
              <a:effectLst/>
              <a:latin typeface="Arial" pitchFamily="34" charset="0"/>
            </a:endParaRPr>
          </a:p>
          <a:p>
            <a:pPr lvl="2" eaLnBrk="0" fontAlgn="ctr" hangingPunct="0">
              <a:spcBef>
                <a:spcPct val="0"/>
              </a:spcBef>
              <a:spcAft>
                <a:spcPct val="0"/>
              </a:spcAft>
              <a:tabLst>
                <a:tab pos="457200" algn="l"/>
              </a:tabLst>
            </a:pPr>
            <a:r>
              <a:rPr kumimoji="0" lang="en-US" sz="3200" i="0" u="none" strike="noStrike" cap="none" normalizeH="0" baseline="0" dirty="0">
                <a:ln>
                  <a:noFill/>
                </a:ln>
                <a:effectLst/>
                <a:latin typeface="Arial" pitchFamily="34" charset="0"/>
                <a:ea typeface="Times New Roman" pitchFamily="18" charset="0"/>
                <a:cs typeface="Arial" pitchFamily="34" charset="0"/>
              </a:rPr>
              <a:t>c. adenosine </a:t>
            </a:r>
            <a:r>
              <a:rPr kumimoji="0" lang="en-US" sz="3200" i="0" u="none" strike="noStrike" cap="none" normalizeH="0" baseline="0" dirty="0" err="1">
                <a:ln>
                  <a:noFill/>
                </a:ln>
                <a:effectLst/>
                <a:latin typeface="Arial" pitchFamily="34" charset="0"/>
                <a:ea typeface="Times New Roman" pitchFamily="18" charset="0"/>
                <a:cs typeface="Arial" pitchFamily="34" charset="0"/>
              </a:rPr>
              <a:t>triphosphate</a:t>
            </a:r>
            <a:endParaRPr kumimoji="0" lang="en-US" sz="3200" i="0" u="none" strike="noStrike" cap="none" normalizeH="0" baseline="0" dirty="0">
              <a:ln>
                <a:noFill/>
              </a:ln>
              <a:effectLst/>
              <a:latin typeface="Arial" pitchFamily="34" charset="0"/>
            </a:endParaRPr>
          </a:p>
          <a:p>
            <a:pPr lvl="2" eaLnBrk="0" fontAlgn="ctr" hangingPunct="0">
              <a:spcBef>
                <a:spcPct val="0"/>
              </a:spcBef>
              <a:spcAft>
                <a:spcPct val="0"/>
              </a:spcAft>
              <a:tabLst>
                <a:tab pos="457200" algn="l"/>
              </a:tabLst>
            </a:pPr>
            <a:r>
              <a:rPr kumimoji="0" lang="en-US" sz="3200" b="0" i="0" u="none" strike="noStrike" cap="none" normalizeH="0" baseline="0" dirty="0">
                <a:ln>
                  <a:noFill/>
                </a:ln>
                <a:effectLst/>
                <a:latin typeface="Arial" pitchFamily="34" charset="0"/>
                <a:ea typeface="Times New Roman" pitchFamily="18" charset="0"/>
                <a:cs typeface="Arial" pitchFamily="34" charset="0"/>
              </a:rPr>
              <a:t>d. proteins</a:t>
            </a:r>
            <a:endParaRPr kumimoji="0" lang="en-US" sz="3200" b="0" i="0" u="none" strike="noStrike" cap="none" normalizeH="0" baseline="0" dirty="0">
              <a:ln>
                <a:noFill/>
              </a:ln>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23554">
                                            <p:txEl>
                                              <p:pRg st="3" end="3"/>
                                            </p:txEl>
                                          </p:spTgt>
                                        </p:tgtEl>
                                        <p:attrNameLst>
                                          <p:attrName>style.color</p:attrName>
                                        </p:attrNameLst>
                                      </p:cBhvr>
                                      <p:to>
                                        <p:clrVal>
                                          <a:schemeClr val="accent2"/>
                                        </p:clrVal>
                                      </p:to>
                                    </p:set>
                                    <p:set>
                                      <p:cBhvr>
                                        <p:cTn id="7" dur="500" fill="hold"/>
                                        <p:tgtEl>
                                          <p:spTgt spid="23554">
                                            <p:txEl>
                                              <p:pRg st="3" end="3"/>
                                            </p:txEl>
                                          </p:spTgt>
                                        </p:tgtEl>
                                        <p:attrNameLst>
                                          <p:attrName>fillcolor</p:attrName>
                                        </p:attrNameLst>
                                      </p:cBhvr>
                                      <p:to>
                                        <p:clrVal>
                                          <a:schemeClr val="accent2"/>
                                        </p:clrVal>
                                      </p:to>
                                    </p:set>
                                    <p:set>
                                      <p:cBhvr>
                                        <p:cTn id="8" dur="500" fill="hold"/>
                                        <p:tgtEl>
                                          <p:spTgt spid="23554">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19200" y="685800"/>
            <a:ext cx="7162800" cy="609600"/>
          </a:xfrm>
        </p:spPr>
        <p:txBody>
          <a:bodyPr>
            <a:normAutofit fontScale="90000"/>
          </a:bodyPr>
          <a:lstStyle/>
          <a:p>
            <a:pPr eaLnBrk="1" hangingPunct="1">
              <a:defRPr/>
            </a:pPr>
            <a:r>
              <a:rPr lang="en-US" sz="5400" b="1">
                <a:solidFill>
                  <a:srgbClr val="333399"/>
                </a:solidFill>
                <a:effectLst>
                  <a:outerShdw blurRad="38100" dist="38100" dir="2700000" algn="tl">
                    <a:srgbClr val="C0C0C0"/>
                  </a:outerShdw>
                </a:effectLst>
              </a:rPr>
              <a:t>Organic Compounds</a:t>
            </a:r>
            <a:endParaRPr lang="en-US" sz="5400"/>
          </a:p>
        </p:txBody>
      </p:sp>
      <p:sp>
        <p:nvSpPr>
          <p:cNvPr id="4101" name="Footer Placeholder 6"/>
          <p:cNvSpPr>
            <a:spLocks noGrp="1"/>
          </p:cNvSpPr>
          <p:nvPr>
            <p:ph type="ftr" sz="quarter" idx="11"/>
          </p:nvPr>
        </p:nvSpPr>
        <p:spPr>
          <a:noFill/>
        </p:spPr>
        <p:txBody>
          <a:bodyPr/>
          <a:lstStyle/>
          <a:p>
            <a:r>
              <a:rPr lang="en-US"/>
              <a:t>copyright cmassengale</a:t>
            </a:r>
          </a:p>
        </p:txBody>
      </p:sp>
      <p:sp>
        <p:nvSpPr>
          <p:cNvPr id="4098" name="Slide Number Placeholder 5"/>
          <p:cNvSpPr>
            <a:spLocks noGrp="1"/>
          </p:cNvSpPr>
          <p:nvPr>
            <p:ph type="sldNum" sz="quarter" idx="12"/>
          </p:nvPr>
        </p:nvSpPr>
        <p:spPr>
          <a:noFill/>
        </p:spPr>
        <p:txBody>
          <a:bodyPr/>
          <a:lstStyle/>
          <a:p>
            <a:fld id="{A2266012-AB6A-483D-8C0B-67478D5B63CF}" type="slidenum">
              <a:rPr lang="en-US" smtClean="0"/>
              <a:pPr/>
              <a:t>4</a:t>
            </a:fld>
            <a:endParaRPr lang="en-US"/>
          </a:p>
        </p:txBody>
      </p:sp>
      <p:sp>
        <p:nvSpPr>
          <p:cNvPr id="6147" name="Rectangle 3"/>
          <p:cNvSpPr>
            <a:spLocks noGrp="1" noChangeArrowheads="1"/>
          </p:cNvSpPr>
          <p:nvPr>
            <p:ph sz="quarter" idx="1"/>
          </p:nvPr>
        </p:nvSpPr>
        <p:spPr>
          <a:xfrm>
            <a:off x="457200" y="1981200"/>
            <a:ext cx="8001000" cy="4114800"/>
          </a:xfrm>
        </p:spPr>
        <p:txBody>
          <a:bodyPr/>
          <a:lstStyle/>
          <a:p>
            <a:pPr eaLnBrk="1" hangingPunct="1">
              <a:defRPr/>
            </a:pPr>
            <a:r>
              <a:rPr lang="en-US" sz="3600" b="1">
                <a:solidFill>
                  <a:srgbClr val="333399"/>
                </a:solidFill>
                <a:effectLst>
                  <a:outerShdw blurRad="38100" dist="38100" dir="2700000" algn="tl">
                    <a:srgbClr val="C0C0C0"/>
                  </a:outerShdw>
                </a:effectLst>
                <a:latin typeface="Comic Sans MS" pitchFamily="66" charset="0"/>
              </a:rPr>
              <a:t>Compounds</a:t>
            </a:r>
            <a:r>
              <a:rPr lang="en-US" sz="3600">
                <a:latin typeface="Comic Sans MS" pitchFamily="66" charset="0"/>
              </a:rPr>
              <a:t> that contain </a:t>
            </a:r>
            <a:r>
              <a:rPr lang="en-US" sz="3600" b="1">
                <a:solidFill>
                  <a:srgbClr val="CC0000"/>
                </a:solidFill>
                <a:effectLst>
                  <a:outerShdw blurRad="38100" dist="38100" dir="2700000" algn="tl">
                    <a:srgbClr val="C0C0C0"/>
                  </a:outerShdw>
                </a:effectLst>
                <a:latin typeface="Comic Sans MS" pitchFamily="66" charset="0"/>
              </a:rPr>
              <a:t>CARBON</a:t>
            </a:r>
            <a:r>
              <a:rPr lang="en-US" sz="3600">
                <a:latin typeface="Comic Sans MS" pitchFamily="66" charset="0"/>
              </a:rPr>
              <a:t> are called </a:t>
            </a:r>
            <a:r>
              <a:rPr lang="en-US" sz="3600" b="1">
                <a:solidFill>
                  <a:srgbClr val="333399"/>
                </a:solidFill>
                <a:effectLst>
                  <a:outerShdw blurRad="38100" dist="38100" dir="2700000" algn="tl">
                    <a:srgbClr val="C0C0C0"/>
                  </a:outerShdw>
                </a:effectLst>
                <a:latin typeface="Comic Sans MS" pitchFamily="66" charset="0"/>
              </a:rPr>
              <a:t>organic</a:t>
            </a:r>
            <a:r>
              <a:rPr lang="en-US" sz="3600">
                <a:latin typeface="Comic Sans MS" pitchFamily="66" charset="0"/>
              </a:rPr>
              <a:t>.</a:t>
            </a:r>
          </a:p>
          <a:p>
            <a:pPr eaLnBrk="1" hangingPunct="1">
              <a:buFontTx/>
              <a:buNone/>
              <a:defRPr/>
            </a:pPr>
            <a:endParaRPr lang="en-US" sz="3600">
              <a:latin typeface="Comic Sans MS" pitchFamily="66" charset="0"/>
            </a:endParaRPr>
          </a:p>
          <a:p>
            <a:pPr eaLnBrk="1" hangingPunct="1">
              <a:defRPr/>
            </a:pPr>
            <a:r>
              <a:rPr lang="en-US" sz="3600" b="1">
                <a:solidFill>
                  <a:srgbClr val="CC3300"/>
                </a:solidFill>
                <a:effectLst>
                  <a:outerShdw blurRad="38100" dist="38100" dir="2700000" algn="tl">
                    <a:srgbClr val="C0C0C0"/>
                  </a:outerShdw>
                </a:effectLst>
                <a:latin typeface="Comic Sans MS" pitchFamily="66" charset="0"/>
              </a:rPr>
              <a:t>Macromolecules</a:t>
            </a:r>
            <a:r>
              <a:rPr lang="en-US" sz="3600">
                <a:latin typeface="Comic Sans MS" pitchFamily="66" charset="0"/>
              </a:rPr>
              <a:t> are large </a:t>
            </a:r>
            <a:r>
              <a:rPr lang="en-US" sz="3600" b="1">
                <a:solidFill>
                  <a:srgbClr val="333399"/>
                </a:solidFill>
                <a:effectLst>
                  <a:outerShdw blurRad="38100" dist="38100" dir="2700000" algn="tl">
                    <a:srgbClr val="C0C0C0"/>
                  </a:outerShdw>
                </a:effectLst>
                <a:latin typeface="Comic Sans MS" pitchFamily="66" charset="0"/>
              </a:rPr>
              <a:t>organic molecules</a:t>
            </a:r>
            <a:r>
              <a:rPr lang="en-US" sz="3600">
                <a:latin typeface="Comic Sans MS" pitchFamily="66"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6147">
                                            <p:txEl>
                                              <p:pRg st="0" end="0"/>
                                            </p:txEl>
                                          </p:spTgt>
                                        </p:tgtEl>
                                        <p:attrNameLst>
                                          <p:attrName>style.visibility</p:attrName>
                                        </p:attrNameLst>
                                      </p:cBhvr>
                                      <p:to>
                                        <p:strVal val="visible"/>
                                      </p:to>
                                    </p:set>
                                    <p:anim to="" calcmode="lin" valueType="num">
                                      <p:cBhvr>
                                        <p:cTn id="7" dur="1" fill="hold"/>
                                        <p:tgtEl>
                                          <p:spTgt spid="6147">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6147">
                                            <p:txEl>
                                              <p:pRg st="2" end="2"/>
                                            </p:txEl>
                                          </p:spTgt>
                                        </p:tgtEl>
                                        <p:attrNameLst>
                                          <p:attrName>style.visibility</p:attrName>
                                        </p:attrNameLst>
                                      </p:cBhvr>
                                      <p:to>
                                        <p:strVal val="visible"/>
                                      </p:to>
                                    </p:set>
                                    <p:anim to="" calcmode="lin" valueType="num">
                                      <p:cBhvr>
                                        <p:cTn id="12" dur="1" fill="hold"/>
                                        <p:tgtEl>
                                          <p:spTgt spid="6147">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04800"/>
            <a:ext cx="8153400" cy="6001643"/>
          </a:xfrm>
          <a:prstGeom prst="rect">
            <a:avLst/>
          </a:prstGeom>
        </p:spPr>
        <p:txBody>
          <a:bodyPr wrap="square">
            <a:spAutoFit/>
          </a:bodyPr>
          <a:lstStyle/>
          <a:p>
            <a:r>
              <a:rPr lang="en-US" sz="3200" dirty="0"/>
              <a:t>2.What biological macromolecule is generally insoluble in water and functions in an important role in biological membranes?</a:t>
            </a:r>
          </a:p>
          <a:p>
            <a:endParaRPr lang="en-US" sz="3600" dirty="0"/>
          </a:p>
          <a:p>
            <a:endParaRPr lang="en-US" sz="3600" dirty="0"/>
          </a:p>
          <a:p>
            <a:endParaRPr lang="en-US" sz="3600" dirty="0"/>
          </a:p>
          <a:p>
            <a:endParaRPr lang="en-US" sz="3600" dirty="0"/>
          </a:p>
          <a:p>
            <a:pPr lvl="2"/>
            <a:r>
              <a:rPr lang="en-US" sz="3600" dirty="0"/>
              <a:t>a. carbohydrates</a:t>
            </a:r>
          </a:p>
          <a:p>
            <a:pPr lvl="2"/>
            <a:r>
              <a:rPr lang="en-US" sz="3600" dirty="0"/>
              <a:t>b. proteins</a:t>
            </a:r>
          </a:p>
          <a:p>
            <a:pPr lvl="2"/>
            <a:r>
              <a:rPr lang="en-US" sz="3600" dirty="0"/>
              <a:t>c. nucleic acid</a:t>
            </a:r>
          </a:p>
          <a:p>
            <a:pPr lvl="2"/>
            <a:r>
              <a:rPr lang="en-US" sz="3600" dirty="0"/>
              <a:t>d. lipids</a:t>
            </a:r>
          </a:p>
        </p:txBody>
      </p:sp>
      <p:pic>
        <p:nvPicPr>
          <p:cNvPr id="3" name="il_fi" descr="http://img.ehowcdn.com/article-new/ehow/images/a04/qv/pb/up-lipids-800x800.jpg"/>
          <p:cNvPicPr/>
          <p:nvPr/>
        </p:nvPicPr>
        <p:blipFill>
          <a:blip r:embed="rId3" cstate="print"/>
          <a:srcRect/>
          <a:stretch>
            <a:fillRect/>
          </a:stretch>
        </p:blipFill>
        <p:spPr bwMode="auto">
          <a:xfrm>
            <a:off x="2286000" y="2133600"/>
            <a:ext cx="3600450" cy="1752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2">
                                            <p:txEl>
                                              <p:pRg st="8" end="8"/>
                                            </p:txEl>
                                          </p:spTgt>
                                        </p:tgtEl>
                                        <p:attrNameLst>
                                          <p:attrName>style.color</p:attrName>
                                        </p:attrNameLst>
                                      </p:cBhvr>
                                      <p:to>
                                        <p:clrVal>
                                          <a:schemeClr val="accent2"/>
                                        </p:clrVal>
                                      </p:to>
                                    </p:set>
                                    <p:set>
                                      <p:cBhvr>
                                        <p:cTn id="7" dur="500" fill="hold"/>
                                        <p:tgtEl>
                                          <p:spTgt spid="2">
                                            <p:txEl>
                                              <p:pRg st="8" end="8"/>
                                            </p:txEl>
                                          </p:spTgt>
                                        </p:tgtEl>
                                        <p:attrNameLst>
                                          <p:attrName>fillcolor</p:attrName>
                                        </p:attrNameLst>
                                      </p:cBhvr>
                                      <p:to>
                                        <p:clrVal>
                                          <a:schemeClr val="accent2"/>
                                        </p:clrVal>
                                      </p:to>
                                    </p:set>
                                    <p:set>
                                      <p:cBhvr>
                                        <p:cTn id="8" dur="500" fill="hold"/>
                                        <p:tgtEl>
                                          <p:spTgt spid="2">
                                            <p:txEl>
                                              <p:pRg st="8" end="8"/>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70112"/>
            <a:ext cx="8763000" cy="5816977"/>
          </a:xfrm>
          <a:prstGeom prst="rect">
            <a:avLst/>
          </a:prstGeom>
        </p:spPr>
        <p:txBody>
          <a:bodyPr wrap="square">
            <a:spAutoFit/>
          </a:bodyPr>
          <a:lstStyle/>
          <a:p>
            <a:pPr>
              <a:buNone/>
            </a:pPr>
            <a:r>
              <a:rPr lang="en-US" sz="3600" dirty="0"/>
              <a:t>3. Proteins are one of four classes of biological macromolecules. Which of the following statements about proteins </a:t>
            </a:r>
            <a:r>
              <a:rPr lang="en-US" sz="3600" b="1" dirty="0">
                <a:solidFill>
                  <a:srgbClr val="FF0000"/>
                </a:solidFill>
              </a:rPr>
              <a:t>is NOT correct?</a:t>
            </a:r>
            <a:br>
              <a:rPr lang="en-US" sz="3600" dirty="0"/>
            </a:br>
            <a:r>
              <a:rPr lang="en-US" sz="3600" dirty="0"/>
              <a:t>a.  </a:t>
            </a:r>
            <a:r>
              <a:rPr lang="en-US" sz="3200" dirty="0"/>
              <a:t>Enzymes are specific types of proteins.      b.  There are 20 different amino acids that make up proteins. </a:t>
            </a:r>
          </a:p>
          <a:p>
            <a:pPr>
              <a:buNone/>
            </a:pPr>
            <a:r>
              <a:rPr lang="en-US" sz="3200" dirty="0"/>
              <a:t>c.  All R chains on the amino acids that make up proteins are polar and acidic. </a:t>
            </a:r>
          </a:p>
          <a:p>
            <a:pPr>
              <a:buNone/>
            </a:pPr>
            <a:r>
              <a:rPr lang="en-US" sz="3200" dirty="0"/>
              <a:t>d.  Peptide bonds form between amino acids in a dehydration reaction, creating proteins</a:t>
            </a:r>
          </a:p>
        </p:txBody>
      </p:sp>
      <p:sp>
        <p:nvSpPr>
          <p:cNvPr id="3" name="TextBox 2"/>
          <p:cNvSpPr txBox="1"/>
          <p:nvPr/>
        </p:nvSpPr>
        <p:spPr>
          <a:xfrm>
            <a:off x="685800" y="609600"/>
            <a:ext cx="7010400" cy="369332"/>
          </a:xfrm>
          <a:prstGeom prst="rect">
            <a:avLst/>
          </a:prstGeom>
          <a:noFill/>
        </p:spPr>
        <p:txBody>
          <a:bodyPr wrap="square" rtlCol="0">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2">
                                            <p:txEl>
                                              <p:pRg st="1" end="1"/>
                                            </p:txEl>
                                          </p:spTgt>
                                        </p:tgtEl>
                                        <p:attrNameLst>
                                          <p:attrName>style.color</p:attrName>
                                        </p:attrNameLst>
                                      </p:cBhvr>
                                      <p:to>
                                        <p:clrVal>
                                          <a:schemeClr val="accent2"/>
                                        </p:clrVal>
                                      </p:to>
                                    </p:set>
                                    <p:set>
                                      <p:cBhvr>
                                        <p:cTn id="7" dur="500" fill="hold"/>
                                        <p:tgtEl>
                                          <p:spTgt spid="2">
                                            <p:txEl>
                                              <p:pRg st="1" end="1"/>
                                            </p:txEl>
                                          </p:spTgt>
                                        </p:tgtEl>
                                        <p:attrNameLst>
                                          <p:attrName>fillcolor</p:attrName>
                                        </p:attrNameLst>
                                      </p:cBhvr>
                                      <p:to>
                                        <p:clrVal>
                                          <a:schemeClr val="accent2"/>
                                        </p:clrVal>
                                      </p:to>
                                    </p:set>
                                    <p:set>
                                      <p:cBhvr>
                                        <p:cTn id="8" dur="500" fill="hold"/>
                                        <p:tgtEl>
                                          <p:spTgt spid="2">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r>
              <a:rPr lang="en-US" dirty="0"/>
              <a:t>4. Both lipids &amp; carbohydrates are important in the cell because both</a:t>
            </a:r>
            <a:br>
              <a:rPr lang="en-US" dirty="0"/>
            </a:br>
            <a:br>
              <a:rPr lang="en-US" dirty="0"/>
            </a:br>
            <a:r>
              <a:rPr lang="en-US" b="1" dirty="0"/>
              <a:t>a.  provide insulation. </a:t>
            </a:r>
          </a:p>
          <a:p>
            <a:pPr>
              <a:buNone/>
            </a:pPr>
            <a:r>
              <a:rPr lang="en-US" b="1" dirty="0"/>
              <a:t>	b.  store energy. </a:t>
            </a:r>
          </a:p>
          <a:p>
            <a:pPr>
              <a:buNone/>
            </a:pPr>
            <a:r>
              <a:rPr lang="en-US" b="1" dirty="0"/>
              <a:t>	c.  contain nitrogen. </a:t>
            </a:r>
          </a:p>
          <a:p>
            <a:pPr>
              <a:buNone/>
            </a:pPr>
            <a:r>
              <a:rPr lang="en-US" b="1" dirty="0"/>
              <a:t>	d.  contain cell walls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1" end="1"/>
                                            </p:txEl>
                                          </p:spTgt>
                                        </p:tgtEl>
                                        <p:attrNameLst>
                                          <p:attrName>style.color</p:attrName>
                                        </p:attrNameLst>
                                      </p:cBhvr>
                                      <p:to>
                                        <p:clrVal>
                                          <a:schemeClr val="accent2"/>
                                        </p:clrVal>
                                      </p:to>
                                    </p:set>
                                    <p:set>
                                      <p:cBhvr>
                                        <p:cTn id="7" dur="500" fill="hold"/>
                                        <p:tgtEl>
                                          <p:spTgt spid="3">
                                            <p:txEl>
                                              <p:pRg st="1" end="1"/>
                                            </p:txEl>
                                          </p:spTgt>
                                        </p:tgtEl>
                                        <p:attrNameLst>
                                          <p:attrName>fillcolor</p:attrName>
                                        </p:attrNameLst>
                                      </p:cBhvr>
                                      <p:to>
                                        <p:clrVal>
                                          <a:schemeClr val="accent2"/>
                                        </p:clrVal>
                                      </p:to>
                                    </p:set>
                                    <p:set>
                                      <p:cBhvr>
                                        <p:cTn id="8" dur="500" fill="hold"/>
                                        <p:tgtEl>
                                          <p:spTgt spid="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1"/>
            <a:ext cx="8763000" cy="7571303"/>
          </a:xfrm>
          <a:prstGeom prst="rect">
            <a:avLst/>
          </a:prstGeom>
        </p:spPr>
        <p:txBody>
          <a:bodyPr wrap="square">
            <a:spAutoFit/>
          </a:bodyPr>
          <a:lstStyle/>
          <a:p>
            <a:r>
              <a:rPr lang="en-US" sz="3600" dirty="0"/>
              <a:t>5.The diagram below shows </a:t>
            </a:r>
            <a:r>
              <a:rPr lang="en-US" sz="3600" dirty="0">
                <a:solidFill>
                  <a:srgbClr val="FF0000"/>
                </a:solidFill>
              </a:rPr>
              <a:t>two amino acids. </a:t>
            </a:r>
            <a:r>
              <a:rPr lang="en-US" sz="3600" dirty="0"/>
              <a:t>What would biochemists call the result of </a:t>
            </a:r>
            <a:r>
              <a:rPr lang="en-US" sz="3600" dirty="0">
                <a:solidFill>
                  <a:srgbClr val="FF0000"/>
                </a:solidFill>
              </a:rPr>
              <a:t>chaining two or more of these molecules together</a:t>
            </a:r>
            <a:r>
              <a:rPr lang="en-US" sz="3600" dirty="0"/>
              <a:t>? </a:t>
            </a:r>
          </a:p>
          <a:p>
            <a:endParaRPr lang="en-US" sz="3600" dirty="0"/>
          </a:p>
          <a:p>
            <a:endParaRPr lang="en-US" sz="3600" dirty="0"/>
          </a:p>
          <a:p>
            <a:endParaRPr lang="en-US" sz="3600" dirty="0"/>
          </a:p>
          <a:p>
            <a:endParaRPr lang="en-US" sz="3600" dirty="0"/>
          </a:p>
          <a:p>
            <a:pPr lvl="1"/>
            <a:r>
              <a:rPr lang="en-US" sz="3600" dirty="0"/>
              <a:t>a.  carbohydrate </a:t>
            </a:r>
          </a:p>
          <a:p>
            <a:pPr lvl="1"/>
            <a:r>
              <a:rPr lang="en-US" sz="3600" dirty="0"/>
              <a:t>b.  lipid </a:t>
            </a:r>
          </a:p>
          <a:p>
            <a:pPr lvl="1"/>
            <a:r>
              <a:rPr lang="en-US" sz="3600" dirty="0"/>
              <a:t>c.  nucleic acid </a:t>
            </a:r>
          </a:p>
          <a:p>
            <a:pPr lvl="1"/>
            <a:r>
              <a:rPr lang="en-US" sz="3600" dirty="0"/>
              <a:t>d.  protein</a:t>
            </a:r>
          </a:p>
          <a:p>
            <a:br>
              <a:rPr lang="en-US" dirty="0"/>
            </a:br>
            <a:br>
              <a:rPr lang="en-US" dirty="0"/>
            </a:br>
            <a:endParaRPr lang="en-US" dirty="0"/>
          </a:p>
        </p:txBody>
      </p:sp>
      <p:sp>
        <p:nvSpPr>
          <p:cNvPr id="10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rPr>
              <a:t>?</a:t>
            </a:r>
            <a:br>
              <a:rPr kumimoji="0" lang="en-US" sz="1200" b="0" i="0" u="none" strike="noStrike" cap="none" normalizeH="0" baseline="0">
                <a:ln>
                  <a:noFill/>
                </a:ln>
                <a:solidFill>
                  <a:schemeClr val="tx1"/>
                </a:solidFill>
                <a:effectLst/>
                <a:latin typeface="Arial" pitchFamily="34" charset="0"/>
              </a:rPr>
            </a:br>
            <a:br>
              <a:rPr kumimoji="0" lang="en-US" sz="1200" b="0" i="0" u="none" strike="noStrike" cap="none" normalizeH="0" baseline="0">
                <a:ln>
                  <a:noFill/>
                </a:ln>
                <a:solidFill>
                  <a:schemeClr val="tx1"/>
                </a:solidFill>
                <a:effectLst/>
                <a:latin typeface="Arial" pitchFamily="34" charset="0"/>
              </a:rPr>
            </a:br>
            <a:r>
              <a:rPr kumimoji="0" lang="en-US" sz="1200" b="0" i="0" u="none" strike="noStrike" cap="none" normalizeH="0" baseline="0">
                <a:ln>
                  <a:noFill/>
                </a:ln>
                <a:solidFill>
                  <a:schemeClr val="tx1"/>
                </a:solidFill>
                <a:effectLst/>
                <a:latin typeface="Arial" pitchFamily="34" charset="0"/>
              </a:rPr>
              <a:t>  </a:t>
            </a:r>
            <a:br>
              <a:rPr kumimoji="0" lang="en-US" sz="9600" b="0" i="0" u="none" strike="noStrike" cap="none" normalizeH="0" baseline="0">
                <a:ln>
                  <a:noFill/>
                </a:ln>
                <a:solidFill>
                  <a:schemeClr val="tx1"/>
                </a:solidFill>
                <a:effectLst/>
                <a:latin typeface="Arial" pitchFamily="34" charset="0"/>
              </a:rPr>
            </a:br>
            <a:endParaRPr kumimoji="0" lang="en-US" sz="1200" b="0" i="0" u="none" strike="noStrike" cap="none" normalizeH="0" baseline="0">
              <a:ln>
                <a:noFill/>
              </a:ln>
              <a:solidFill>
                <a:schemeClr val="tx1"/>
              </a:solidFill>
              <a:effectLst/>
              <a:latin typeface="Arial" pitchFamily="34" charset="0"/>
            </a:endParaRPr>
          </a:p>
        </p:txBody>
      </p:sp>
      <p:pic>
        <p:nvPicPr>
          <p:cNvPr id="1026" name="Picture 2" descr="http://edusoft.com/contentServices?service=AssessmentImages&amp;oid=888151034201.jpg"/>
          <p:cNvPicPr>
            <a:picLocks noChangeAspect="1" noChangeArrowheads="1"/>
          </p:cNvPicPr>
          <p:nvPr/>
        </p:nvPicPr>
        <p:blipFill>
          <a:blip r:embed="rId3" cstate="print"/>
          <a:srcRect/>
          <a:stretch>
            <a:fillRect/>
          </a:stretch>
        </p:blipFill>
        <p:spPr bwMode="auto">
          <a:xfrm>
            <a:off x="914400" y="2431472"/>
            <a:ext cx="4426032" cy="184968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2">
                                            <p:txEl>
                                              <p:pRg st="8" end="8"/>
                                            </p:txEl>
                                          </p:spTgt>
                                        </p:tgtEl>
                                        <p:attrNameLst>
                                          <p:attrName>style.color</p:attrName>
                                        </p:attrNameLst>
                                      </p:cBhvr>
                                      <p:to>
                                        <p:clrVal>
                                          <a:schemeClr val="accent2"/>
                                        </p:clrVal>
                                      </p:to>
                                    </p:set>
                                    <p:set>
                                      <p:cBhvr>
                                        <p:cTn id="7" dur="500" fill="hold"/>
                                        <p:tgtEl>
                                          <p:spTgt spid="2">
                                            <p:txEl>
                                              <p:pRg st="8" end="8"/>
                                            </p:txEl>
                                          </p:spTgt>
                                        </p:tgtEl>
                                        <p:attrNameLst>
                                          <p:attrName>fillcolor</p:attrName>
                                        </p:attrNameLst>
                                      </p:cBhvr>
                                      <p:to>
                                        <p:clrVal>
                                          <a:schemeClr val="accent2"/>
                                        </p:clrVal>
                                      </p:to>
                                    </p:set>
                                    <p:set>
                                      <p:cBhvr>
                                        <p:cTn id="8" dur="500" fill="hold"/>
                                        <p:tgtEl>
                                          <p:spTgt spid="2">
                                            <p:txEl>
                                              <p:pRg st="8" end="8"/>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ChangeArrowheads="1"/>
          </p:cNvSpPr>
          <p:nvPr/>
        </p:nvSpPr>
        <p:spPr bwMode="auto">
          <a:xfrm>
            <a:off x="381000" y="350518"/>
            <a:ext cx="8610601" cy="61093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sz="3200" b="0" i="0" u="none" strike="noStrike" cap="none" normalizeH="0" baseline="0" dirty="0">
                <a:ln>
                  <a:noFill/>
                </a:ln>
                <a:solidFill>
                  <a:srgbClr val="003366"/>
                </a:solidFill>
                <a:effectLst/>
                <a:latin typeface="Arial" pitchFamily="34" charset="0"/>
                <a:ea typeface="Times New Roman" pitchFamily="18" charset="0"/>
                <a:cs typeface="Arial" pitchFamily="34" charset="0"/>
              </a:rPr>
              <a:t>6.Which of the following best describes the major function of the biological macromolecule DNA?</a:t>
            </a: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lang="en-US" sz="3200" dirty="0">
              <a:solidFill>
                <a:srgbClr val="003366"/>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n-US" sz="3200" b="0" i="0" u="none" strike="noStrike" cap="none" normalizeH="0" baseline="0" dirty="0">
              <a:ln>
                <a:noFill/>
              </a:ln>
              <a:solidFill>
                <a:srgbClr val="003366"/>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lang="en-US" sz="3200" dirty="0">
              <a:solidFill>
                <a:srgbClr val="003366"/>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lang="en-US" sz="3200" dirty="0">
              <a:solidFill>
                <a:srgbClr val="003366"/>
              </a:solidFill>
              <a:latin typeface="Arial" pitchFamily="34" charset="0"/>
              <a:cs typeface="Arial" pitchFamily="34" charset="0"/>
            </a:endParaRPr>
          </a:p>
          <a:p>
            <a:pPr lvl="1" eaLnBrk="0" fontAlgn="ctr" hangingPunct="0">
              <a:spcBef>
                <a:spcPct val="0"/>
              </a:spcBef>
              <a:spcAft>
                <a:spcPct val="0"/>
              </a:spcAft>
              <a:tabLst>
                <a:tab pos="457200" algn="l"/>
              </a:tabLst>
            </a:pPr>
            <a:r>
              <a:rPr kumimoji="0" lang="en-US" sz="2700" b="0" i="0" u="none" strike="noStrike" cap="none" normalizeH="0" baseline="0" dirty="0">
                <a:ln>
                  <a:noFill/>
                </a:ln>
                <a:effectLst/>
                <a:latin typeface="Arial" pitchFamily="34" charset="0"/>
                <a:ea typeface="Times New Roman" pitchFamily="18" charset="0"/>
                <a:cs typeface="Arial" pitchFamily="34" charset="0"/>
              </a:rPr>
              <a:t>a</a:t>
            </a:r>
            <a:r>
              <a:rPr kumimoji="0" lang="en-US" sz="3200" b="0" i="0" u="none" strike="noStrike" cap="none" normalizeH="0" baseline="0" dirty="0">
                <a:ln>
                  <a:noFill/>
                </a:ln>
                <a:effectLst/>
                <a:latin typeface="Arial" pitchFamily="34" charset="0"/>
                <a:ea typeface="Times New Roman" pitchFamily="18" charset="0"/>
                <a:cs typeface="Arial" pitchFamily="34" charset="0"/>
              </a:rPr>
              <a:t>. </a:t>
            </a:r>
            <a:r>
              <a:rPr kumimoji="0" lang="en-US" sz="2700" b="0" i="0" u="none" strike="noStrike" cap="none" normalizeH="0" baseline="0" dirty="0">
                <a:ln>
                  <a:noFill/>
                </a:ln>
                <a:effectLst/>
                <a:latin typeface="Arial" pitchFamily="34" charset="0"/>
                <a:ea typeface="Times New Roman" pitchFamily="18" charset="0"/>
                <a:cs typeface="Arial" pitchFamily="34" charset="0"/>
              </a:rPr>
              <a:t>provides the energy required by the cell</a:t>
            </a:r>
            <a:endParaRPr kumimoji="0" lang="en-US" sz="2700" b="0" i="0" u="none" strike="noStrike" cap="none" normalizeH="0" baseline="0" dirty="0">
              <a:ln>
                <a:noFill/>
              </a:ln>
              <a:effectLst/>
              <a:latin typeface="Arial" pitchFamily="34" charset="0"/>
            </a:endParaRPr>
          </a:p>
          <a:p>
            <a:pPr lvl="1" eaLnBrk="0" fontAlgn="ctr" hangingPunct="0">
              <a:spcBef>
                <a:spcPct val="0"/>
              </a:spcBef>
              <a:spcAft>
                <a:spcPct val="0"/>
              </a:spcAft>
              <a:tabLst>
                <a:tab pos="457200" algn="l"/>
              </a:tabLst>
            </a:pPr>
            <a:r>
              <a:rPr kumimoji="0" lang="en-US" sz="2700" b="0" i="0" u="none" strike="noStrike" cap="none" normalizeH="0" baseline="0" dirty="0">
                <a:ln>
                  <a:noFill/>
                </a:ln>
                <a:effectLst/>
                <a:latin typeface="Arial" pitchFamily="34" charset="0"/>
                <a:ea typeface="Times New Roman" pitchFamily="18" charset="0"/>
                <a:cs typeface="Arial" pitchFamily="34" charset="0"/>
              </a:rPr>
              <a:t>b. synthesizes RNA</a:t>
            </a:r>
            <a:endParaRPr kumimoji="0" lang="en-US" sz="2700" b="0" i="0" u="none" strike="noStrike" cap="none" normalizeH="0" baseline="0" dirty="0">
              <a:ln>
                <a:noFill/>
              </a:ln>
              <a:effectLst/>
              <a:latin typeface="Arial" pitchFamily="34" charset="0"/>
            </a:endParaRPr>
          </a:p>
          <a:p>
            <a:pPr lvl="1" eaLnBrk="0" fontAlgn="ctr" hangingPunct="0">
              <a:spcBef>
                <a:spcPct val="0"/>
              </a:spcBef>
              <a:spcAft>
                <a:spcPct val="0"/>
              </a:spcAft>
              <a:tabLst>
                <a:tab pos="457200" algn="l"/>
              </a:tabLst>
            </a:pPr>
            <a:r>
              <a:rPr kumimoji="0" lang="en-US" sz="2700" b="0" i="0" u="none" strike="noStrike" cap="none" normalizeH="0" baseline="0" dirty="0">
                <a:ln>
                  <a:noFill/>
                </a:ln>
                <a:effectLst/>
                <a:latin typeface="Arial" pitchFamily="34" charset="0"/>
                <a:ea typeface="Times New Roman" pitchFamily="18" charset="0"/>
                <a:cs typeface="Arial" pitchFamily="34" charset="0"/>
              </a:rPr>
              <a:t>c. stores information that translates into making proteins</a:t>
            </a:r>
            <a:endParaRPr kumimoji="0" lang="en-US" sz="2700" b="0" i="0" u="none" strike="noStrike" cap="none" normalizeH="0" baseline="0" dirty="0">
              <a:ln>
                <a:noFill/>
              </a:ln>
              <a:effectLst/>
              <a:latin typeface="Arial" pitchFamily="34" charset="0"/>
            </a:endParaRPr>
          </a:p>
          <a:p>
            <a:pPr lvl="1" eaLnBrk="0" fontAlgn="ctr" hangingPunct="0">
              <a:spcBef>
                <a:spcPct val="0"/>
              </a:spcBef>
              <a:spcAft>
                <a:spcPct val="0"/>
              </a:spcAft>
              <a:tabLst>
                <a:tab pos="457200" algn="l"/>
              </a:tabLst>
            </a:pPr>
            <a:r>
              <a:rPr kumimoji="0" lang="en-US" sz="2700" b="0" i="0" u="none" strike="noStrike" cap="none" normalizeH="0" baseline="0" dirty="0">
                <a:ln>
                  <a:noFill/>
                </a:ln>
                <a:effectLst/>
                <a:latin typeface="Arial" pitchFamily="34" charset="0"/>
                <a:ea typeface="Times New Roman" pitchFamily="18" charset="0"/>
                <a:cs typeface="Arial" pitchFamily="34" charset="0"/>
              </a:rPr>
              <a:t>d. decreases the activation energy required for a reaction</a:t>
            </a:r>
            <a:endParaRPr kumimoji="0" lang="en-US" sz="2700" b="0" i="0" u="none" strike="noStrike" cap="none" normalizeH="0" baseline="0" dirty="0">
              <a:ln>
                <a:noFill/>
              </a:ln>
              <a:effectLst/>
              <a:latin typeface="Arial" pitchFamily="34" charset="0"/>
            </a:endParaRPr>
          </a:p>
        </p:txBody>
      </p:sp>
      <p:pic>
        <p:nvPicPr>
          <p:cNvPr id="4" name="il_fi" descr="http://blogs-images.forbes.com/daviddisalvo/files/2011/11/DNA.jpg"/>
          <p:cNvPicPr/>
          <p:nvPr/>
        </p:nvPicPr>
        <p:blipFill>
          <a:blip r:embed="rId3" cstate="print"/>
          <a:srcRect/>
          <a:stretch>
            <a:fillRect/>
          </a:stretch>
        </p:blipFill>
        <p:spPr bwMode="auto">
          <a:xfrm>
            <a:off x="2971800" y="1676400"/>
            <a:ext cx="2895600" cy="1905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0723">
                                            <p:txEl>
                                              <p:pRg st="7" end="7"/>
                                            </p:txEl>
                                          </p:spTgt>
                                        </p:tgtEl>
                                        <p:attrNameLst>
                                          <p:attrName>style.color</p:attrName>
                                        </p:attrNameLst>
                                      </p:cBhvr>
                                      <p:to>
                                        <p:clrVal>
                                          <a:schemeClr val="accent2"/>
                                        </p:clrVal>
                                      </p:to>
                                    </p:set>
                                    <p:set>
                                      <p:cBhvr>
                                        <p:cTn id="7" dur="500" fill="hold"/>
                                        <p:tgtEl>
                                          <p:spTgt spid="30723">
                                            <p:txEl>
                                              <p:pRg st="7" end="7"/>
                                            </p:txEl>
                                          </p:spTgt>
                                        </p:tgtEl>
                                        <p:attrNameLst>
                                          <p:attrName>fillcolor</p:attrName>
                                        </p:attrNameLst>
                                      </p:cBhvr>
                                      <p:to>
                                        <p:clrVal>
                                          <a:schemeClr val="accent2"/>
                                        </p:clrVal>
                                      </p:to>
                                    </p:set>
                                    <p:set>
                                      <p:cBhvr>
                                        <p:cTn id="8" dur="500" fill="hold"/>
                                        <p:tgtEl>
                                          <p:spTgt spid="30723">
                                            <p:txEl>
                                              <p:pRg st="7" end="7"/>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457200" y="401139"/>
            <a:ext cx="8382000" cy="60631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sz="3200" b="0" i="0" u="none" strike="noStrike" cap="none" normalizeH="0" baseline="0" dirty="0">
                <a:ln>
                  <a:noFill/>
                </a:ln>
                <a:solidFill>
                  <a:srgbClr val="003366"/>
                </a:solidFill>
                <a:effectLst/>
                <a:latin typeface="Arial" pitchFamily="34" charset="0"/>
                <a:ea typeface="Times New Roman" pitchFamily="18" charset="0"/>
                <a:cs typeface="Arial" pitchFamily="34" charset="0"/>
              </a:rPr>
              <a:t>7. Which answer best describes how carbohydrates and lipids are similar?</a:t>
            </a: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lang="en-US" sz="3200" dirty="0">
              <a:solidFill>
                <a:srgbClr val="003366"/>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n-US" sz="3200" b="0" i="0" u="none" strike="noStrike" cap="none" normalizeH="0" baseline="0" dirty="0">
              <a:ln>
                <a:noFill/>
              </a:ln>
              <a:solidFill>
                <a:srgbClr val="003366"/>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n-US" sz="3200" b="0" i="0" u="none" strike="noStrike" cap="none" normalizeH="0" baseline="0" dirty="0">
              <a:ln>
                <a:noFill/>
              </a:ln>
              <a:solidFill>
                <a:schemeClr val="tx1"/>
              </a:solidFill>
              <a:effectLst/>
              <a:latin typeface="Arial" pitchFamily="34" charset="0"/>
            </a:endParaRPr>
          </a:p>
          <a:p>
            <a:pPr marL="0" marR="0" lvl="0" indent="0" algn="l" defTabSz="914400" rtl="0" eaLnBrk="0" fontAlgn="ctr" latinLnBrk="0" hangingPunct="0">
              <a:lnSpc>
                <a:spcPct val="100000"/>
              </a:lnSpc>
              <a:spcBef>
                <a:spcPct val="0"/>
              </a:spcBef>
              <a:spcAft>
                <a:spcPct val="0"/>
              </a:spcAft>
              <a:buClrTx/>
              <a:buSzTx/>
              <a:tabLst>
                <a:tab pos="457200" algn="l"/>
              </a:tabLst>
            </a:pPr>
            <a:endParaRPr kumimoji="0" lang="en-US" sz="3200" b="0" i="0" u="none" strike="noStrike" cap="none" normalizeH="0" baseline="0" dirty="0">
              <a:ln>
                <a:noFill/>
              </a:ln>
              <a:solidFill>
                <a:srgbClr val="003366"/>
              </a:solidFill>
              <a:effectLst/>
              <a:latin typeface="Arial" pitchFamily="34" charset="0"/>
              <a:ea typeface="Times New Roman" pitchFamily="18" charset="0"/>
              <a:cs typeface="Arial" pitchFamily="34" charset="0"/>
            </a:endParaRPr>
          </a:p>
          <a:p>
            <a:pPr marL="0" marR="0" lvl="0" indent="0" algn="l" defTabSz="914400" rtl="0" eaLnBrk="0" fontAlgn="ctr" latinLnBrk="0" hangingPunct="0">
              <a:lnSpc>
                <a:spcPct val="100000"/>
              </a:lnSpc>
              <a:spcBef>
                <a:spcPct val="0"/>
              </a:spcBef>
              <a:spcAft>
                <a:spcPct val="0"/>
              </a:spcAft>
              <a:buClrTx/>
              <a:buSzTx/>
              <a:tabLst>
                <a:tab pos="457200" algn="l"/>
              </a:tabLst>
            </a:pPr>
            <a:r>
              <a:rPr kumimoji="0" lang="en-US" sz="2800" b="0" i="0" u="none" strike="noStrike" cap="none" normalizeH="0" baseline="0" dirty="0">
                <a:ln>
                  <a:noFill/>
                </a:ln>
                <a:effectLst/>
                <a:latin typeface="Arial" pitchFamily="34" charset="0"/>
                <a:ea typeface="Times New Roman" pitchFamily="18" charset="0"/>
                <a:cs typeface="Arial" pitchFamily="34" charset="0"/>
              </a:rPr>
              <a:t>a. Both contain fats and oils and have an important structural function within the cell.</a:t>
            </a:r>
            <a:endParaRPr kumimoji="0" lang="en-US" sz="2800" b="0" i="0" u="none" strike="noStrike" cap="none" normalizeH="0" baseline="0" dirty="0">
              <a:ln>
                <a:noFill/>
              </a:ln>
              <a:effectLst/>
              <a:latin typeface="Arial" pitchFamily="34" charset="0"/>
            </a:endParaRPr>
          </a:p>
          <a:p>
            <a:pPr marL="0" marR="0" lvl="0" indent="0" algn="l" defTabSz="914400" rtl="0" eaLnBrk="0" fontAlgn="ctr" latinLnBrk="0" hangingPunct="0">
              <a:lnSpc>
                <a:spcPct val="100000"/>
              </a:lnSpc>
              <a:spcBef>
                <a:spcPct val="0"/>
              </a:spcBef>
              <a:spcAft>
                <a:spcPct val="0"/>
              </a:spcAft>
              <a:buClrTx/>
              <a:buSzTx/>
              <a:tabLst>
                <a:tab pos="457200" algn="l"/>
              </a:tabLst>
            </a:pPr>
            <a:r>
              <a:rPr kumimoji="0" lang="en-US" sz="2800" b="0" i="0" u="none" strike="noStrike" cap="none" normalizeH="0" baseline="0" dirty="0">
                <a:ln>
                  <a:noFill/>
                </a:ln>
                <a:effectLst/>
                <a:latin typeface="Arial" pitchFamily="34" charset="0"/>
                <a:ea typeface="Times New Roman" pitchFamily="18" charset="0"/>
                <a:cs typeface="Arial" pitchFamily="34" charset="0"/>
              </a:rPr>
              <a:t>b. Both are polymers that are linked by peptide bonds.</a:t>
            </a:r>
            <a:endParaRPr kumimoji="0" lang="en-US" sz="2800" b="0" i="0" u="none" strike="noStrike" cap="none" normalizeH="0" baseline="0" dirty="0">
              <a:ln>
                <a:noFill/>
              </a:ln>
              <a:effectLst/>
              <a:latin typeface="Arial" pitchFamily="34" charset="0"/>
            </a:endParaRPr>
          </a:p>
          <a:p>
            <a:pPr marL="0" marR="0" lvl="0" indent="0" algn="l" defTabSz="914400" rtl="0" eaLnBrk="0" fontAlgn="ctr" latinLnBrk="0" hangingPunct="0">
              <a:lnSpc>
                <a:spcPct val="100000"/>
              </a:lnSpc>
              <a:spcBef>
                <a:spcPct val="0"/>
              </a:spcBef>
              <a:spcAft>
                <a:spcPct val="0"/>
              </a:spcAft>
              <a:buClrTx/>
              <a:buSzTx/>
              <a:tabLst>
                <a:tab pos="457200" algn="l"/>
              </a:tabLst>
            </a:pPr>
            <a:r>
              <a:rPr kumimoji="0" lang="en-US" sz="2800" b="0" i="0" u="none" strike="noStrike" cap="none" normalizeH="0" baseline="0" dirty="0">
                <a:ln>
                  <a:noFill/>
                </a:ln>
                <a:effectLst/>
                <a:latin typeface="Arial" pitchFamily="34" charset="0"/>
                <a:ea typeface="Times New Roman" pitchFamily="18" charset="0"/>
                <a:cs typeface="Arial" pitchFamily="34" charset="0"/>
              </a:rPr>
              <a:t>c. Both are nucleic acids involved in making ATP.</a:t>
            </a:r>
            <a:endParaRPr kumimoji="0" lang="en-US" sz="2800" b="0" i="0" u="none" strike="noStrike" cap="none" normalizeH="0" baseline="0" dirty="0">
              <a:ln>
                <a:noFill/>
              </a:ln>
              <a:effectLst/>
              <a:latin typeface="Arial" pitchFamily="34" charset="0"/>
            </a:endParaRPr>
          </a:p>
          <a:p>
            <a:pPr marL="0" marR="0" lvl="0" indent="0" algn="l" defTabSz="914400" rtl="0" eaLnBrk="0" fontAlgn="ctr" latinLnBrk="0" hangingPunct="0">
              <a:lnSpc>
                <a:spcPct val="100000"/>
              </a:lnSpc>
              <a:spcBef>
                <a:spcPct val="0"/>
              </a:spcBef>
              <a:spcAft>
                <a:spcPct val="0"/>
              </a:spcAft>
              <a:buClrTx/>
              <a:buSzTx/>
              <a:tabLst>
                <a:tab pos="457200" algn="l"/>
              </a:tabLst>
            </a:pPr>
            <a:r>
              <a:rPr kumimoji="0" lang="en-US" sz="2800" b="0" i="0" u="none" strike="noStrike" cap="none" normalizeH="0" baseline="0" dirty="0">
                <a:ln>
                  <a:noFill/>
                </a:ln>
                <a:effectLst/>
                <a:latin typeface="Arial" pitchFamily="34" charset="0"/>
                <a:ea typeface="Times New Roman" pitchFamily="18" charset="0"/>
                <a:cs typeface="Arial" pitchFamily="34" charset="0"/>
              </a:rPr>
              <a:t>d. Both contain carbon, hydrogen, and oxygen, and are broken down as a source of energy.</a:t>
            </a:r>
            <a:endParaRPr kumimoji="0" lang="en-US" sz="2800" b="0" i="0" u="none" strike="noStrike" cap="none" normalizeH="0" baseline="0" dirty="0">
              <a:ln>
                <a:noFill/>
              </a:ln>
              <a:effectLst/>
              <a:latin typeface="Arial" pitchFamily="34" charset="0"/>
            </a:endParaRPr>
          </a:p>
        </p:txBody>
      </p:sp>
      <p:pic>
        <p:nvPicPr>
          <p:cNvPr id="4" name="rg_hi" descr="http://t3.gstatic.com/images?q=tbn:ANd9GcTI3a-kDQY9tXsBUmehO7xtyY66yRWnEJA6M51XNRYQbPMaT9i0">
            <a:hlinkClick r:id="rId3"/>
          </p:cNvPr>
          <p:cNvPicPr/>
          <p:nvPr/>
        </p:nvPicPr>
        <p:blipFill>
          <a:blip r:embed="rId4" cstate="print"/>
          <a:srcRect/>
          <a:stretch>
            <a:fillRect/>
          </a:stretch>
        </p:blipFill>
        <p:spPr bwMode="auto">
          <a:xfrm>
            <a:off x="1524000" y="1447800"/>
            <a:ext cx="2619375" cy="1743075"/>
          </a:xfrm>
          <a:prstGeom prst="rect">
            <a:avLst/>
          </a:prstGeom>
          <a:noFill/>
          <a:ln w="9525">
            <a:noFill/>
            <a:miter lim="800000"/>
            <a:headEnd/>
            <a:tailEnd/>
          </a:ln>
        </p:spPr>
      </p:pic>
      <p:pic>
        <p:nvPicPr>
          <p:cNvPr id="5" name="il_fi" descr="http://2.bp.blogspot.com/_DvUbyOlnKyQ/S01Gq4jXxLI/AAAAAAAAAmo/JR_xvLWhSbc/s400/Carbohydrates.bmp"/>
          <p:cNvPicPr/>
          <p:nvPr/>
        </p:nvPicPr>
        <p:blipFill>
          <a:blip r:embed="rId5" cstate="print"/>
          <a:srcRect/>
          <a:stretch>
            <a:fillRect/>
          </a:stretch>
        </p:blipFill>
        <p:spPr bwMode="auto">
          <a:xfrm>
            <a:off x="5638800" y="1447800"/>
            <a:ext cx="2514600" cy="1600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2769">
                                            <p:txEl>
                                              <p:pRg st="8" end="8"/>
                                            </p:txEl>
                                          </p:spTgt>
                                        </p:tgtEl>
                                        <p:attrNameLst>
                                          <p:attrName>style.color</p:attrName>
                                        </p:attrNameLst>
                                      </p:cBhvr>
                                      <p:to>
                                        <p:clrVal>
                                          <a:schemeClr val="accent2"/>
                                        </p:clrVal>
                                      </p:to>
                                    </p:set>
                                    <p:set>
                                      <p:cBhvr>
                                        <p:cTn id="7" dur="500" fill="hold"/>
                                        <p:tgtEl>
                                          <p:spTgt spid="32769">
                                            <p:txEl>
                                              <p:pRg st="8" end="8"/>
                                            </p:txEl>
                                          </p:spTgt>
                                        </p:tgtEl>
                                        <p:attrNameLst>
                                          <p:attrName>fillcolor</p:attrName>
                                        </p:attrNameLst>
                                      </p:cBhvr>
                                      <p:to>
                                        <p:clrVal>
                                          <a:schemeClr val="accent2"/>
                                        </p:clrVal>
                                      </p:to>
                                    </p:set>
                                    <p:set>
                                      <p:cBhvr>
                                        <p:cTn id="8" dur="500" fill="hold"/>
                                        <p:tgtEl>
                                          <p:spTgt spid="32769">
                                            <p:txEl>
                                              <p:pRg st="8" end="8"/>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152400" y="166549"/>
            <a:ext cx="88392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sz="3200" b="0" i="0" u="none" strike="noStrike" cap="none" normalizeH="0" baseline="0" dirty="0">
                <a:ln>
                  <a:noFill/>
                </a:ln>
                <a:solidFill>
                  <a:srgbClr val="003366"/>
                </a:solidFill>
                <a:effectLst/>
                <a:latin typeface="Arial" pitchFamily="34" charset="0"/>
                <a:ea typeface="Times New Roman" pitchFamily="18" charset="0"/>
                <a:cs typeface="Arial" pitchFamily="34" charset="0"/>
              </a:rPr>
              <a:t>8. Which biological molecule transports substances, speeds up reactions, makes hormones, and provides structural support?</a:t>
            </a: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lang="en-US" sz="3200" dirty="0">
              <a:solidFill>
                <a:srgbClr val="003366"/>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n-US" sz="3200" b="0" i="0" u="none" strike="noStrike" cap="none" normalizeH="0" baseline="0" dirty="0">
              <a:ln>
                <a:noFill/>
              </a:ln>
              <a:solidFill>
                <a:schemeClr val="tx1"/>
              </a:solidFill>
              <a:effectLst/>
              <a:latin typeface="Arial" pitchFamily="34" charset="0"/>
            </a:endParaRPr>
          </a:p>
          <a:p>
            <a:pPr lvl="1" eaLnBrk="0" fontAlgn="ctr" hangingPunct="0">
              <a:spcBef>
                <a:spcPct val="0"/>
              </a:spcBef>
              <a:spcAft>
                <a:spcPct val="0"/>
              </a:spcAft>
              <a:tabLst>
                <a:tab pos="457200" algn="l"/>
              </a:tabLst>
            </a:pPr>
            <a:r>
              <a:rPr kumimoji="0" lang="en-US" sz="3200" b="0" i="0" u="none" strike="noStrike" cap="none" normalizeH="0" baseline="0" dirty="0">
                <a:ln>
                  <a:noFill/>
                </a:ln>
                <a:solidFill>
                  <a:srgbClr val="002060"/>
                </a:solidFill>
                <a:effectLst/>
                <a:latin typeface="Arial" pitchFamily="34" charset="0"/>
                <a:ea typeface="Times New Roman" pitchFamily="18" charset="0"/>
                <a:cs typeface="Arial" pitchFamily="34" charset="0"/>
              </a:rPr>
              <a:t>a. carbohydrates</a:t>
            </a:r>
            <a:endParaRPr kumimoji="0" lang="en-US" sz="3200" b="0" i="0" u="none" strike="noStrike" cap="none" normalizeH="0" baseline="0" dirty="0">
              <a:ln>
                <a:noFill/>
              </a:ln>
              <a:solidFill>
                <a:srgbClr val="002060"/>
              </a:solidFill>
              <a:effectLst/>
              <a:latin typeface="Arial" pitchFamily="34" charset="0"/>
            </a:endParaRPr>
          </a:p>
          <a:p>
            <a:pPr lvl="1" eaLnBrk="0" fontAlgn="ctr" hangingPunct="0">
              <a:spcBef>
                <a:spcPct val="0"/>
              </a:spcBef>
              <a:spcAft>
                <a:spcPct val="0"/>
              </a:spcAft>
              <a:tabLst>
                <a:tab pos="457200" algn="l"/>
              </a:tabLst>
            </a:pPr>
            <a:r>
              <a:rPr kumimoji="0" lang="en-US" sz="3200" b="0" i="0" u="none" strike="noStrike" cap="none" normalizeH="0" baseline="0" dirty="0">
                <a:ln>
                  <a:noFill/>
                </a:ln>
                <a:solidFill>
                  <a:srgbClr val="002060"/>
                </a:solidFill>
                <a:effectLst/>
                <a:latin typeface="Arial" pitchFamily="34" charset="0"/>
                <a:ea typeface="Times New Roman" pitchFamily="18" charset="0"/>
                <a:cs typeface="Arial" pitchFamily="34" charset="0"/>
              </a:rPr>
              <a:t>b. proteins</a:t>
            </a:r>
            <a:endParaRPr kumimoji="0" lang="en-US" sz="3200" b="0" i="0" u="none" strike="noStrike" cap="none" normalizeH="0" baseline="0" dirty="0">
              <a:ln>
                <a:noFill/>
              </a:ln>
              <a:solidFill>
                <a:srgbClr val="002060"/>
              </a:solidFill>
              <a:effectLst/>
              <a:latin typeface="Arial" pitchFamily="34" charset="0"/>
            </a:endParaRPr>
          </a:p>
          <a:p>
            <a:pPr lvl="1" eaLnBrk="0" fontAlgn="ctr" hangingPunct="0">
              <a:spcBef>
                <a:spcPct val="0"/>
              </a:spcBef>
              <a:spcAft>
                <a:spcPct val="0"/>
              </a:spcAft>
              <a:tabLst>
                <a:tab pos="457200" algn="l"/>
              </a:tabLst>
            </a:pPr>
            <a:r>
              <a:rPr kumimoji="0" lang="en-US" sz="3200" b="0" i="0" u="none" strike="noStrike" cap="none" normalizeH="0" baseline="0" dirty="0">
                <a:ln>
                  <a:noFill/>
                </a:ln>
                <a:solidFill>
                  <a:srgbClr val="002060"/>
                </a:solidFill>
                <a:effectLst/>
                <a:latin typeface="Arial" pitchFamily="34" charset="0"/>
                <a:ea typeface="Times New Roman" pitchFamily="18" charset="0"/>
                <a:cs typeface="Arial" pitchFamily="34" charset="0"/>
              </a:rPr>
              <a:t>c. deoxyribonucleic acid</a:t>
            </a:r>
            <a:endParaRPr kumimoji="0" lang="en-US" sz="3200" b="0" i="0" u="none" strike="noStrike" cap="none" normalizeH="0" baseline="0" dirty="0">
              <a:ln>
                <a:noFill/>
              </a:ln>
              <a:solidFill>
                <a:srgbClr val="002060"/>
              </a:solidFill>
              <a:effectLst/>
              <a:latin typeface="Arial" pitchFamily="34" charset="0"/>
              <a:ea typeface="Times New Roman" pitchFamily="18" charset="0"/>
            </a:endParaRPr>
          </a:p>
          <a:p>
            <a:pPr lvl="1" eaLnBrk="0" fontAlgn="base" hangingPunct="0">
              <a:spcBef>
                <a:spcPct val="0"/>
              </a:spcBef>
              <a:spcAft>
                <a:spcPct val="0"/>
              </a:spcAft>
              <a:tabLst>
                <a:tab pos="457200" algn="l"/>
              </a:tabLst>
            </a:pPr>
            <a:r>
              <a:rPr kumimoji="0" lang="en-US" sz="3200" b="0" i="0" u="none" strike="noStrike" cap="none" normalizeH="0" baseline="0" dirty="0">
                <a:ln>
                  <a:noFill/>
                </a:ln>
                <a:solidFill>
                  <a:srgbClr val="002060"/>
                </a:solidFill>
                <a:effectLst/>
                <a:latin typeface="Arial" pitchFamily="34" charset="0"/>
                <a:ea typeface="Times New Roman" pitchFamily="18" charset="0"/>
              </a:rPr>
              <a:t>d. adenosine </a:t>
            </a:r>
            <a:r>
              <a:rPr kumimoji="0" lang="en-US" sz="3200" b="0" i="0" u="none" strike="noStrike" cap="none" normalizeH="0" baseline="0" dirty="0" err="1">
                <a:ln>
                  <a:noFill/>
                </a:ln>
                <a:solidFill>
                  <a:srgbClr val="002060"/>
                </a:solidFill>
                <a:effectLst/>
                <a:latin typeface="Arial" pitchFamily="34" charset="0"/>
                <a:ea typeface="Times New Roman" pitchFamily="18" charset="0"/>
              </a:rPr>
              <a:t>triphosphate</a:t>
            </a:r>
            <a:r>
              <a:rPr kumimoji="0" lang="en-US" sz="3200" b="0" i="0" u="none" strike="noStrike" cap="none" normalizeH="0" baseline="0" dirty="0">
                <a:ln>
                  <a:noFill/>
                </a:ln>
                <a:solidFill>
                  <a:srgbClr val="002060"/>
                </a:solidFill>
                <a:effectLst/>
                <a:latin typeface="Arial"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3793">
                                            <p:txEl>
                                              <p:pRg st="4" end="4"/>
                                            </p:txEl>
                                          </p:spTgt>
                                        </p:tgtEl>
                                        <p:attrNameLst>
                                          <p:attrName>style.color</p:attrName>
                                        </p:attrNameLst>
                                      </p:cBhvr>
                                      <p:to>
                                        <p:clrVal>
                                          <a:schemeClr val="accent2"/>
                                        </p:clrVal>
                                      </p:to>
                                    </p:set>
                                    <p:set>
                                      <p:cBhvr>
                                        <p:cTn id="7" dur="500" fill="hold"/>
                                        <p:tgtEl>
                                          <p:spTgt spid="33793">
                                            <p:txEl>
                                              <p:pRg st="4" end="4"/>
                                            </p:txEl>
                                          </p:spTgt>
                                        </p:tgtEl>
                                        <p:attrNameLst>
                                          <p:attrName>fillcolor</p:attrName>
                                        </p:attrNameLst>
                                      </p:cBhvr>
                                      <p:to>
                                        <p:clrVal>
                                          <a:schemeClr val="accent2"/>
                                        </p:clrVal>
                                      </p:to>
                                    </p:set>
                                    <p:set>
                                      <p:cBhvr>
                                        <p:cTn id="8" dur="500" fill="hold"/>
                                        <p:tgtEl>
                                          <p:spTgt spid="33793">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152400" y="228600"/>
            <a:ext cx="8839200" cy="62284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sz="3200" b="0" i="0" u="none" strike="noStrike" cap="none" normalizeH="0" baseline="0" dirty="0">
                <a:ln>
                  <a:noFill/>
                </a:ln>
                <a:solidFill>
                  <a:srgbClr val="003366"/>
                </a:solidFill>
                <a:effectLst/>
                <a:latin typeface="Arial" pitchFamily="34" charset="0"/>
                <a:ea typeface="Times New Roman" pitchFamily="18" charset="0"/>
                <a:cs typeface="Arial" pitchFamily="34" charset="0"/>
              </a:rPr>
              <a:t>9. Nucleotides consist of a phosphate group, a nitrogenous base, and which of the following?</a:t>
            </a: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lang="en-US" sz="3200" dirty="0">
              <a:solidFill>
                <a:srgbClr val="003366"/>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n-US" sz="3200" b="0" i="0" u="none" strike="noStrike" cap="none" normalizeH="0" baseline="0" dirty="0">
              <a:ln>
                <a:noFill/>
              </a:ln>
              <a:solidFill>
                <a:srgbClr val="003366"/>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lang="en-US" sz="3200" dirty="0">
              <a:solidFill>
                <a:srgbClr val="003366"/>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n-US" sz="3200" b="0" i="0" u="none" strike="noStrike" cap="none" normalizeH="0" baseline="0" dirty="0">
              <a:ln>
                <a:noFill/>
              </a:ln>
              <a:solidFill>
                <a:srgbClr val="003366"/>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n-US" sz="3200" b="0" i="0" u="none" strike="noStrike" cap="none" normalizeH="0" baseline="0" dirty="0">
              <a:ln>
                <a:noFill/>
              </a:ln>
              <a:solidFill>
                <a:srgbClr val="003366"/>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n-US" sz="3200" b="0" i="0" u="none" strike="noStrike" cap="none" normalizeH="0" baseline="0" dirty="0">
              <a:ln>
                <a:noFill/>
              </a:ln>
              <a:solidFill>
                <a:schemeClr val="tx1"/>
              </a:solidFill>
              <a:effectLst/>
              <a:latin typeface="Arial" pitchFamily="34" charset="0"/>
            </a:endParaRPr>
          </a:p>
          <a:p>
            <a:pPr lvl="1" eaLnBrk="0" fontAlgn="ctr" hangingPunct="0">
              <a:spcBef>
                <a:spcPct val="0"/>
              </a:spcBef>
              <a:spcAft>
                <a:spcPct val="0"/>
              </a:spcAft>
              <a:tabLst>
                <a:tab pos="457200" algn="l"/>
              </a:tabLst>
            </a:pPr>
            <a:r>
              <a:rPr kumimoji="0" lang="en-US" sz="3200" b="0" i="0" u="none" strike="noStrike" cap="none" normalizeH="0" baseline="0" dirty="0">
                <a:ln>
                  <a:noFill/>
                </a:ln>
                <a:effectLst/>
                <a:latin typeface="Arial" pitchFamily="34" charset="0"/>
                <a:ea typeface="Times New Roman" pitchFamily="18" charset="0"/>
                <a:cs typeface="Arial" pitchFamily="34" charset="0"/>
              </a:rPr>
              <a:t>a. fatty acids</a:t>
            </a:r>
            <a:endParaRPr kumimoji="0" lang="en-US" sz="3200" b="0" i="0" u="none" strike="noStrike" cap="none" normalizeH="0" baseline="0" dirty="0">
              <a:ln>
                <a:noFill/>
              </a:ln>
              <a:effectLst/>
              <a:latin typeface="Arial" pitchFamily="34" charset="0"/>
            </a:endParaRPr>
          </a:p>
          <a:p>
            <a:pPr lvl="1" eaLnBrk="0" fontAlgn="ctr" hangingPunct="0">
              <a:spcBef>
                <a:spcPct val="0"/>
              </a:spcBef>
              <a:spcAft>
                <a:spcPct val="0"/>
              </a:spcAft>
              <a:tabLst>
                <a:tab pos="457200" algn="l"/>
              </a:tabLst>
            </a:pPr>
            <a:r>
              <a:rPr kumimoji="0" lang="en-US" sz="3200" b="0" i="0" u="none" strike="noStrike" cap="none" normalizeH="0" baseline="0" dirty="0">
                <a:ln>
                  <a:noFill/>
                </a:ln>
                <a:effectLst/>
                <a:latin typeface="Arial" pitchFamily="34" charset="0"/>
                <a:ea typeface="Times New Roman" pitchFamily="18" charset="0"/>
                <a:cs typeface="Arial" pitchFamily="34" charset="0"/>
              </a:rPr>
              <a:t>b. an amino acid</a:t>
            </a:r>
            <a:endParaRPr kumimoji="0" lang="en-US" sz="3200" b="0" i="0" u="none" strike="noStrike" cap="none" normalizeH="0" baseline="0" dirty="0">
              <a:ln>
                <a:noFill/>
              </a:ln>
              <a:effectLst/>
              <a:latin typeface="Arial" pitchFamily="34" charset="0"/>
            </a:endParaRPr>
          </a:p>
          <a:p>
            <a:pPr lvl="1" eaLnBrk="0" fontAlgn="ctr" hangingPunct="0">
              <a:spcBef>
                <a:spcPct val="0"/>
              </a:spcBef>
              <a:spcAft>
                <a:spcPct val="0"/>
              </a:spcAft>
              <a:tabLst>
                <a:tab pos="457200" algn="l"/>
              </a:tabLst>
            </a:pPr>
            <a:r>
              <a:rPr kumimoji="0" lang="en-US" sz="3200" b="0" i="0" u="none" strike="noStrike" cap="none" normalizeH="0" baseline="0" dirty="0">
                <a:ln>
                  <a:noFill/>
                </a:ln>
                <a:effectLst/>
                <a:latin typeface="Arial" pitchFamily="34" charset="0"/>
                <a:ea typeface="Times New Roman" pitchFamily="18" charset="0"/>
                <a:cs typeface="Arial" pitchFamily="34" charset="0"/>
              </a:rPr>
              <a:t>c. a 5-carbon sugar</a:t>
            </a:r>
            <a:endParaRPr kumimoji="0" lang="en-US" sz="3200" b="0" i="0" u="none" strike="noStrike" cap="none" normalizeH="0" baseline="0" dirty="0">
              <a:ln>
                <a:noFill/>
              </a:ln>
              <a:effectLst/>
              <a:latin typeface="Arial" pitchFamily="34" charset="0"/>
              <a:ea typeface="Times New Roman" pitchFamily="18" charset="0"/>
            </a:endParaRPr>
          </a:p>
          <a:p>
            <a:pPr lvl="1" eaLnBrk="0" fontAlgn="base" hangingPunct="0">
              <a:spcBef>
                <a:spcPct val="0"/>
              </a:spcBef>
              <a:spcAft>
                <a:spcPct val="0"/>
              </a:spcAft>
              <a:tabLst>
                <a:tab pos="457200" algn="l"/>
              </a:tabLst>
            </a:pPr>
            <a:r>
              <a:rPr kumimoji="0" lang="en-US" sz="3200" b="0" i="0" u="none" strike="noStrike" cap="none" normalizeH="0" baseline="0" dirty="0">
                <a:ln>
                  <a:noFill/>
                </a:ln>
                <a:effectLst/>
                <a:latin typeface="Arial" pitchFamily="34" charset="0"/>
                <a:ea typeface="Times New Roman" pitchFamily="18" charset="0"/>
              </a:rPr>
              <a:t>d. glycerol</a:t>
            </a:r>
            <a:r>
              <a:rPr kumimoji="0" lang="en-US" sz="3200" b="0" i="0" u="none" strike="noStrike" cap="none" normalizeH="0" baseline="0" dirty="0">
                <a:ln>
                  <a:noFill/>
                </a:ln>
                <a:effectLst/>
                <a:latin typeface="Arial" pitchFamily="34" charset="0"/>
              </a:rPr>
              <a:t> </a:t>
            </a:r>
          </a:p>
        </p:txBody>
      </p:sp>
      <p:pic>
        <p:nvPicPr>
          <p:cNvPr id="4" name="il_fi" descr="http://www.tvcc.edu/depts/biology/HotPot/images/Biol%201406/nucleotide.jpg"/>
          <p:cNvPicPr/>
          <p:nvPr/>
        </p:nvPicPr>
        <p:blipFill>
          <a:blip r:embed="rId3" cstate="print"/>
          <a:srcRect/>
          <a:stretch>
            <a:fillRect/>
          </a:stretch>
        </p:blipFill>
        <p:spPr bwMode="auto">
          <a:xfrm>
            <a:off x="1872838" y="1752600"/>
            <a:ext cx="4343400" cy="2514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5841">
                                            <p:txEl>
                                              <p:pRg st="9" end="9"/>
                                            </p:txEl>
                                          </p:spTgt>
                                        </p:tgtEl>
                                        <p:attrNameLst>
                                          <p:attrName>style.color</p:attrName>
                                        </p:attrNameLst>
                                      </p:cBhvr>
                                      <p:to>
                                        <p:clrVal>
                                          <a:schemeClr val="accent2"/>
                                        </p:clrVal>
                                      </p:to>
                                    </p:set>
                                    <p:set>
                                      <p:cBhvr>
                                        <p:cTn id="7" dur="500" fill="hold"/>
                                        <p:tgtEl>
                                          <p:spTgt spid="35841">
                                            <p:txEl>
                                              <p:pRg st="9" end="9"/>
                                            </p:txEl>
                                          </p:spTgt>
                                        </p:tgtEl>
                                        <p:attrNameLst>
                                          <p:attrName>fillcolor</p:attrName>
                                        </p:attrNameLst>
                                      </p:cBhvr>
                                      <p:to>
                                        <p:clrVal>
                                          <a:schemeClr val="accent2"/>
                                        </p:clrVal>
                                      </p:to>
                                    </p:set>
                                    <p:set>
                                      <p:cBhvr>
                                        <p:cTn id="8" dur="500" fill="hold"/>
                                        <p:tgtEl>
                                          <p:spTgt spid="35841">
                                            <p:txEl>
                                              <p:pRg st="9" end="9"/>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066800"/>
            <a:ext cx="4572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110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anim calcmode="lin" valueType="num">
                                      <p:cBhvr>
                                        <p:cTn id="8" dur="2000" fill="hold"/>
                                        <p:tgtEl>
                                          <p:spTgt spid="1026"/>
                                        </p:tgtEl>
                                        <p:attrNameLst>
                                          <p:attrName>ppt_w</p:attrName>
                                        </p:attrNameLst>
                                      </p:cBhvr>
                                      <p:tavLst>
                                        <p:tav tm="0" fmla="#ppt_w*sin(2.5*pi*$)">
                                          <p:val>
                                            <p:fltVal val="0"/>
                                          </p:val>
                                        </p:tav>
                                        <p:tav tm="100000">
                                          <p:val>
                                            <p:fltVal val="1"/>
                                          </p:val>
                                        </p:tav>
                                      </p:tavLst>
                                    </p:anim>
                                    <p:anim calcmode="lin" valueType="num">
                                      <p:cBhvr>
                                        <p:cTn id="9"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14400" y="457200"/>
            <a:ext cx="7162800" cy="609600"/>
          </a:xfrm>
        </p:spPr>
        <p:txBody>
          <a:bodyPr>
            <a:normAutofit fontScale="90000"/>
          </a:bodyPr>
          <a:lstStyle/>
          <a:p>
            <a:pPr eaLnBrk="1" hangingPunct="1">
              <a:defRPr/>
            </a:pPr>
            <a:r>
              <a:rPr lang="en-US" sz="5400" b="1" dirty="0">
                <a:solidFill>
                  <a:srgbClr val="CC0000"/>
                </a:solidFill>
                <a:effectLst>
                  <a:outerShdw blurRad="38100" dist="38100" dir="2700000" algn="tl">
                    <a:srgbClr val="C0C0C0"/>
                  </a:outerShdw>
                </a:effectLst>
              </a:rPr>
              <a:t>Carbon (C)</a:t>
            </a:r>
            <a:endParaRPr lang="en-US" sz="5400" dirty="0"/>
          </a:p>
        </p:txBody>
      </p:sp>
      <p:sp>
        <p:nvSpPr>
          <p:cNvPr id="5122" name="Slide Number Placeholder 5"/>
          <p:cNvSpPr>
            <a:spLocks noGrp="1"/>
          </p:cNvSpPr>
          <p:nvPr>
            <p:ph type="sldNum" sz="quarter" idx="12"/>
          </p:nvPr>
        </p:nvSpPr>
        <p:spPr>
          <a:noFill/>
        </p:spPr>
        <p:txBody>
          <a:bodyPr/>
          <a:lstStyle/>
          <a:p>
            <a:fld id="{7DDCC56D-17A9-4ABD-818F-0DE88B1CB776}" type="slidenum">
              <a:rPr lang="en-US" smtClean="0"/>
              <a:pPr/>
              <a:t>5</a:t>
            </a:fld>
            <a:endParaRPr lang="en-US"/>
          </a:p>
        </p:txBody>
      </p:sp>
      <p:sp>
        <p:nvSpPr>
          <p:cNvPr id="7171" name="Rectangle 3"/>
          <p:cNvSpPr>
            <a:spLocks noGrp="1" noChangeArrowheads="1"/>
          </p:cNvSpPr>
          <p:nvPr>
            <p:ph sz="quarter" idx="1"/>
          </p:nvPr>
        </p:nvSpPr>
        <p:spPr>
          <a:xfrm>
            <a:off x="1066800" y="1752600"/>
            <a:ext cx="7162800" cy="4343400"/>
          </a:xfrm>
        </p:spPr>
        <p:txBody>
          <a:bodyPr/>
          <a:lstStyle/>
          <a:p>
            <a:pPr eaLnBrk="1" hangingPunct="1">
              <a:lnSpc>
                <a:spcPct val="90000"/>
              </a:lnSpc>
              <a:defRPr/>
            </a:pPr>
            <a:r>
              <a:rPr lang="en-US" sz="3200" b="1" dirty="0">
                <a:solidFill>
                  <a:srgbClr val="CC0000"/>
                </a:solidFill>
                <a:effectLst>
                  <a:outerShdw blurRad="38100" dist="38100" dir="2700000" algn="tl">
                    <a:srgbClr val="C0C0C0"/>
                  </a:outerShdw>
                </a:effectLst>
                <a:latin typeface="Comic Sans MS" pitchFamily="66" charset="0"/>
              </a:rPr>
              <a:t>Carbon</a:t>
            </a:r>
            <a:r>
              <a:rPr lang="en-US" sz="3200" b="1" dirty="0">
                <a:latin typeface="Comic Sans MS" pitchFamily="66" charset="0"/>
              </a:rPr>
              <a:t> has </a:t>
            </a:r>
            <a:r>
              <a:rPr lang="en-US" sz="3200" b="1" dirty="0">
                <a:solidFill>
                  <a:srgbClr val="006600"/>
                </a:solidFill>
                <a:effectLst>
                  <a:outerShdw blurRad="38100" dist="38100" dir="2700000" algn="tl">
                    <a:srgbClr val="C0C0C0"/>
                  </a:outerShdw>
                </a:effectLst>
                <a:latin typeface="Comic Sans MS" pitchFamily="66" charset="0"/>
              </a:rPr>
              <a:t>4 electrons</a:t>
            </a:r>
            <a:r>
              <a:rPr lang="en-US" sz="3200" b="1" dirty="0">
                <a:latin typeface="Comic Sans MS" pitchFamily="66" charset="0"/>
              </a:rPr>
              <a:t> in outer shell.</a:t>
            </a:r>
          </a:p>
          <a:p>
            <a:pPr eaLnBrk="1" hangingPunct="1">
              <a:lnSpc>
                <a:spcPct val="30000"/>
              </a:lnSpc>
              <a:buFontTx/>
              <a:buNone/>
              <a:defRPr/>
            </a:pPr>
            <a:endParaRPr lang="en-US" sz="3200" b="1" dirty="0">
              <a:latin typeface="Comic Sans MS" pitchFamily="66" charset="0"/>
            </a:endParaRPr>
          </a:p>
          <a:p>
            <a:pPr eaLnBrk="1" hangingPunct="1">
              <a:lnSpc>
                <a:spcPct val="90000"/>
              </a:lnSpc>
              <a:defRPr/>
            </a:pPr>
            <a:r>
              <a:rPr lang="en-US" sz="3200" b="1" dirty="0">
                <a:solidFill>
                  <a:srgbClr val="CC0000"/>
                </a:solidFill>
                <a:effectLst>
                  <a:outerShdw blurRad="38100" dist="38100" dir="2700000" algn="tl">
                    <a:srgbClr val="C0C0C0"/>
                  </a:outerShdw>
                </a:effectLst>
                <a:latin typeface="Comic Sans MS" pitchFamily="66" charset="0"/>
              </a:rPr>
              <a:t>Carbon</a:t>
            </a:r>
            <a:r>
              <a:rPr lang="en-US" sz="3200" b="1" dirty="0">
                <a:latin typeface="Comic Sans MS" pitchFamily="66" charset="0"/>
              </a:rPr>
              <a:t> can form </a:t>
            </a:r>
            <a:r>
              <a:rPr lang="en-US" sz="3200" b="1" dirty="0">
                <a:solidFill>
                  <a:srgbClr val="333399"/>
                </a:solidFill>
                <a:effectLst>
                  <a:outerShdw blurRad="38100" dist="38100" dir="2700000" algn="tl">
                    <a:srgbClr val="C0C0C0"/>
                  </a:outerShdw>
                </a:effectLst>
                <a:latin typeface="Comic Sans MS" pitchFamily="66" charset="0"/>
              </a:rPr>
              <a:t>covalent bonds</a:t>
            </a:r>
            <a:r>
              <a:rPr lang="en-US" sz="3200" b="1" dirty="0">
                <a:latin typeface="Comic Sans MS" pitchFamily="66" charset="0"/>
              </a:rPr>
              <a:t> with as many as </a:t>
            </a:r>
            <a:r>
              <a:rPr lang="en-US" sz="3200" b="1" dirty="0">
                <a:solidFill>
                  <a:srgbClr val="333399"/>
                </a:solidFill>
                <a:effectLst>
                  <a:outerShdw blurRad="38100" dist="38100" dir="2700000" algn="tl">
                    <a:srgbClr val="C0C0C0"/>
                  </a:outerShdw>
                </a:effectLst>
                <a:latin typeface="Comic Sans MS" pitchFamily="66" charset="0"/>
              </a:rPr>
              <a:t>4 </a:t>
            </a:r>
            <a:r>
              <a:rPr lang="en-US" sz="3200" b="1" dirty="0">
                <a:latin typeface="Comic Sans MS" pitchFamily="66" charset="0"/>
              </a:rPr>
              <a:t>other atoms (elements).</a:t>
            </a:r>
          </a:p>
          <a:p>
            <a:pPr eaLnBrk="1" hangingPunct="1">
              <a:lnSpc>
                <a:spcPct val="40000"/>
              </a:lnSpc>
              <a:buFontTx/>
              <a:buNone/>
              <a:defRPr/>
            </a:pPr>
            <a:endParaRPr lang="en-US" sz="3200" b="1" dirty="0">
              <a:latin typeface="Comic Sans MS" pitchFamily="66" charset="0"/>
            </a:endParaRPr>
          </a:p>
          <a:p>
            <a:pPr eaLnBrk="1" hangingPunct="1">
              <a:lnSpc>
                <a:spcPct val="90000"/>
              </a:lnSpc>
              <a:defRPr/>
            </a:pPr>
            <a:r>
              <a:rPr lang="en-US" sz="3200" b="1" dirty="0">
                <a:latin typeface="Comic Sans MS" pitchFamily="66" charset="0"/>
              </a:rPr>
              <a:t>Usually with </a:t>
            </a:r>
            <a:r>
              <a:rPr lang="en-US" sz="3200" b="1" dirty="0">
                <a:solidFill>
                  <a:srgbClr val="0070C0"/>
                </a:solidFill>
                <a:effectLst>
                  <a:outerShdw blurRad="38100" dist="38100" dir="2700000" algn="tl">
                    <a:srgbClr val="C0C0C0"/>
                  </a:outerShdw>
                </a:effectLst>
                <a:latin typeface="Comic Sans MS" pitchFamily="66" charset="0"/>
              </a:rPr>
              <a:t>C, H, O, N</a:t>
            </a:r>
            <a:r>
              <a:rPr lang="en-US" b="1" dirty="0">
                <a:latin typeface="Comic Sans MS" pitchFamily="66" charset="0"/>
              </a:rPr>
              <a:t>, and </a:t>
            </a:r>
            <a:r>
              <a:rPr lang="en-US" b="1" dirty="0">
                <a:solidFill>
                  <a:srgbClr val="0070C0"/>
                </a:solidFill>
                <a:latin typeface="Comic Sans MS" pitchFamily="66" charset="0"/>
              </a:rPr>
              <a:t>P</a:t>
            </a:r>
            <a:endParaRPr lang="en-US" sz="3200" b="1" dirty="0">
              <a:solidFill>
                <a:srgbClr val="0070C0"/>
              </a:solidFill>
              <a:latin typeface="Comic Sans MS" pitchFamily="66" charset="0"/>
            </a:endParaRPr>
          </a:p>
          <a:p>
            <a:pPr eaLnBrk="1" hangingPunct="1">
              <a:lnSpc>
                <a:spcPct val="50000"/>
              </a:lnSpc>
              <a:buFontTx/>
              <a:buNone/>
              <a:defRPr/>
            </a:pPr>
            <a:endParaRPr lang="en-US" sz="3200" b="1" dirty="0">
              <a:latin typeface="Comic Sans MS" pitchFamily="66" charset="0"/>
            </a:endParaRPr>
          </a:p>
          <a:p>
            <a:pPr eaLnBrk="1" hangingPunct="1">
              <a:lnSpc>
                <a:spcPct val="90000"/>
              </a:lnSpc>
              <a:defRPr/>
            </a:pPr>
            <a:r>
              <a:rPr lang="en-US" sz="3200" b="1" dirty="0">
                <a:solidFill>
                  <a:srgbClr val="CC0000"/>
                </a:solidFill>
                <a:effectLst>
                  <a:outerShdw blurRad="38100" dist="38100" dir="2700000" algn="tl">
                    <a:srgbClr val="C0C0C0"/>
                  </a:outerShdw>
                </a:effectLst>
                <a:latin typeface="Comic Sans MS" pitchFamily="66" charset="0"/>
              </a:rPr>
              <a:t>Example:</a:t>
            </a:r>
            <a:r>
              <a:rPr lang="en-US" sz="3200" b="1" dirty="0">
                <a:effectLst>
                  <a:outerShdw blurRad="38100" dist="38100" dir="2700000" algn="tl">
                    <a:srgbClr val="C0C0C0"/>
                  </a:outerShdw>
                </a:effectLst>
                <a:latin typeface="Comic Sans MS" pitchFamily="66" charset="0"/>
              </a:rPr>
              <a:t>	</a:t>
            </a:r>
            <a:r>
              <a:rPr lang="en-US" sz="3200" b="1" dirty="0">
                <a:solidFill>
                  <a:schemeClr val="accent2">
                    <a:lumMod val="75000"/>
                  </a:schemeClr>
                </a:solidFill>
                <a:effectLst>
                  <a:outerShdw blurRad="38100" dist="38100" dir="2700000" algn="tl">
                    <a:srgbClr val="C0C0C0"/>
                  </a:outerShdw>
                </a:effectLst>
                <a:latin typeface="Comic Sans MS" pitchFamily="66" charset="0"/>
              </a:rPr>
              <a:t>CH</a:t>
            </a:r>
            <a:r>
              <a:rPr lang="en-US" sz="3200" b="1" baseline="-25000" dirty="0">
                <a:solidFill>
                  <a:schemeClr val="accent2">
                    <a:lumMod val="75000"/>
                  </a:schemeClr>
                </a:solidFill>
                <a:effectLst>
                  <a:outerShdw blurRad="38100" dist="38100" dir="2700000" algn="tl">
                    <a:srgbClr val="C0C0C0"/>
                  </a:outerShdw>
                </a:effectLst>
                <a:latin typeface="Comic Sans MS" pitchFamily="66" charset="0"/>
              </a:rPr>
              <a:t>4</a:t>
            </a:r>
            <a:r>
              <a:rPr lang="en-US" sz="3200" b="1" dirty="0">
                <a:solidFill>
                  <a:schemeClr val="accent2">
                    <a:lumMod val="75000"/>
                  </a:schemeClr>
                </a:solidFill>
                <a:effectLst>
                  <a:outerShdw blurRad="38100" dist="38100" dir="2700000" algn="tl">
                    <a:srgbClr val="C0C0C0"/>
                  </a:outerShdw>
                </a:effectLst>
                <a:latin typeface="Comic Sans MS" pitchFamily="66" charset="0"/>
              </a:rPr>
              <a:t>(methane)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5257800"/>
            <a:ext cx="1080089" cy="1119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animEffect transition="in" filter="wipe(left)">
                                      <p:cBhvr>
                                        <p:cTn id="7" dur="500"/>
                                        <p:tgtEl>
                                          <p:spTgt spid="717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7171">
                                            <p:txEl>
                                              <p:pRg st="0" end="0"/>
                                            </p:txEl>
                                          </p:spTgt>
                                        </p:tgtEl>
                                        <p:attrNameLst>
                                          <p:attrName>style.visibility</p:attrName>
                                        </p:attrNameLst>
                                      </p:cBhvr>
                                      <p:to>
                                        <p:strVal val="visible"/>
                                      </p:to>
                                    </p:set>
                                    <p:anim to="" calcmode="lin" valueType="num">
                                      <p:cBhvr>
                                        <p:cTn id="12" dur="1" fill="hold"/>
                                        <p:tgtEl>
                                          <p:spTgt spid="7171">
                                            <p:txEl>
                                              <p:pRg st="0" end="0"/>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7171">
                                            <p:txEl>
                                              <p:pRg st="2" end="2"/>
                                            </p:txEl>
                                          </p:spTgt>
                                        </p:tgtEl>
                                        <p:attrNameLst>
                                          <p:attrName>style.visibility</p:attrName>
                                        </p:attrNameLst>
                                      </p:cBhvr>
                                      <p:to>
                                        <p:strVal val="visible"/>
                                      </p:to>
                                    </p:set>
                                    <p:anim to="" calcmode="lin" valueType="num">
                                      <p:cBhvr>
                                        <p:cTn id="17" dur="1" fill="hold"/>
                                        <p:tgtEl>
                                          <p:spTgt spid="7171">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7171">
                                            <p:txEl>
                                              <p:pRg st="4" end="4"/>
                                            </p:txEl>
                                          </p:spTgt>
                                        </p:tgtEl>
                                        <p:attrNameLst>
                                          <p:attrName>style.visibility</p:attrName>
                                        </p:attrNameLst>
                                      </p:cBhvr>
                                      <p:to>
                                        <p:strVal val="visible"/>
                                      </p:to>
                                    </p:set>
                                    <p:anim to="" calcmode="lin" valueType="num">
                                      <p:cBhvr>
                                        <p:cTn id="22" dur="1" fill="hold"/>
                                        <p:tgtEl>
                                          <p:spTgt spid="7171">
                                            <p:txEl>
                                              <p:pRg st="4" end="4"/>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7171">
                                            <p:txEl>
                                              <p:pRg st="6" end="6"/>
                                            </p:txEl>
                                          </p:spTgt>
                                        </p:tgtEl>
                                        <p:attrNameLst>
                                          <p:attrName>style.visibility</p:attrName>
                                        </p:attrNameLst>
                                      </p:cBhvr>
                                      <p:to>
                                        <p:strVal val="visible"/>
                                      </p:to>
                                    </p:set>
                                    <p:anim to="" calcmode="lin" valueType="num">
                                      <p:cBhvr>
                                        <p:cTn id="27" dur="1" fill="hold"/>
                                        <p:tgtEl>
                                          <p:spTgt spid="7171">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build="p" autoUpdateAnimBg="0"/>
      <p:bldP spid="7171"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990600" y="609600"/>
            <a:ext cx="7162800" cy="609600"/>
          </a:xfrm>
        </p:spPr>
        <p:txBody>
          <a:bodyPr>
            <a:normAutofit fontScale="90000"/>
          </a:bodyPr>
          <a:lstStyle/>
          <a:p>
            <a:pPr eaLnBrk="1" hangingPunct="1">
              <a:defRPr/>
            </a:pPr>
            <a:r>
              <a:rPr lang="en-US" sz="5400" b="1">
                <a:solidFill>
                  <a:srgbClr val="006600"/>
                </a:solidFill>
                <a:effectLst>
                  <a:outerShdw blurRad="38100" dist="38100" dir="2700000" algn="tl">
                    <a:srgbClr val="C0C0C0"/>
                  </a:outerShdw>
                </a:effectLst>
              </a:rPr>
              <a:t>Macromolecules</a:t>
            </a:r>
            <a:endParaRPr lang="en-US" sz="5400"/>
          </a:p>
        </p:txBody>
      </p:sp>
      <p:sp>
        <p:nvSpPr>
          <p:cNvPr id="6146" name="Slide Number Placeholder 5"/>
          <p:cNvSpPr>
            <a:spLocks noGrp="1"/>
          </p:cNvSpPr>
          <p:nvPr>
            <p:ph type="sldNum" sz="quarter" idx="12"/>
          </p:nvPr>
        </p:nvSpPr>
        <p:spPr>
          <a:noFill/>
        </p:spPr>
        <p:txBody>
          <a:bodyPr/>
          <a:lstStyle/>
          <a:p>
            <a:fld id="{3B9EF2F7-CB16-49BE-A520-D162B6B7C71F}" type="slidenum">
              <a:rPr lang="en-US" smtClean="0"/>
              <a:pPr/>
              <a:t>6</a:t>
            </a:fld>
            <a:endParaRPr lang="en-US"/>
          </a:p>
        </p:txBody>
      </p:sp>
      <p:sp>
        <p:nvSpPr>
          <p:cNvPr id="8195" name="Rectangle 3"/>
          <p:cNvSpPr>
            <a:spLocks noGrp="1" noChangeArrowheads="1"/>
          </p:cNvSpPr>
          <p:nvPr>
            <p:ph sz="quarter" idx="1"/>
          </p:nvPr>
        </p:nvSpPr>
        <p:spPr>
          <a:xfrm>
            <a:off x="533400" y="1981200"/>
            <a:ext cx="7924800" cy="4114800"/>
          </a:xfrm>
        </p:spPr>
        <p:txBody>
          <a:bodyPr>
            <a:normAutofit fontScale="92500" lnSpcReduction="10000"/>
          </a:bodyPr>
          <a:lstStyle/>
          <a:p>
            <a:pPr eaLnBrk="1" hangingPunct="1">
              <a:lnSpc>
                <a:spcPct val="90000"/>
              </a:lnSpc>
              <a:defRPr/>
            </a:pPr>
            <a:r>
              <a:rPr lang="en-US" sz="3200" b="1" dirty="0">
                <a:effectLst>
                  <a:outerShdw blurRad="38100" dist="38100" dir="2700000" algn="tl">
                    <a:srgbClr val="C0C0C0"/>
                  </a:outerShdw>
                </a:effectLst>
                <a:latin typeface="Comic Sans MS" pitchFamily="66" charset="0"/>
              </a:rPr>
              <a:t>Large organic molecules.</a:t>
            </a:r>
          </a:p>
          <a:p>
            <a:pPr eaLnBrk="1" hangingPunct="1">
              <a:lnSpc>
                <a:spcPct val="90000"/>
              </a:lnSpc>
              <a:defRPr/>
            </a:pPr>
            <a:r>
              <a:rPr lang="en-US" sz="3200" b="1" dirty="0">
                <a:latin typeface="Comic Sans MS" pitchFamily="66" charset="0"/>
              </a:rPr>
              <a:t>Also called </a:t>
            </a:r>
            <a:r>
              <a:rPr lang="en-US" sz="3200" b="1" dirty="0">
                <a:solidFill>
                  <a:srgbClr val="333399"/>
                </a:solidFill>
                <a:effectLst>
                  <a:outerShdw blurRad="38100" dist="38100" dir="2700000" algn="tl">
                    <a:srgbClr val="C0C0C0"/>
                  </a:outerShdw>
                </a:effectLst>
                <a:latin typeface="Comic Sans MS" pitchFamily="66" charset="0"/>
              </a:rPr>
              <a:t>POLYMERS</a:t>
            </a:r>
            <a:r>
              <a:rPr lang="en-US" sz="3200" b="1" dirty="0">
                <a:latin typeface="Comic Sans MS" pitchFamily="66" charset="0"/>
              </a:rPr>
              <a:t>.</a:t>
            </a:r>
          </a:p>
          <a:p>
            <a:pPr eaLnBrk="1" hangingPunct="1">
              <a:lnSpc>
                <a:spcPct val="90000"/>
              </a:lnSpc>
              <a:defRPr/>
            </a:pPr>
            <a:r>
              <a:rPr lang="en-US" sz="3200" b="1" dirty="0">
                <a:latin typeface="Comic Sans MS" pitchFamily="66" charset="0"/>
              </a:rPr>
              <a:t>Made up of smaller “building blocks” called </a:t>
            </a:r>
            <a:r>
              <a:rPr lang="en-US" sz="3200" b="1" dirty="0">
                <a:solidFill>
                  <a:srgbClr val="660066"/>
                </a:solidFill>
                <a:effectLst>
                  <a:outerShdw blurRad="38100" dist="38100" dir="2700000" algn="tl">
                    <a:srgbClr val="C0C0C0"/>
                  </a:outerShdw>
                </a:effectLst>
                <a:latin typeface="Comic Sans MS" pitchFamily="66" charset="0"/>
              </a:rPr>
              <a:t>MONOMERS</a:t>
            </a:r>
            <a:r>
              <a:rPr lang="en-US" sz="3200" b="1" dirty="0">
                <a:latin typeface="Comic Sans MS" pitchFamily="66" charset="0"/>
              </a:rPr>
              <a:t>.</a:t>
            </a:r>
          </a:p>
          <a:p>
            <a:pPr eaLnBrk="1" hangingPunct="1">
              <a:lnSpc>
                <a:spcPct val="90000"/>
              </a:lnSpc>
              <a:defRPr/>
            </a:pPr>
            <a:r>
              <a:rPr lang="en-US" sz="3200" b="1" dirty="0">
                <a:solidFill>
                  <a:srgbClr val="CC0000"/>
                </a:solidFill>
                <a:effectLst>
                  <a:outerShdw blurRad="38100" dist="38100" dir="2700000" algn="tl">
                    <a:srgbClr val="C0C0C0"/>
                  </a:outerShdw>
                </a:effectLst>
                <a:latin typeface="Comic Sans MS" pitchFamily="66" charset="0"/>
              </a:rPr>
              <a:t>Examples:</a:t>
            </a:r>
          </a:p>
          <a:p>
            <a:pPr eaLnBrk="1" hangingPunct="1">
              <a:lnSpc>
                <a:spcPct val="90000"/>
              </a:lnSpc>
              <a:buFontTx/>
              <a:buNone/>
              <a:defRPr/>
            </a:pPr>
            <a:r>
              <a:rPr lang="en-US" sz="3200" b="1" dirty="0">
                <a:latin typeface="Comic Sans MS" pitchFamily="66" charset="0"/>
              </a:rPr>
              <a:t>	</a:t>
            </a:r>
            <a:r>
              <a:rPr lang="en-US" sz="3200" b="1" dirty="0">
                <a:solidFill>
                  <a:srgbClr val="333399"/>
                </a:solidFill>
                <a:effectLst>
                  <a:outerShdw blurRad="38100" dist="38100" dir="2700000" algn="tl">
                    <a:srgbClr val="C0C0C0"/>
                  </a:outerShdw>
                </a:effectLst>
                <a:latin typeface="Comic Sans MS" pitchFamily="66" charset="0"/>
              </a:rPr>
              <a:t>	</a:t>
            </a:r>
            <a:r>
              <a:rPr lang="en-US" sz="3200" b="1" dirty="0">
                <a:solidFill>
                  <a:srgbClr val="0070C0"/>
                </a:solidFill>
                <a:effectLst>
                  <a:outerShdw blurRad="38100" dist="38100" dir="2700000" algn="tl">
                    <a:srgbClr val="C0C0C0"/>
                  </a:outerShdw>
                </a:effectLst>
                <a:latin typeface="Comic Sans MS" pitchFamily="66" charset="0"/>
              </a:rPr>
              <a:t>1.  Carbohydrates</a:t>
            </a:r>
          </a:p>
          <a:p>
            <a:pPr eaLnBrk="1" hangingPunct="1">
              <a:lnSpc>
                <a:spcPct val="90000"/>
              </a:lnSpc>
              <a:buFontTx/>
              <a:buNone/>
              <a:defRPr/>
            </a:pPr>
            <a:r>
              <a:rPr lang="en-US" sz="3200" b="1" dirty="0">
                <a:solidFill>
                  <a:srgbClr val="0070C0"/>
                </a:solidFill>
                <a:effectLst>
                  <a:outerShdw blurRad="38100" dist="38100" dir="2700000" algn="tl">
                    <a:srgbClr val="C0C0C0"/>
                  </a:outerShdw>
                </a:effectLst>
                <a:latin typeface="Comic Sans MS" pitchFamily="66" charset="0"/>
              </a:rPr>
              <a:t>		2.  Lipids</a:t>
            </a:r>
          </a:p>
          <a:p>
            <a:pPr eaLnBrk="1" hangingPunct="1">
              <a:lnSpc>
                <a:spcPct val="90000"/>
              </a:lnSpc>
              <a:buFontTx/>
              <a:buNone/>
              <a:defRPr/>
            </a:pPr>
            <a:r>
              <a:rPr lang="en-US" sz="3200" b="1" dirty="0">
                <a:solidFill>
                  <a:srgbClr val="0070C0"/>
                </a:solidFill>
                <a:effectLst>
                  <a:outerShdw blurRad="38100" dist="38100" dir="2700000" algn="tl">
                    <a:srgbClr val="C0C0C0"/>
                  </a:outerShdw>
                </a:effectLst>
                <a:latin typeface="Comic Sans MS" pitchFamily="66" charset="0"/>
              </a:rPr>
              <a:t>		3.  Proteins</a:t>
            </a:r>
          </a:p>
          <a:p>
            <a:pPr eaLnBrk="1" hangingPunct="1">
              <a:lnSpc>
                <a:spcPct val="90000"/>
              </a:lnSpc>
              <a:buFontTx/>
              <a:buNone/>
              <a:defRPr/>
            </a:pPr>
            <a:r>
              <a:rPr lang="en-US" sz="3200" b="1" dirty="0">
                <a:solidFill>
                  <a:srgbClr val="0070C0"/>
                </a:solidFill>
                <a:effectLst>
                  <a:outerShdw blurRad="38100" dist="38100" dir="2700000" algn="tl">
                    <a:srgbClr val="C0C0C0"/>
                  </a:outerShdw>
                </a:effectLst>
                <a:latin typeface="Comic Sans MS" pitchFamily="66" charset="0"/>
              </a:rPr>
              <a:t>		4.  Nucleic acids (DNA and RNA)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94">
                                            <p:txEl>
                                              <p:pRg st="0" end="0"/>
                                            </p:txEl>
                                          </p:spTgt>
                                        </p:tgtEl>
                                        <p:attrNameLst>
                                          <p:attrName>style.visibility</p:attrName>
                                        </p:attrNameLst>
                                      </p:cBhvr>
                                      <p:to>
                                        <p:strVal val="visible"/>
                                      </p:to>
                                    </p:set>
                                    <p:animEffect transition="in" filter="wipe(left)">
                                      <p:cBhvr>
                                        <p:cTn id="7" dur="500"/>
                                        <p:tgtEl>
                                          <p:spTgt spid="819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8195">
                                            <p:txEl>
                                              <p:pRg st="0" end="0"/>
                                            </p:txEl>
                                          </p:spTgt>
                                        </p:tgtEl>
                                        <p:attrNameLst>
                                          <p:attrName>style.visibility</p:attrName>
                                        </p:attrNameLst>
                                      </p:cBhvr>
                                      <p:to>
                                        <p:strVal val="visible"/>
                                      </p:to>
                                    </p:set>
                                    <p:anim calcmode="lin" valueType="num">
                                      <p:cBhvr additive="base">
                                        <p:cTn id="12" dur="500" fill="hold"/>
                                        <p:tgtEl>
                                          <p:spTgt spid="8195">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81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8195">
                                            <p:txEl>
                                              <p:pRg st="1" end="1"/>
                                            </p:txEl>
                                          </p:spTgt>
                                        </p:tgtEl>
                                        <p:attrNameLst>
                                          <p:attrName>style.visibility</p:attrName>
                                        </p:attrNameLst>
                                      </p:cBhvr>
                                      <p:to>
                                        <p:strVal val="visible"/>
                                      </p:to>
                                    </p:set>
                                    <p:anim calcmode="lin" valueType="num">
                                      <p:cBhvr additive="base">
                                        <p:cTn id="18" dur="500" fill="hold"/>
                                        <p:tgtEl>
                                          <p:spTgt spid="8195">
                                            <p:txEl>
                                              <p:pRg st="1" end="1"/>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81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8195">
                                            <p:txEl>
                                              <p:pRg st="2" end="2"/>
                                            </p:txEl>
                                          </p:spTgt>
                                        </p:tgtEl>
                                        <p:attrNameLst>
                                          <p:attrName>style.visibility</p:attrName>
                                        </p:attrNameLst>
                                      </p:cBhvr>
                                      <p:to>
                                        <p:strVal val="visible"/>
                                      </p:to>
                                    </p:set>
                                    <p:anim calcmode="lin" valueType="num">
                                      <p:cBhvr additive="base">
                                        <p:cTn id="24" dur="500" fill="hold"/>
                                        <p:tgtEl>
                                          <p:spTgt spid="8195">
                                            <p:txEl>
                                              <p:pRg st="2" end="2"/>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81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8195">
                                            <p:txEl>
                                              <p:pRg st="3" end="3"/>
                                            </p:txEl>
                                          </p:spTgt>
                                        </p:tgtEl>
                                        <p:attrNameLst>
                                          <p:attrName>style.visibility</p:attrName>
                                        </p:attrNameLst>
                                      </p:cBhvr>
                                      <p:to>
                                        <p:strVal val="visible"/>
                                      </p:to>
                                    </p:set>
                                    <p:anim calcmode="lin" valueType="num">
                                      <p:cBhvr additive="base">
                                        <p:cTn id="30" dur="500" fill="hold"/>
                                        <p:tgtEl>
                                          <p:spTgt spid="8195">
                                            <p:txEl>
                                              <p:pRg st="3" end="3"/>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819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8195">
                                            <p:txEl>
                                              <p:pRg st="4" end="4"/>
                                            </p:txEl>
                                          </p:spTgt>
                                        </p:tgtEl>
                                        <p:attrNameLst>
                                          <p:attrName>style.visibility</p:attrName>
                                        </p:attrNameLst>
                                      </p:cBhvr>
                                      <p:to>
                                        <p:strVal val="visible"/>
                                      </p:to>
                                    </p:set>
                                    <p:anim calcmode="lin" valueType="num">
                                      <p:cBhvr additive="base">
                                        <p:cTn id="36" dur="500" fill="hold"/>
                                        <p:tgtEl>
                                          <p:spTgt spid="8195">
                                            <p:txEl>
                                              <p:pRg st="4" end="4"/>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819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8195">
                                            <p:txEl>
                                              <p:pRg st="5" end="5"/>
                                            </p:txEl>
                                          </p:spTgt>
                                        </p:tgtEl>
                                        <p:attrNameLst>
                                          <p:attrName>style.visibility</p:attrName>
                                        </p:attrNameLst>
                                      </p:cBhvr>
                                      <p:to>
                                        <p:strVal val="visible"/>
                                      </p:to>
                                    </p:set>
                                    <p:anim calcmode="lin" valueType="num">
                                      <p:cBhvr additive="base">
                                        <p:cTn id="42" dur="500" fill="hold"/>
                                        <p:tgtEl>
                                          <p:spTgt spid="8195">
                                            <p:txEl>
                                              <p:pRg st="5" end="5"/>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819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8195">
                                            <p:txEl>
                                              <p:pRg st="6" end="6"/>
                                            </p:txEl>
                                          </p:spTgt>
                                        </p:tgtEl>
                                        <p:attrNameLst>
                                          <p:attrName>style.visibility</p:attrName>
                                        </p:attrNameLst>
                                      </p:cBhvr>
                                      <p:to>
                                        <p:strVal val="visible"/>
                                      </p:to>
                                    </p:set>
                                    <p:anim calcmode="lin" valueType="num">
                                      <p:cBhvr additive="base">
                                        <p:cTn id="48" dur="500" fill="hold"/>
                                        <p:tgtEl>
                                          <p:spTgt spid="8195">
                                            <p:txEl>
                                              <p:pRg st="6" end="6"/>
                                            </p:tx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819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8195">
                                            <p:txEl>
                                              <p:pRg st="7" end="7"/>
                                            </p:txEl>
                                          </p:spTgt>
                                        </p:tgtEl>
                                        <p:attrNameLst>
                                          <p:attrName>style.visibility</p:attrName>
                                        </p:attrNameLst>
                                      </p:cBhvr>
                                      <p:to>
                                        <p:strVal val="visible"/>
                                      </p:to>
                                    </p:set>
                                    <p:anim calcmode="lin" valueType="num">
                                      <p:cBhvr additive="base">
                                        <p:cTn id="54" dur="500" fill="hold"/>
                                        <p:tgtEl>
                                          <p:spTgt spid="8195">
                                            <p:txEl>
                                              <p:pRg st="7" end="7"/>
                                            </p:txEl>
                                          </p:spTgt>
                                        </p:tgtEl>
                                        <p:attrNameLst>
                                          <p:attrName>ppt_x</p:attrName>
                                        </p:attrNameLst>
                                      </p:cBhvr>
                                      <p:tavLst>
                                        <p:tav tm="0">
                                          <p:val>
                                            <p:strVal val="1+#ppt_w/2"/>
                                          </p:val>
                                        </p:tav>
                                        <p:tav tm="100000">
                                          <p:val>
                                            <p:strVal val="#ppt_x"/>
                                          </p:val>
                                        </p:tav>
                                      </p:tavLst>
                                    </p:anim>
                                    <p:anim calcmode="lin" valueType="num">
                                      <p:cBhvr additive="base">
                                        <p:cTn id="55" dur="500" fill="hold"/>
                                        <p:tgtEl>
                                          <p:spTgt spid="8195">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build="p" autoUpdateAnimBg="0"/>
      <p:bldP spid="8195"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09600" y="1752600"/>
            <a:ext cx="8077200" cy="2362200"/>
          </a:xfrm>
        </p:spPr>
        <p:txBody>
          <a:bodyPr>
            <a:normAutofit fontScale="90000"/>
          </a:bodyPr>
          <a:lstStyle/>
          <a:p>
            <a:pPr>
              <a:defRPr/>
            </a:pPr>
            <a:br>
              <a:rPr lang="en-US" sz="8000" b="1" i="1" dirty="0">
                <a:solidFill>
                  <a:srgbClr val="CC0000"/>
                </a:solidFill>
                <a:effectLst>
                  <a:outerShdw blurRad="38100" dist="38100" dir="2700000" algn="tl">
                    <a:srgbClr val="C0C0C0"/>
                  </a:outerShdw>
                </a:effectLst>
              </a:rPr>
            </a:br>
            <a:r>
              <a:rPr lang="en-US" sz="4400" b="1" i="1" dirty="0">
                <a:solidFill>
                  <a:srgbClr val="CC0000"/>
                </a:solidFill>
                <a:effectLst>
                  <a:outerShdw blurRad="38100" dist="38100" dir="2700000" algn="tl">
                    <a:srgbClr val="C0C0C0"/>
                  </a:outerShdw>
                </a:effectLst>
              </a:rPr>
              <a:t>How Are Macromolecules Formed?</a:t>
            </a:r>
          </a:p>
        </p:txBody>
      </p:sp>
      <p:sp>
        <p:nvSpPr>
          <p:cNvPr id="7172" name="Footer Placeholder 5"/>
          <p:cNvSpPr>
            <a:spLocks noGrp="1"/>
          </p:cNvSpPr>
          <p:nvPr>
            <p:ph type="ftr" sz="quarter" idx="11"/>
          </p:nvPr>
        </p:nvSpPr>
        <p:spPr>
          <a:noFill/>
        </p:spPr>
        <p:txBody>
          <a:bodyPr/>
          <a:lstStyle/>
          <a:p>
            <a:r>
              <a:rPr lang="en-US"/>
              <a:t>copyright cmassengale</a:t>
            </a:r>
          </a:p>
        </p:txBody>
      </p:sp>
      <p:sp>
        <p:nvSpPr>
          <p:cNvPr id="7170" name="Slide Number Placeholder 5"/>
          <p:cNvSpPr>
            <a:spLocks noGrp="1"/>
          </p:cNvSpPr>
          <p:nvPr>
            <p:ph type="sldNum" sz="quarter" idx="12"/>
          </p:nvPr>
        </p:nvSpPr>
        <p:spPr>
          <a:noFill/>
        </p:spPr>
        <p:txBody>
          <a:bodyPr/>
          <a:lstStyle/>
          <a:p>
            <a:fld id="{A28B79D4-A4AE-4681-9DB7-133AF8FAD2F7}" type="slidenum">
              <a:rPr lang="en-US" smtClean="0"/>
              <a:pPr/>
              <a:t>7</a:t>
            </a:fld>
            <a:endParaRPr lang="en-US" dirty="0"/>
          </a:p>
        </p:txBody>
      </p:sp>
      <p:sp>
        <p:nvSpPr>
          <p:cNvPr id="5" name="Rectangle 2"/>
          <p:cNvSpPr txBox="1">
            <a:spLocks noChangeArrowheads="1"/>
          </p:cNvSpPr>
          <p:nvPr/>
        </p:nvSpPr>
        <p:spPr>
          <a:xfrm>
            <a:off x="685800" y="457200"/>
            <a:ext cx="8077200" cy="990600"/>
          </a:xfrm>
          <a:prstGeom prst="rect">
            <a:avLst/>
          </a:prstGeom>
        </p:spPr>
        <p:txBody>
          <a:bodyPr vert="horz" anchor="b">
            <a:normAutofit fontScale="525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defRPr/>
            </a:pPr>
            <a:r>
              <a:rPr lang="en-US" sz="8000" b="1" i="1" dirty="0">
                <a:solidFill>
                  <a:srgbClr val="CC0000"/>
                </a:solidFill>
                <a:effectLst>
                  <a:outerShdw blurRad="38100" dist="38100" dir="2700000" algn="tl">
                    <a:srgbClr val="C0C0C0"/>
                  </a:outerShdw>
                </a:effectLst>
              </a:rPr>
              <a:t>Question:</a:t>
            </a:r>
            <a:br>
              <a:rPr lang="en-US" sz="8000" b="1" i="1" dirty="0">
                <a:solidFill>
                  <a:srgbClr val="CC0000"/>
                </a:solidFill>
                <a:effectLst>
                  <a:outerShdw blurRad="38100" dist="38100" dir="2700000" algn="tl">
                    <a:srgbClr val="C0C0C0"/>
                  </a:outerShdw>
                </a:effectLst>
              </a:rPr>
            </a:br>
            <a:endParaRPr lang="en-US" sz="4400" b="1" i="1" dirty="0">
              <a:solidFill>
                <a:srgbClr val="CC0000"/>
              </a:solidFill>
              <a:effectLst>
                <a:outerShdw blurRad="38100" dist="38100" dir="2700000" algn="tl">
                  <a:srgbClr val="C0C0C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animEffect transition="in" filter="wipe(left)">
                                      <p:cBhvr>
                                        <p:cTn id="7" dur="500"/>
                                        <p:tgtEl>
                                          <p:spTgt spid="92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build="p" autoUpdateAnimBg="0"/>
      <p:bldP spid="5"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09600" y="457200"/>
            <a:ext cx="8305800" cy="609600"/>
          </a:xfrm>
        </p:spPr>
        <p:txBody>
          <a:bodyPr>
            <a:normAutofit fontScale="90000"/>
          </a:bodyPr>
          <a:lstStyle/>
          <a:p>
            <a:pPr eaLnBrk="1" hangingPunct="1">
              <a:defRPr/>
            </a:pPr>
            <a:r>
              <a:rPr lang="en-US" sz="4000" b="1">
                <a:solidFill>
                  <a:srgbClr val="CC3300"/>
                </a:solidFill>
                <a:effectLst>
                  <a:outerShdw blurRad="38100" dist="38100" dir="2700000" algn="tl">
                    <a:srgbClr val="C0C0C0"/>
                  </a:outerShdw>
                </a:effectLst>
              </a:rPr>
              <a:t>Answer:</a:t>
            </a:r>
            <a:r>
              <a:rPr lang="en-US" sz="4000" b="1">
                <a:solidFill>
                  <a:srgbClr val="333399"/>
                </a:solidFill>
                <a:effectLst>
                  <a:outerShdw blurRad="38100" dist="38100" dir="2700000" algn="tl">
                    <a:srgbClr val="C0C0C0"/>
                  </a:outerShdw>
                </a:effectLst>
              </a:rPr>
              <a:t> Dehydration Synthesis</a:t>
            </a:r>
          </a:p>
        </p:txBody>
      </p:sp>
      <p:sp>
        <p:nvSpPr>
          <p:cNvPr id="8199" name="Footer Placeholder 33"/>
          <p:cNvSpPr>
            <a:spLocks noGrp="1"/>
          </p:cNvSpPr>
          <p:nvPr>
            <p:ph type="ftr" sz="quarter" idx="11"/>
          </p:nvPr>
        </p:nvSpPr>
        <p:spPr>
          <a:noFill/>
        </p:spPr>
        <p:txBody>
          <a:bodyPr/>
          <a:lstStyle/>
          <a:p>
            <a:r>
              <a:rPr lang="en-US"/>
              <a:t>copyright cmassengale</a:t>
            </a:r>
          </a:p>
        </p:txBody>
      </p:sp>
      <p:sp>
        <p:nvSpPr>
          <p:cNvPr id="8194" name="Slide Number Placeholder 5"/>
          <p:cNvSpPr>
            <a:spLocks noGrp="1"/>
          </p:cNvSpPr>
          <p:nvPr>
            <p:ph type="sldNum" sz="quarter" idx="12"/>
          </p:nvPr>
        </p:nvSpPr>
        <p:spPr>
          <a:noFill/>
        </p:spPr>
        <p:txBody>
          <a:bodyPr/>
          <a:lstStyle/>
          <a:p>
            <a:fld id="{B915DF31-BB2A-453A-91BE-7FC0608C9D8E}" type="slidenum">
              <a:rPr lang="en-US" smtClean="0"/>
              <a:pPr/>
              <a:t>8</a:t>
            </a:fld>
            <a:endParaRPr lang="en-US"/>
          </a:p>
        </p:txBody>
      </p:sp>
      <p:sp>
        <p:nvSpPr>
          <p:cNvPr id="10243" name="Rectangle 3"/>
          <p:cNvSpPr>
            <a:spLocks noGrp="1" noChangeArrowheads="1"/>
          </p:cNvSpPr>
          <p:nvPr>
            <p:ph sz="quarter" idx="1"/>
          </p:nvPr>
        </p:nvSpPr>
        <p:spPr>
          <a:xfrm>
            <a:off x="685800" y="1676400"/>
            <a:ext cx="7772400" cy="4114800"/>
          </a:xfrm>
        </p:spPr>
        <p:txBody>
          <a:bodyPr/>
          <a:lstStyle/>
          <a:p>
            <a:pPr eaLnBrk="1" hangingPunct="1">
              <a:defRPr/>
            </a:pPr>
            <a:r>
              <a:rPr lang="en-US" sz="3200" b="1" dirty="0">
                <a:latin typeface="Comic Sans MS" pitchFamily="66" charset="0"/>
              </a:rPr>
              <a:t>Forms </a:t>
            </a:r>
            <a:r>
              <a:rPr lang="en-US" sz="3200" b="1" dirty="0">
                <a:solidFill>
                  <a:srgbClr val="333399"/>
                </a:solidFill>
                <a:effectLst>
                  <a:outerShdw blurRad="38100" dist="38100" dir="2700000" algn="tl">
                    <a:srgbClr val="C0C0C0"/>
                  </a:outerShdw>
                </a:effectLst>
                <a:latin typeface="Comic Sans MS" pitchFamily="66" charset="0"/>
              </a:rPr>
              <a:t>polymers</a:t>
            </a:r>
            <a:r>
              <a:rPr lang="en-US" sz="3200" b="1" dirty="0">
                <a:latin typeface="Comic Sans MS" pitchFamily="66" charset="0"/>
              </a:rPr>
              <a:t> by combining </a:t>
            </a:r>
            <a:r>
              <a:rPr lang="en-US" sz="3200" b="1" dirty="0">
                <a:solidFill>
                  <a:srgbClr val="006600"/>
                </a:solidFill>
                <a:effectLst>
                  <a:outerShdw blurRad="38100" dist="38100" dir="2700000" algn="tl">
                    <a:srgbClr val="C0C0C0"/>
                  </a:outerShdw>
                </a:effectLst>
                <a:latin typeface="Comic Sans MS" pitchFamily="66" charset="0"/>
              </a:rPr>
              <a:t>monomers</a:t>
            </a:r>
            <a:r>
              <a:rPr lang="en-US" sz="3200" b="1" dirty="0">
                <a:latin typeface="Comic Sans MS" pitchFamily="66" charset="0"/>
              </a:rPr>
              <a:t> by </a:t>
            </a:r>
            <a:r>
              <a:rPr lang="en-US" sz="3200" b="1" dirty="0">
                <a:solidFill>
                  <a:srgbClr val="CC0000"/>
                </a:solidFill>
                <a:effectLst>
                  <a:outerShdw blurRad="38100" dist="38100" dir="2700000" algn="tl">
                    <a:srgbClr val="C0C0C0"/>
                  </a:outerShdw>
                </a:effectLst>
                <a:latin typeface="Comic Sans MS" pitchFamily="66" charset="0"/>
              </a:rPr>
              <a:t>“removing water”</a:t>
            </a:r>
            <a:r>
              <a:rPr lang="en-US" sz="3200" b="1" dirty="0">
                <a:latin typeface="Comic Sans MS" pitchFamily="66" charset="0"/>
              </a:rPr>
              <a:t>.</a:t>
            </a:r>
          </a:p>
        </p:txBody>
      </p:sp>
      <p:grpSp>
        <p:nvGrpSpPr>
          <p:cNvPr id="2" name="Group 4"/>
          <p:cNvGrpSpPr>
            <a:grpSpLocks/>
          </p:cNvGrpSpPr>
          <p:nvPr/>
        </p:nvGrpSpPr>
        <p:grpSpPr bwMode="auto">
          <a:xfrm>
            <a:off x="609600" y="4953000"/>
            <a:ext cx="7567613" cy="685800"/>
            <a:chOff x="384" y="3648"/>
            <a:chExt cx="4767" cy="432"/>
          </a:xfrm>
        </p:grpSpPr>
        <p:sp>
          <p:nvSpPr>
            <p:cNvPr id="8216" name="Rectangle 5"/>
            <p:cNvSpPr>
              <a:spLocks noChangeArrowheads="1"/>
            </p:cNvSpPr>
            <p:nvPr/>
          </p:nvSpPr>
          <p:spPr bwMode="auto">
            <a:xfrm>
              <a:off x="1008" y="3648"/>
              <a:ext cx="1008" cy="432"/>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8217" name="Rectangle 6"/>
            <p:cNvSpPr>
              <a:spLocks noChangeArrowheads="1"/>
            </p:cNvSpPr>
            <p:nvPr/>
          </p:nvSpPr>
          <p:spPr bwMode="auto">
            <a:xfrm>
              <a:off x="2352" y="3648"/>
              <a:ext cx="1008" cy="432"/>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8218" name="Rectangle 7"/>
            <p:cNvSpPr>
              <a:spLocks noChangeArrowheads="1"/>
            </p:cNvSpPr>
            <p:nvPr/>
          </p:nvSpPr>
          <p:spPr bwMode="auto">
            <a:xfrm>
              <a:off x="3696" y="3648"/>
              <a:ext cx="1008" cy="432"/>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8219" name="Line 8"/>
            <p:cNvSpPr>
              <a:spLocks noChangeShapeType="1"/>
            </p:cNvSpPr>
            <p:nvPr/>
          </p:nvSpPr>
          <p:spPr bwMode="auto">
            <a:xfrm>
              <a:off x="2016" y="3840"/>
              <a:ext cx="336"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220" name="Line 9"/>
            <p:cNvSpPr>
              <a:spLocks noChangeShapeType="1"/>
            </p:cNvSpPr>
            <p:nvPr/>
          </p:nvSpPr>
          <p:spPr bwMode="auto">
            <a:xfrm>
              <a:off x="3360" y="3840"/>
              <a:ext cx="336"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221" name="Line 10"/>
            <p:cNvSpPr>
              <a:spLocks noChangeShapeType="1"/>
            </p:cNvSpPr>
            <p:nvPr/>
          </p:nvSpPr>
          <p:spPr bwMode="auto">
            <a:xfrm>
              <a:off x="4704" y="3840"/>
              <a:ext cx="24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222" name="Line 11"/>
            <p:cNvSpPr>
              <a:spLocks noChangeShapeType="1"/>
            </p:cNvSpPr>
            <p:nvPr/>
          </p:nvSpPr>
          <p:spPr bwMode="auto">
            <a:xfrm>
              <a:off x="720" y="3840"/>
              <a:ext cx="288"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223" name="Text Box 12"/>
            <p:cNvSpPr txBox="1">
              <a:spLocks noChangeArrowheads="1"/>
            </p:cNvSpPr>
            <p:nvPr/>
          </p:nvSpPr>
          <p:spPr bwMode="auto">
            <a:xfrm>
              <a:off x="384" y="3696"/>
              <a:ext cx="404" cy="288"/>
            </a:xfrm>
            <a:prstGeom prst="rect">
              <a:avLst/>
            </a:prstGeom>
            <a:noFill/>
            <a:ln w="12700">
              <a:noFill/>
              <a:miter lim="800000"/>
              <a:headEnd type="none" w="sm" len="sm"/>
              <a:tailEnd type="none" w="sm" len="sm"/>
            </a:ln>
          </p:spPr>
          <p:txBody>
            <a:bodyPr wrap="none">
              <a:spAutoFit/>
            </a:bodyPr>
            <a:lstStyle/>
            <a:p>
              <a:r>
                <a:rPr lang="en-US" b="1">
                  <a:latin typeface="Arial" charset="0"/>
                </a:rPr>
                <a:t>HO</a:t>
              </a:r>
              <a:endParaRPr lang="en-US">
                <a:latin typeface="Arial" charset="0"/>
              </a:endParaRPr>
            </a:p>
          </p:txBody>
        </p:sp>
        <p:sp>
          <p:nvSpPr>
            <p:cNvPr id="8224" name="Text Box 13"/>
            <p:cNvSpPr txBox="1">
              <a:spLocks noChangeArrowheads="1"/>
            </p:cNvSpPr>
            <p:nvPr/>
          </p:nvSpPr>
          <p:spPr bwMode="auto">
            <a:xfrm>
              <a:off x="4896" y="3696"/>
              <a:ext cx="255" cy="288"/>
            </a:xfrm>
            <a:prstGeom prst="rect">
              <a:avLst/>
            </a:prstGeom>
            <a:noFill/>
            <a:ln w="12700">
              <a:noFill/>
              <a:miter lim="800000"/>
              <a:headEnd type="none" w="sm" len="sm"/>
              <a:tailEnd type="none" w="sm" len="sm"/>
            </a:ln>
          </p:spPr>
          <p:txBody>
            <a:bodyPr wrap="none">
              <a:spAutoFit/>
            </a:bodyPr>
            <a:lstStyle/>
            <a:p>
              <a:r>
                <a:rPr lang="en-US" b="1">
                  <a:latin typeface="Arial" charset="0"/>
                </a:rPr>
                <a:t>H</a:t>
              </a:r>
              <a:endParaRPr lang="en-US">
                <a:latin typeface="Arial" charset="0"/>
              </a:endParaRPr>
            </a:p>
          </p:txBody>
        </p:sp>
      </p:grpSp>
      <p:grpSp>
        <p:nvGrpSpPr>
          <p:cNvPr id="3" name="Group 14"/>
          <p:cNvGrpSpPr>
            <a:grpSpLocks/>
          </p:cNvGrpSpPr>
          <p:nvPr/>
        </p:nvGrpSpPr>
        <p:grpSpPr bwMode="auto">
          <a:xfrm>
            <a:off x="228600" y="3148405"/>
            <a:ext cx="8634413" cy="1676400"/>
            <a:chOff x="144" y="2496"/>
            <a:chExt cx="5439" cy="1056"/>
          </a:xfrm>
        </p:grpSpPr>
        <p:sp>
          <p:nvSpPr>
            <p:cNvPr id="8200" name="Rectangle 15"/>
            <p:cNvSpPr>
              <a:spLocks noChangeArrowheads="1"/>
            </p:cNvSpPr>
            <p:nvPr/>
          </p:nvSpPr>
          <p:spPr bwMode="auto">
            <a:xfrm>
              <a:off x="816" y="2496"/>
              <a:ext cx="1008" cy="432"/>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8201" name="Rectangle 16"/>
            <p:cNvSpPr>
              <a:spLocks noChangeArrowheads="1"/>
            </p:cNvSpPr>
            <p:nvPr/>
          </p:nvSpPr>
          <p:spPr bwMode="auto">
            <a:xfrm>
              <a:off x="2016" y="2496"/>
              <a:ext cx="1008" cy="432"/>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8202" name="Rectangle 17"/>
            <p:cNvSpPr>
              <a:spLocks noChangeArrowheads="1"/>
            </p:cNvSpPr>
            <p:nvPr/>
          </p:nvSpPr>
          <p:spPr bwMode="auto">
            <a:xfrm>
              <a:off x="4128" y="2496"/>
              <a:ext cx="1008" cy="432"/>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8203" name="Line 18"/>
            <p:cNvSpPr>
              <a:spLocks noChangeShapeType="1"/>
            </p:cNvSpPr>
            <p:nvPr/>
          </p:nvSpPr>
          <p:spPr bwMode="auto">
            <a:xfrm>
              <a:off x="2640" y="3072"/>
              <a:ext cx="0" cy="480"/>
            </a:xfrm>
            <a:prstGeom prst="line">
              <a:avLst/>
            </a:prstGeom>
            <a:noFill/>
            <a:ln w="28575">
              <a:solidFill>
                <a:schemeClr val="tx1"/>
              </a:solidFill>
              <a:round/>
              <a:headEnd type="none" w="sm" len="sm"/>
              <a:tailEnd type="triangle" w="med" len="med"/>
            </a:ln>
          </p:spPr>
          <p:txBody>
            <a:bodyPr wrap="none" anchor="ctr"/>
            <a:lstStyle/>
            <a:p>
              <a:endParaRPr lang="en-US"/>
            </a:p>
          </p:txBody>
        </p:sp>
        <p:sp>
          <p:nvSpPr>
            <p:cNvPr id="8204" name="Line 19"/>
            <p:cNvSpPr>
              <a:spLocks noChangeShapeType="1"/>
            </p:cNvSpPr>
            <p:nvPr/>
          </p:nvSpPr>
          <p:spPr bwMode="auto">
            <a:xfrm>
              <a:off x="1824" y="2688"/>
              <a:ext cx="192"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205" name="Line 20"/>
            <p:cNvSpPr>
              <a:spLocks noChangeShapeType="1"/>
            </p:cNvSpPr>
            <p:nvPr/>
          </p:nvSpPr>
          <p:spPr bwMode="auto">
            <a:xfrm>
              <a:off x="528" y="2688"/>
              <a:ext cx="288"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206" name="Rectangle 21"/>
            <p:cNvSpPr>
              <a:spLocks noChangeArrowheads="1"/>
            </p:cNvSpPr>
            <p:nvPr/>
          </p:nvSpPr>
          <p:spPr bwMode="auto">
            <a:xfrm>
              <a:off x="144" y="2544"/>
              <a:ext cx="404" cy="288"/>
            </a:xfrm>
            <a:prstGeom prst="rect">
              <a:avLst/>
            </a:prstGeom>
            <a:noFill/>
            <a:ln w="12700">
              <a:noFill/>
              <a:miter lim="800000"/>
              <a:headEnd type="none" w="sm" len="sm"/>
              <a:tailEnd type="none" w="sm" len="sm"/>
            </a:ln>
          </p:spPr>
          <p:txBody>
            <a:bodyPr wrap="none">
              <a:spAutoFit/>
            </a:bodyPr>
            <a:lstStyle/>
            <a:p>
              <a:r>
                <a:rPr lang="en-US" b="1">
                  <a:latin typeface="Arial" charset="0"/>
                </a:rPr>
                <a:t>HO</a:t>
              </a:r>
            </a:p>
          </p:txBody>
        </p:sp>
        <p:sp>
          <p:nvSpPr>
            <p:cNvPr id="8207" name="Rectangle 22"/>
            <p:cNvSpPr>
              <a:spLocks noChangeArrowheads="1"/>
            </p:cNvSpPr>
            <p:nvPr/>
          </p:nvSpPr>
          <p:spPr bwMode="auto">
            <a:xfrm>
              <a:off x="3552" y="2544"/>
              <a:ext cx="404" cy="288"/>
            </a:xfrm>
            <a:prstGeom prst="rect">
              <a:avLst/>
            </a:prstGeom>
            <a:noFill/>
            <a:ln w="12700">
              <a:noFill/>
              <a:miter lim="800000"/>
              <a:headEnd type="none" w="sm" len="sm"/>
              <a:tailEnd type="none" w="sm" len="sm"/>
            </a:ln>
          </p:spPr>
          <p:txBody>
            <a:bodyPr wrap="none">
              <a:spAutoFit/>
            </a:bodyPr>
            <a:lstStyle/>
            <a:p>
              <a:r>
                <a:rPr lang="en-US" b="1">
                  <a:solidFill>
                    <a:srgbClr val="333399"/>
                  </a:solidFill>
                  <a:latin typeface="Arial" charset="0"/>
                </a:rPr>
                <a:t>HO</a:t>
              </a:r>
              <a:endParaRPr lang="en-US" b="1">
                <a:latin typeface="Arial" charset="0"/>
              </a:endParaRPr>
            </a:p>
          </p:txBody>
        </p:sp>
        <p:sp>
          <p:nvSpPr>
            <p:cNvPr id="8208" name="Rectangle 23"/>
            <p:cNvSpPr>
              <a:spLocks noChangeArrowheads="1"/>
            </p:cNvSpPr>
            <p:nvPr/>
          </p:nvSpPr>
          <p:spPr bwMode="auto">
            <a:xfrm>
              <a:off x="5328" y="2544"/>
              <a:ext cx="255" cy="288"/>
            </a:xfrm>
            <a:prstGeom prst="rect">
              <a:avLst/>
            </a:prstGeom>
            <a:noFill/>
            <a:ln w="12700">
              <a:noFill/>
              <a:miter lim="800000"/>
              <a:headEnd type="none" w="sm" len="sm"/>
              <a:tailEnd type="none" w="sm" len="sm"/>
            </a:ln>
          </p:spPr>
          <p:txBody>
            <a:bodyPr wrap="none">
              <a:spAutoFit/>
            </a:bodyPr>
            <a:lstStyle/>
            <a:p>
              <a:r>
                <a:rPr lang="en-US" b="1">
                  <a:latin typeface="Arial" charset="0"/>
                </a:rPr>
                <a:t>H</a:t>
              </a:r>
            </a:p>
          </p:txBody>
        </p:sp>
        <p:sp>
          <p:nvSpPr>
            <p:cNvPr id="8209" name="Line 24"/>
            <p:cNvSpPr>
              <a:spLocks noChangeShapeType="1"/>
            </p:cNvSpPr>
            <p:nvPr/>
          </p:nvSpPr>
          <p:spPr bwMode="auto">
            <a:xfrm>
              <a:off x="5136" y="2688"/>
              <a:ext cx="24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210" name="Line 25"/>
            <p:cNvSpPr>
              <a:spLocks noChangeShapeType="1"/>
            </p:cNvSpPr>
            <p:nvPr/>
          </p:nvSpPr>
          <p:spPr bwMode="auto">
            <a:xfrm>
              <a:off x="3888" y="2688"/>
              <a:ext cx="24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211" name="Line 26"/>
            <p:cNvSpPr>
              <a:spLocks noChangeShapeType="1"/>
            </p:cNvSpPr>
            <p:nvPr/>
          </p:nvSpPr>
          <p:spPr bwMode="auto">
            <a:xfrm>
              <a:off x="3024" y="2688"/>
              <a:ext cx="24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212" name="Rectangle 27"/>
            <p:cNvSpPr>
              <a:spLocks noChangeArrowheads="1"/>
            </p:cNvSpPr>
            <p:nvPr/>
          </p:nvSpPr>
          <p:spPr bwMode="auto">
            <a:xfrm>
              <a:off x="3216" y="2544"/>
              <a:ext cx="255" cy="288"/>
            </a:xfrm>
            <a:prstGeom prst="rect">
              <a:avLst/>
            </a:prstGeom>
            <a:noFill/>
            <a:ln w="12700">
              <a:noFill/>
              <a:miter lim="800000"/>
              <a:headEnd type="none" w="sm" len="sm"/>
              <a:tailEnd type="none" w="sm" len="sm"/>
            </a:ln>
          </p:spPr>
          <p:txBody>
            <a:bodyPr wrap="none">
              <a:spAutoFit/>
            </a:bodyPr>
            <a:lstStyle/>
            <a:p>
              <a:r>
                <a:rPr lang="en-US" b="1">
                  <a:solidFill>
                    <a:srgbClr val="333399"/>
                  </a:solidFill>
                  <a:latin typeface="Arial" charset="0"/>
                </a:rPr>
                <a:t>H</a:t>
              </a:r>
              <a:endParaRPr lang="en-US" b="1">
                <a:latin typeface="Arial" charset="0"/>
              </a:endParaRPr>
            </a:p>
          </p:txBody>
        </p:sp>
        <p:sp>
          <p:nvSpPr>
            <p:cNvPr id="8213" name="Text Box 28"/>
            <p:cNvSpPr txBox="1">
              <a:spLocks noChangeArrowheads="1"/>
            </p:cNvSpPr>
            <p:nvPr/>
          </p:nvSpPr>
          <p:spPr bwMode="auto">
            <a:xfrm>
              <a:off x="3744" y="3216"/>
              <a:ext cx="475" cy="288"/>
            </a:xfrm>
            <a:prstGeom prst="rect">
              <a:avLst/>
            </a:prstGeom>
            <a:noFill/>
            <a:ln w="12700">
              <a:noFill/>
              <a:miter lim="800000"/>
              <a:headEnd type="none" w="sm" len="sm"/>
              <a:tailEnd type="none" w="sm" len="sm"/>
            </a:ln>
          </p:spPr>
          <p:txBody>
            <a:bodyPr wrap="none">
              <a:spAutoFit/>
            </a:bodyPr>
            <a:lstStyle/>
            <a:p>
              <a:r>
                <a:rPr lang="en-US" b="1">
                  <a:solidFill>
                    <a:srgbClr val="333399"/>
                  </a:solidFill>
                  <a:latin typeface="Arial" charset="0"/>
                </a:rPr>
                <a:t>H</a:t>
              </a:r>
              <a:r>
                <a:rPr lang="en-US" b="1" baseline="-25000">
                  <a:solidFill>
                    <a:srgbClr val="333399"/>
                  </a:solidFill>
                  <a:latin typeface="Arial" charset="0"/>
                </a:rPr>
                <a:t>2</a:t>
              </a:r>
              <a:r>
                <a:rPr lang="en-US" b="1">
                  <a:solidFill>
                    <a:srgbClr val="333399"/>
                  </a:solidFill>
                  <a:latin typeface="Arial" charset="0"/>
                </a:rPr>
                <a:t>O</a:t>
              </a:r>
            </a:p>
          </p:txBody>
        </p:sp>
        <p:sp>
          <p:nvSpPr>
            <p:cNvPr id="8214" name="Line 29"/>
            <p:cNvSpPr>
              <a:spLocks noChangeShapeType="1"/>
            </p:cNvSpPr>
            <p:nvPr/>
          </p:nvSpPr>
          <p:spPr bwMode="auto">
            <a:xfrm>
              <a:off x="3360" y="2832"/>
              <a:ext cx="432" cy="384"/>
            </a:xfrm>
            <a:prstGeom prst="line">
              <a:avLst/>
            </a:prstGeom>
            <a:noFill/>
            <a:ln w="38100">
              <a:solidFill>
                <a:srgbClr val="CC0000"/>
              </a:solidFill>
              <a:round/>
              <a:headEnd/>
              <a:tailEnd type="triangle" w="med" len="med"/>
            </a:ln>
          </p:spPr>
          <p:txBody>
            <a:bodyPr wrap="none" anchor="ctr"/>
            <a:lstStyle/>
            <a:p>
              <a:endParaRPr lang="en-US"/>
            </a:p>
          </p:txBody>
        </p:sp>
        <p:sp>
          <p:nvSpPr>
            <p:cNvPr id="8215" name="Line 30"/>
            <p:cNvSpPr>
              <a:spLocks noChangeShapeType="1"/>
            </p:cNvSpPr>
            <p:nvPr/>
          </p:nvSpPr>
          <p:spPr bwMode="auto">
            <a:xfrm>
              <a:off x="3696" y="2832"/>
              <a:ext cx="192" cy="336"/>
            </a:xfrm>
            <a:prstGeom prst="line">
              <a:avLst/>
            </a:prstGeom>
            <a:noFill/>
            <a:ln w="38100">
              <a:solidFill>
                <a:srgbClr val="CC0000"/>
              </a:solidFill>
              <a:round/>
              <a:headEnd/>
              <a:tailEnd type="triangle" w="med" len="med"/>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animEffect transition="in" filter="wipe(left)">
                                      <p:cBhvr>
                                        <p:cTn id="7" dur="500"/>
                                        <p:tgtEl>
                                          <p:spTgt spid="1024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0243">
                                            <p:txEl>
                                              <p:pRg st="0" end="0"/>
                                            </p:txEl>
                                          </p:spTgt>
                                        </p:tgtEl>
                                        <p:attrNameLst>
                                          <p:attrName>style.visibility</p:attrName>
                                        </p:attrNameLst>
                                      </p:cBhvr>
                                      <p:to>
                                        <p:strVal val="visible"/>
                                      </p:to>
                                    </p:set>
                                    <p:anim calcmode="lin" valueType="num">
                                      <p:cBhvr additive="base">
                                        <p:cTn id="12" dur="500" fill="hold"/>
                                        <p:tgtEl>
                                          <p:spTgt spid="10243">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02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uild="p" autoUpdateAnimBg="0"/>
      <p:bldP spid="10243"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382358" y="381000"/>
            <a:ext cx="7162800" cy="609600"/>
          </a:xfrm>
        </p:spPr>
        <p:txBody>
          <a:bodyPr>
            <a:normAutofit fontScale="90000"/>
          </a:bodyPr>
          <a:lstStyle/>
          <a:p>
            <a:pPr>
              <a:defRPr/>
            </a:pPr>
            <a:br>
              <a:rPr lang="en-US" sz="6000" b="1" dirty="0">
                <a:solidFill>
                  <a:srgbClr val="CC0000"/>
                </a:solidFill>
                <a:effectLst>
                  <a:outerShdw blurRad="38100" dist="38100" dir="2700000" algn="tl">
                    <a:srgbClr val="C0C0C0"/>
                  </a:outerShdw>
                </a:effectLst>
              </a:rPr>
            </a:br>
            <a:r>
              <a:rPr lang="en-US" sz="6000" b="1" dirty="0">
                <a:solidFill>
                  <a:srgbClr val="CC0000"/>
                </a:solidFill>
                <a:effectLst>
                  <a:outerShdw blurRad="38100" dist="38100" dir="2700000" algn="tl">
                    <a:srgbClr val="C0C0C0"/>
                  </a:outerShdw>
                </a:effectLst>
              </a:rPr>
              <a:t>Question: </a:t>
            </a:r>
            <a:endParaRPr lang="en-US" sz="6000" b="1" dirty="0">
              <a:solidFill>
                <a:srgbClr val="333399"/>
              </a:solidFill>
              <a:effectLst>
                <a:outerShdw blurRad="38100" dist="38100" dir="2700000" algn="tl">
                  <a:srgbClr val="C0C0C0"/>
                </a:outerShdw>
              </a:effectLst>
            </a:endParaRPr>
          </a:p>
        </p:txBody>
      </p:sp>
      <p:sp>
        <p:nvSpPr>
          <p:cNvPr id="9220" name="Footer Placeholder 5"/>
          <p:cNvSpPr>
            <a:spLocks noGrp="1"/>
          </p:cNvSpPr>
          <p:nvPr>
            <p:ph type="ftr" sz="quarter" idx="11"/>
          </p:nvPr>
        </p:nvSpPr>
        <p:spPr>
          <a:noFill/>
        </p:spPr>
        <p:txBody>
          <a:bodyPr/>
          <a:lstStyle/>
          <a:p>
            <a:r>
              <a:rPr lang="en-US"/>
              <a:t>copyright cmassengale</a:t>
            </a:r>
          </a:p>
        </p:txBody>
      </p:sp>
      <p:sp>
        <p:nvSpPr>
          <p:cNvPr id="9218" name="Slide Number Placeholder 5"/>
          <p:cNvSpPr>
            <a:spLocks noGrp="1"/>
          </p:cNvSpPr>
          <p:nvPr>
            <p:ph type="sldNum" sz="quarter" idx="12"/>
          </p:nvPr>
        </p:nvSpPr>
        <p:spPr>
          <a:noFill/>
        </p:spPr>
        <p:txBody>
          <a:bodyPr/>
          <a:lstStyle/>
          <a:p>
            <a:fld id="{613BCED4-DCF1-47EF-B20C-F8E31AC1E811}" type="slidenum">
              <a:rPr lang="en-US" smtClean="0"/>
              <a:pPr/>
              <a:t>9</a:t>
            </a:fld>
            <a:endParaRPr lang="en-US"/>
          </a:p>
        </p:txBody>
      </p:sp>
      <p:sp>
        <p:nvSpPr>
          <p:cNvPr id="5" name="Rectangle 2"/>
          <p:cNvSpPr txBox="1">
            <a:spLocks noChangeArrowheads="1"/>
          </p:cNvSpPr>
          <p:nvPr/>
        </p:nvSpPr>
        <p:spPr>
          <a:xfrm>
            <a:off x="1219200" y="2057400"/>
            <a:ext cx="7315200" cy="1684468"/>
          </a:xfrm>
          <a:prstGeom prst="rect">
            <a:avLst/>
          </a:prstGeom>
        </p:spPr>
        <p:txBody>
          <a:bodyPr vert="horz" anchor="b">
            <a:normAutofit fontScale="25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defRPr/>
            </a:pPr>
            <a:br>
              <a:rPr lang="en-US" sz="6000" b="1" dirty="0">
                <a:solidFill>
                  <a:srgbClr val="CC0000"/>
                </a:solidFill>
                <a:effectLst>
                  <a:outerShdw blurRad="38100" dist="38100" dir="2700000" algn="tl">
                    <a:srgbClr val="C0C0C0"/>
                  </a:outerShdw>
                </a:effectLst>
              </a:rPr>
            </a:br>
            <a:r>
              <a:rPr lang="en-US" sz="6000" b="1" dirty="0">
                <a:solidFill>
                  <a:srgbClr val="CC0000"/>
                </a:solidFill>
                <a:effectLst>
                  <a:outerShdw blurRad="38100" dist="38100" dir="2700000" algn="tl">
                    <a:srgbClr val="C0C0C0"/>
                  </a:outerShdw>
                </a:effectLst>
              </a:rPr>
              <a:t> </a:t>
            </a:r>
            <a:r>
              <a:rPr lang="en-US" sz="17600" b="1" dirty="0">
                <a:solidFill>
                  <a:srgbClr val="333399"/>
                </a:solidFill>
                <a:effectLst>
                  <a:outerShdw blurRad="38100" dist="38100" dir="2700000" algn="tl">
                    <a:srgbClr val="C0C0C0"/>
                  </a:outerShdw>
                </a:effectLst>
              </a:rPr>
              <a:t>How are Macromolecules separated or digested?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animEffect transition="in" filter="wipe(left)">
                                      <p:cBhvr>
                                        <p:cTn id="7" dur="500"/>
                                        <p:tgtEl>
                                          <p:spTgt spid="112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build="p" autoUpdateAnimBg="0"/>
      <p:bldP spid="5" grpId="0" build="p" autoUpdateAnimBg="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1783</TotalTime>
  <Words>2349</Words>
  <Application>Microsoft Office PowerPoint</Application>
  <PresentationFormat>On-screen Show (4:3)</PresentationFormat>
  <Paragraphs>582</Paragraphs>
  <Slides>48</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Calibri</vt:lpstr>
      <vt:lpstr>Comic Sans MS</vt:lpstr>
      <vt:lpstr>Georgia</vt:lpstr>
      <vt:lpstr>Wingdings</vt:lpstr>
      <vt:lpstr>Wingdings 2</vt:lpstr>
      <vt:lpstr>Civic</vt:lpstr>
      <vt:lpstr>Structure and Function of macromolecules</vt:lpstr>
      <vt:lpstr> MACROMOLECULES</vt:lpstr>
      <vt:lpstr> Kinds of macromolecules </vt:lpstr>
      <vt:lpstr>Organic Compounds</vt:lpstr>
      <vt:lpstr>Carbon (C)</vt:lpstr>
      <vt:lpstr>Macromolecules</vt:lpstr>
      <vt:lpstr> How Are Macromolecules Formed?</vt:lpstr>
      <vt:lpstr>Answer: Dehydration Synthesis</vt:lpstr>
      <vt:lpstr> Question: </vt:lpstr>
      <vt:lpstr>Answer:  Hydrolysis</vt:lpstr>
      <vt:lpstr>Carbohydrates</vt:lpstr>
      <vt:lpstr>Carbohydrates</vt:lpstr>
      <vt:lpstr>Carbohydrates</vt:lpstr>
      <vt:lpstr>Carbohydrates</vt:lpstr>
      <vt:lpstr>CARBOHYDRATES</vt:lpstr>
      <vt:lpstr>PowerPoint Presentation</vt:lpstr>
      <vt:lpstr>       Summary of carbohydrates</vt:lpstr>
      <vt:lpstr>Lipids</vt:lpstr>
      <vt:lpstr>Lipids</vt:lpstr>
      <vt:lpstr>Lipids</vt:lpstr>
      <vt:lpstr>Fatty Acids</vt:lpstr>
      <vt:lpstr>   summary of lipids</vt:lpstr>
      <vt:lpstr>Proteins </vt:lpstr>
      <vt:lpstr>Amino Acid (monomer of proteins)</vt:lpstr>
      <vt:lpstr>PowerPoint Presentation</vt:lpstr>
      <vt:lpstr>Proteins</vt:lpstr>
      <vt:lpstr>PowerPoint Presentation</vt:lpstr>
      <vt:lpstr> Summary of Proteins</vt:lpstr>
      <vt:lpstr>Nucleic Acids</vt:lpstr>
      <vt:lpstr>Nucleotide</vt:lpstr>
      <vt:lpstr>Nucleic acids</vt:lpstr>
      <vt:lpstr>PowerPoint Presentation</vt:lpstr>
      <vt:lpstr>DNA - double helix</vt:lpstr>
      <vt:lpstr>Nucleic acids </vt:lpstr>
      <vt:lpstr>PowerPoint Presentation</vt:lpstr>
      <vt:lpstr>Energy from macromolecules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MACROMOLECULES</dc:title>
  <dc:creator>Ariel Lima</dc:creator>
  <cp:lastModifiedBy>Suris Soto, Jasmine</cp:lastModifiedBy>
  <cp:revision>95</cp:revision>
  <dcterms:created xsi:type="dcterms:W3CDTF">2013-02-24T01:56:19Z</dcterms:created>
  <dcterms:modified xsi:type="dcterms:W3CDTF">2024-04-19T15:11:20Z</dcterms:modified>
</cp:coreProperties>
</file>