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9"/>
  </p:notesMasterIdLst>
  <p:sldIdLst>
    <p:sldId id="256" r:id="rId2"/>
    <p:sldId id="259" r:id="rId3"/>
    <p:sldId id="266" r:id="rId4"/>
    <p:sldId id="260" r:id="rId5"/>
    <p:sldId id="267" r:id="rId6"/>
    <p:sldId id="268" r:id="rId7"/>
    <p:sldId id="258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61" r:id="rId17"/>
    <p:sldId id="262" r:id="rId18"/>
    <p:sldId id="263" r:id="rId19"/>
    <p:sldId id="278" r:id="rId20"/>
    <p:sldId id="264" r:id="rId21"/>
    <p:sldId id="265" r:id="rId22"/>
    <p:sldId id="257" r:id="rId23"/>
    <p:sldId id="281" r:id="rId24"/>
    <p:sldId id="282" r:id="rId25"/>
    <p:sldId id="285" r:id="rId26"/>
    <p:sldId id="283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88F03-DBBD-4500-AD8C-77884D5D961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D9960-34F3-4378-A6B2-5D932677A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004D-0F33-4C26-8335-CACC75B3B1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14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004D-0F33-4C26-8335-CACC75B3B1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3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004D-0F33-4C26-8335-CACC75B3B1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4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004D-0F33-4C26-8335-CACC75B3B1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0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39C808-8F5D-44D7-888B-8FA7F03C7F48}" type="slidenum">
              <a:rPr lang="en-US"/>
              <a:pPr/>
              <a:t>23</a:t>
            </a:fld>
            <a:endParaRPr 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067C1E-A56D-40AC-8F4C-F2E04EB60382}" type="slidenum">
              <a:rPr lang="en-US"/>
              <a:pPr/>
              <a:t>24</a:t>
            </a:fld>
            <a:endParaRPr lang="en-US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5D6C59-3D2F-4675-8B06-534A7CBFE1D8}" type="slidenum">
              <a:rPr lang="en-US"/>
              <a:pPr/>
              <a:t>26</a:t>
            </a:fld>
            <a:endParaRPr lang="en-US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701354" y="695134"/>
            <a:ext cx="5453852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004D-0F33-4C26-8335-CACC75B3B1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3DA6D3-8511-4B6A-BD01-F1F9FA0F464A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933B97-5B31-4604-BD5B-6E1AD7BDF977}" type="slidenum">
              <a:rPr lang="en-US"/>
              <a:pPr/>
              <a:t>9</a:t>
            </a:fld>
            <a:endParaRPr 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75FD7D-243A-48BB-90CF-C92A531BB958}" type="slidenum">
              <a:rPr lang="en-US"/>
              <a:pPr/>
              <a:t>10</a:t>
            </a:fld>
            <a:endParaRPr 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2A11CE-7F20-4F89-BB53-02FF1CBB78F6}" type="slidenum">
              <a:rPr lang="en-US"/>
              <a:pPr/>
              <a:t>11</a:t>
            </a:fld>
            <a:endParaRPr 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D0F12-12BA-45E1-A5AE-16223BCFCBD3}" type="slidenum">
              <a:rPr lang="en-US"/>
              <a:pPr/>
              <a:t>12</a:t>
            </a:fld>
            <a:endParaRPr 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004D-0F33-4C26-8335-CACC75B3B1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8DFFA9-93C0-4231-BA22-1EAFE389D705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F53F3C-A627-4D28-8320-51ACE97C85A3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3C4AB9-1751-4E17-8344-E3551B769077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33_The Cardiovascular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SC.L.14.36: Factors that affect blood flow through the circulatory system</a:t>
            </a:r>
          </a:p>
        </p:txBody>
      </p:sp>
    </p:spTree>
    <p:extLst>
      <p:ext uri="{BB962C8B-B14F-4D97-AF65-F5344CB8AC3E}">
        <p14:creationId xmlns:p14="http://schemas.microsoft.com/office/powerpoint/2010/main" val="2911906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8554" cy="1144120"/>
          </a:xfrm>
          <a:ln/>
        </p:spPr>
        <p:txBody>
          <a:bodyPr tIns="2412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977" y="1371600"/>
            <a:ext cx="8228554" cy="4758935"/>
          </a:xfrm>
          <a:ln/>
        </p:spPr>
        <p:txBody>
          <a:bodyPr/>
          <a:lstStyle/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Force on vessel walls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Highest as left ventricle squeezes, </a:t>
            </a:r>
            <a:r>
              <a:rPr lang="en-US" u="sng" dirty="0"/>
              <a:t>contracts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Lowest at right </a:t>
            </a:r>
            <a:r>
              <a:rPr lang="en-US" dirty="0" smtClean="0"/>
              <a:t>atrium </a:t>
            </a:r>
          </a:p>
          <a:p>
            <a:pPr marL="978853" lvl="2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 smtClean="0"/>
              <a:t>when blood comes from the body</a:t>
            </a:r>
            <a:endParaRPr lang="en-US" dirty="0"/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Pressure </a:t>
            </a:r>
            <a:r>
              <a:rPr lang="en-US" dirty="0" smtClean="0"/>
              <a:t>gradient (difference in pressure)</a:t>
            </a:r>
            <a:endParaRPr lang="en-US" dirty="0"/>
          </a:p>
          <a:p>
            <a:pPr marL="704533" lvl="1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Systole/diastole = ventricle squeeze/ventricle fill</a:t>
            </a:r>
          </a:p>
        </p:txBody>
      </p:sp>
    </p:spTree>
    <p:extLst>
      <p:ext uri="{BB962C8B-B14F-4D97-AF65-F5344CB8AC3E}">
        <p14:creationId xmlns:p14="http://schemas.microsoft.com/office/powerpoint/2010/main" val="1673071603"/>
      </p:ext>
    </p:extLst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8554" cy="1144120"/>
          </a:xfrm>
          <a:ln/>
        </p:spPr>
        <p:txBody>
          <a:bodyPr tIns="2412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Volume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977" y="1604457"/>
            <a:ext cx="8228554" cy="4526078"/>
          </a:xfrm>
          <a:ln/>
        </p:spPr>
        <p:txBody>
          <a:bodyPr/>
          <a:lstStyle/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About 5.25 Liters of blood in a person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Stroke Volume</a:t>
            </a:r>
            <a:r>
              <a:rPr lang="en-US" dirty="0"/>
              <a:t>—Amount of blood in each beat</a:t>
            </a:r>
          </a:p>
          <a:p>
            <a:pPr marL="1528763" lvl="1" indent="-674688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0000FF"/>
                </a:solidFill>
              </a:rPr>
              <a:t>How much blood in ventricle</a:t>
            </a:r>
          </a:p>
          <a:p>
            <a:pPr marL="1528763" lvl="1" indent="-674688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0000FF"/>
                </a:solidFill>
              </a:rPr>
              <a:t>How hard the contraction, squeeze</a:t>
            </a:r>
          </a:p>
          <a:p>
            <a:pPr marL="1528763" lvl="1" indent="-674688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0000FF"/>
                </a:solidFill>
              </a:rPr>
              <a:t>How much resistance in vessels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Cardiac Output</a:t>
            </a:r>
            <a:r>
              <a:rPr lang="en-US" dirty="0"/>
              <a:t>—Amount of blood in one minute</a:t>
            </a:r>
          </a:p>
          <a:p>
            <a:pPr marL="1528763" lvl="1" indent="-674688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0000FF"/>
                </a:solidFill>
              </a:rPr>
              <a:t>Stroke Volume times Heart Rate</a:t>
            </a:r>
          </a:p>
          <a:p>
            <a:pPr marL="1528763" lvl="1" indent="-674688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0000FF"/>
                </a:solidFill>
              </a:rPr>
              <a:t>Average male—5.25L/minute</a:t>
            </a:r>
          </a:p>
        </p:txBody>
      </p:sp>
    </p:spTree>
    <p:extLst>
      <p:ext uri="{BB962C8B-B14F-4D97-AF65-F5344CB8AC3E}">
        <p14:creationId xmlns:p14="http://schemas.microsoft.com/office/powerpoint/2010/main" val="2806783887"/>
      </p:ext>
    </p:extLst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581400" y="235750"/>
            <a:ext cx="2819623" cy="640550"/>
          </a:xfrm>
          <a:ln/>
        </p:spPr>
        <p:txBody>
          <a:bodyPr tIns="2412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Resis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tance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1295400"/>
            <a:ext cx="7772400" cy="2478158"/>
          </a:xfrm>
          <a:prstGeom prst="rect">
            <a:avLst/>
          </a:prstGeom>
          <a:ln/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3563" indent="-457200">
              <a:buClr>
                <a:srgbClr val="800000"/>
              </a:buClr>
              <a:buSzPct val="45000"/>
              <a:buFont typeface="Wingdings" pitchFamily="2" charset="2"/>
              <a:buChar char="q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sz="2400" u="sng" dirty="0" smtClean="0">
                <a:latin typeface="+mj-lt"/>
              </a:rPr>
              <a:t>What is Resistance?</a:t>
            </a:r>
          </a:p>
          <a:p>
            <a:pPr marL="106363" indent="0">
              <a:buClr>
                <a:srgbClr val="800000"/>
              </a:buClr>
              <a:buSzPct val="45000"/>
              <a:buFont typeface="Wingdings 3"/>
              <a:buNone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sz="2400" u="sng" dirty="0" smtClean="0">
                <a:latin typeface="+mj-lt"/>
              </a:rPr>
              <a:t>Is</a:t>
            </a:r>
            <a:r>
              <a:rPr lang="en-US" sz="2400" dirty="0" smtClean="0">
                <a:latin typeface="+mj-lt"/>
              </a:rPr>
              <a:t> the force that slows down blood flow.</a:t>
            </a:r>
          </a:p>
          <a:p>
            <a:pPr marL="563563" indent="-457200">
              <a:buClr>
                <a:srgbClr val="800000"/>
              </a:buClr>
              <a:buSzPct val="45000"/>
              <a:buFont typeface="Wingdings" pitchFamily="2" charset="2"/>
              <a:buChar char="q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endParaRPr lang="en-US" sz="2400" u="sng" dirty="0" smtClean="0">
              <a:latin typeface="+mj-lt"/>
            </a:endParaRPr>
          </a:p>
          <a:p>
            <a:pPr marL="563563" indent="-457200">
              <a:buClr>
                <a:srgbClr val="800000"/>
              </a:buClr>
              <a:buSzPct val="45000"/>
              <a:buFont typeface="Wingdings" pitchFamily="2" charset="2"/>
              <a:buChar char="q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sz="2400" u="sng" dirty="0" smtClean="0">
                <a:latin typeface="+mj-lt"/>
              </a:rPr>
              <a:t>What causes resistance?</a:t>
            </a:r>
          </a:p>
          <a:p>
            <a:pPr marL="106363" indent="0">
              <a:buClr>
                <a:srgbClr val="800000"/>
              </a:buClr>
              <a:buSzPct val="45000"/>
              <a:buFont typeface="Wingdings 3"/>
              <a:buNone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sz="2400" dirty="0" smtClean="0">
                <a:latin typeface="+mj-lt"/>
              </a:rPr>
              <a:t>The blood as it touches vessel walls.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j-lt"/>
              </a:rPr>
              <a:t>Three </a:t>
            </a:r>
            <a:r>
              <a:rPr lang="en-US" sz="2400" dirty="0">
                <a:latin typeface="+mj-lt"/>
              </a:rPr>
              <a:t>main sources of peripheral resistance:</a:t>
            </a:r>
          </a:p>
          <a:p>
            <a:pPr lvl="1"/>
            <a:r>
              <a:rPr lang="en-US" sz="2400" dirty="0">
                <a:latin typeface="+mj-lt"/>
              </a:rPr>
              <a:t>1. blood vessel diameter</a:t>
            </a:r>
          </a:p>
          <a:p>
            <a:pPr lvl="1"/>
            <a:r>
              <a:rPr lang="en-US" sz="2400" dirty="0">
                <a:latin typeface="+mj-lt"/>
              </a:rPr>
              <a:t>2. blood viscosity</a:t>
            </a:r>
          </a:p>
          <a:p>
            <a:pPr lvl="1"/>
            <a:r>
              <a:rPr lang="en-US" sz="2400" dirty="0">
                <a:latin typeface="+mj-lt"/>
              </a:rPr>
              <a:t>3. total vessel length</a:t>
            </a:r>
          </a:p>
          <a:p>
            <a:pPr marL="106363" indent="0">
              <a:buClr>
                <a:srgbClr val="800000"/>
              </a:buClr>
              <a:buSzPct val="45000"/>
              <a:buFont typeface="Wingdings 3"/>
              <a:buNone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endParaRPr lang="en-US" sz="2400" dirty="0" smtClean="0">
              <a:latin typeface="+mj-lt"/>
            </a:endParaRPr>
          </a:p>
          <a:p>
            <a:pPr marL="106363" indent="0">
              <a:buClr>
                <a:srgbClr val="800000"/>
              </a:buClr>
              <a:buSzPct val="45000"/>
              <a:buFont typeface="Wingdings 3"/>
              <a:buNone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endParaRPr lang="en-US" sz="2400" dirty="0" smtClean="0">
              <a:latin typeface="+mj-lt"/>
            </a:endParaRPr>
          </a:p>
          <a:p>
            <a:pPr marL="106363" indent="0">
              <a:buClr>
                <a:srgbClr val="800000"/>
              </a:buClr>
              <a:buSzPct val="45000"/>
              <a:buFont typeface="Wingdings 3"/>
              <a:buNone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8339463"/>
      </p:ext>
    </p:extLst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sz="quarter" idx="4294967295"/>
          </p:nvPr>
        </p:nvSpPr>
        <p:spPr>
          <a:xfrm>
            <a:off x="152400" y="762000"/>
            <a:ext cx="4848812" cy="5715000"/>
          </a:xfrm>
          <a:ln/>
        </p:spPr>
        <p:txBody>
          <a:bodyPr>
            <a:normAutofit fontScale="77500" lnSpcReduction="20000"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3100" b="1" dirty="0" smtClean="0"/>
              <a:t>Blood </a:t>
            </a:r>
            <a:r>
              <a:rPr lang="en-US" sz="3100" b="1" dirty="0"/>
              <a:t>vessel </a:t>
            </a:r>
            <a:r>
              <a:rPr lang="en-US" sz="3100" b="1" dirty="0" smtClean="0"/>
              <a:t>diameter</a:t>
            </a:r>
          </a:p>
          <a:p>
            <a:pPr marL="704533" lvl="1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As a the diameter of a tube gets smaller, a greater proportion of the fluid is in contact with the wall of the tube. Therefore resistance to flow is increased and pressure rises</a:t>
            </a:r>
          </a:p>
          <a:p>
            <a:pPr marL="997903" lvl="2" indent="-342900">
              <a:buClr>
                <a:srgbClr val="800000"/>
              </a:buClr>
              <a:buSzPct val="45000"/>
              <a:buFont typeface="Wingdings" pitchFamily="2" charset="2"/>
              <a:buChar char="Ø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Constriction of blood vessels raises blood pressure</a:t>
            </a:r>
          </a:p>
          <a:p>
            <a:r>
              <a:rPr lang="en-US" sz="3100" b="1" dirty="0" smtClean="0"/>
              <a:t>Total Vessel Length</a:t>
            </a:r>
          </a:p>
          <a:p>
            <a:pPr lvl="1"/>
            <a:r>
              <a:rPr lang="en-US" sz="2500" dirty="0" smtClean="0"/>
              <a:t>Longer vessels touch more blood than shorter vessels. </a:t>
            </a:r>
          </a:p>
          <a:p>
            <a:r>
              <a:rPr lang="en-US" sz="3100" b="1" dirty="0" smtClean="0"/>
              <a:t>Viscosity</a:t>
            </a:r>
          </a:p>
          <a:p>
            <a:pPr lvl="1"/>
            <a:r>
              <a:rPr lang="en-US" sz="2500" dirty="0"/>
              <a:t>I</a:t>
            </a:r>
            <a:r>
              <a:rPr lang="en-US" sz="2500" dirty="0" smtClean="0"/>
              <a:t>s </a:t>
            </a:r>
            <a:r>
              <a:rPr lang="en-US" sz="2500" dirty="0"/>
              <a:t>related to the thickness of a fluid.</a:t>
            </a:r>
          </a:p>
          <a:p>
            <a:pPr lvl="1"/>
            <a:r>
              <a:rPr lang="en-US" sz="2500" dirty="0" smtClean="0"/>
              <a:t>The </a:t>
            </a:r>
            <a:r>
              <a:rPr lang="en-US" sz="2500" dirty="0"/>
              <a:t>greater the viscosity, the less easily molecules slide past one another and the more difficult it </a:t>
            </a:r>
            <a:r>
              <a:rPr lang="en-US" sz="2500" dirty="0" smtClean="0"/>
              <a:t>is to </a:t>
            </a:r>
            <a:r>
              <a:rPr lang="en-US" sz="2500" dirty="0"/>
              <a:t>get the fluid moving and keep it moving.</a:t>
            </a:r>
          </a:p>
          <a:p>
            <a:pPr lvl="1"/>
            <a:r>
              <a:rPr lang="en-US" sz="2500" dirty="0" smtClean="0"/>
              <a:t>Because </a:t>
            </a:r>
            <a:r>
              <a:rPr lang="en-US" sz="2500" dirty="0"/>
              <a:t>of this greater resistance to flow, a greater pressure is required to pump the same volume </a:t>
            </a:r>
            <a:r>
              <a:rPr lang="en-US" sz="2500" dirty="0" smtClean="0"/>
              <a:t>of viscous </a:t>
            </a:r>
            <a:r>
              <a:rPr lang="en-US" sz="2500" dirty="0"/>
              <a:t>fluid.</a:t>
            </a:r>
            <a:endParaRPr lang="en-US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5562600" cy="639762"/>
          </a:xfrm>
          <a:ln/>
        </p:spPr>
        <p:txBody>
          <a:bodyPr tIns="24120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Sources of Resistance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12" y="1600200"/>
            <a:ext cx="4084637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9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8554" cy="1144120"/>
          </a:xfrm>
          <a:ln/>
        </p:spPr>
        <p:txBody>
          <a:bodyPr tIns="27720"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4400" dirty="0"/>
              <a:t>Factors That Affect 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1608" y="1522134"/>
            <a:ext cx="7825340" cy="4526078"/>
          </a:xfrm>
          <a:ln/>
        </p:spPr>
        <p:txBody>
          <a:bodyPr tIns="20160"/>
          <a:lstStyle/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US" sz="3200" dirty="0"/>
              <a:t>Blood </a:t>
            </a:r>
            <a:r>
              <a:rPr lang="en-US" sz="3200" dirty="0" smtClean="0"/>
              <a:t>Pressure (covered)</a:t>
            </a:r>
            <a:r>
              <a:rPr lang="en-US" sz="3200" dirty="0"/>
              <a:t>	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US" sz="3200" dirty="0"/>
              <a:t>Blood </a:t>
            </a:r>
            <a:r>
              <a:rPr lang="en-US" sz="3200" dirty="0" smtClean="0"/>
              <a:t>Volume (covered)</a:t>
            </a:r>
            <a:endParaRPr lang="en-US" sz="3200" dirty="0"/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US" sz="3200" dirty="0" smtClean="0"/>
              <a:t>Resistance (covered)</a:t>
            </a:r>
            <a:endParaRPr lang="en-US" sz="3200" dirty="0"/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US" sz="3200" dirty="0"/>
              <a:t>Disease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US" sz="3200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713174188"/>
      </p:ext>
    </p:extLst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diseases affect the blood flow?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2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dirty="0" smtClean="0"/>
              <a:t>	        </a:t>
            </a:r>
            <a:r>
              <a:rPr lang="en-US" b="1" dirty="0" smtClean="0"/>
              <a:t>Atherosclerosis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0757" y="1219200"/>
            <a:ext cx="8570843" cy="5410200"/>
          </a:xfrm>
        </p:spPr>
        <p:txBody>
          <a:bodyPr/>
          <a:lstStyle/>
          <a:p>
            <a:r>
              <a:rPr lang="en-US" dirty="0" smtClean="0"/>
              <a:t>A diet high in cholesterol causes a disease known as atherosclerosis. </a:t>
            </a:r>
          </a:p>
          <a:p>
            <a:r>
              <a:rPr lang="en-US" dirty="0" smtClean="0"/>
              <a:t>Blood vessels become less elastic, which can lead to </a:t>
            </a:r>
            <a:r>
              <a:rPr lang="en-US" b="1" dirty="0" smtClean="0"/>
              <a:t>high blood pressure.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ttp://img.webmd.com/dtmcms/live/webmd/consumer_assets/site_images/media/medical/hw/h9991292_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1" y="3200400"/>
            <a:ext cx="51053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nlm.nih.gov/medlineplus/ency/images/ency/fullsize/180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553" y="341665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55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" y="84137"/>
            <a:ext cx="8686800" cy="6080125"/>
          </a:xfrm>
        </p:spPr>
        <p:txBody>
          <a:bodyPr/>
          <a:lstStyle/>
          <a:p>
            <a:pPr lvl="8"/>
            <a:endParaRPr lang="en-US" dirty="0" smtClean="0"/>
          </a:p>
          <a:p>
            <a:pPr lvl="8"/>
            <a:r>
              <a:rPr lang="en-US" sz="2800" dirty="0" smtClean="0"/>
              <a:t>The fatty material is deposited in arteries. If a coronary artery is blocked by a blood clot is causes a heart attack, and if blockage is at  the brain it causes a stroke. </a:t>
            </a:r>
          </a:p>
        </p:txBody>
      </p:sp>
      <p:pic>
        <p:nvPicPr>
          <p:cNvPr id="6" name="Picture 5" descr="http://www.istanbulmdg2010.org/wp-content/uploads/2012-08-14/reversing-atherosclerosis-naturally_1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5562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41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Diabetes is one of the many medical conditions that slow down blood flow. </a:t>
            </a:r>
          </a:p>
          <a:p>
            <a:r>
              <a:rPr lang="en-US" dirty="0"/>
              <a:t> </a:t>
            </a:r>
            <a:r>
              <a:rPr lang="en-US" dirty="0" smtClean="0"/>
              <a:t>In diabetes, there is an elevated level of sugar in the blood. </a:t>
            </a:r>
          </a:p>
          <a:p>
            <a:r>
              <a:rPr lang="en-US" dirty="0" smtClean="0"/>
              <a:t>This increase in glucose causes the blood to be </a:t>
            </a:r>
            <a:r>
              <a:rPr lang="en-US" b="1" u="sng" dirty="0" smtClean="0">
                <a:solidFill>
                  <a:srgbClr val="FF0000"/>
                </a:solidFill>
              </a:rPr>
              <a:t>viscous</a:t>
            </a:r>
            <a:r>
              <a:rPr lang="en-US" dirty="0" smtClean="0"/>
              <a:t> or </a:t>
            </a:r>
            <a:r>
              <a:rPr lang="en-US" b="1" dirty="0" smtClean="0"/>
              <a:t>thicker</a:t>
            </a:r>
            <a:r>
              <a:rPr lang="en-US" dirty="0" smtClean="0"/>
              <a:t> causing the </a:t>
            </a:r>
            <a:r>
              <a:rPr lang="en-US" b="1" u="sng" dirty="0" smtClean="0">
                <a:solidFill>
                  <a:srgbClr val="FF0000"/>
                </a:solidFill>
              </a:rPr>
              <a:t>flow to decrease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	        </a:t>
            </a:r>
            <a:r>
              <a:rPr lang="en-US" b="1" dirty="0" smtClean="0"/>
              <a:t>Diabetes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72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Sickle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Anemia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 smtClean="0"/>
              <a:t>Genetic </a:t>
            </a:r>
            <a:r>
              <a:rPr lang="en-US" dirty="0"/>
              <a:t>disease—painful, tired</a:t>
            </a:r>
          </a:p>
          <a:p>
            <a:pPr marL="1084263" lvl="1" indent="-625475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0000FF"/>
                </a:solidFill>
              </a:rPr>
              <a:t>Normal red blood cell become “C” shaped</a:t>
            </a:r>
          </a:p>
          <a:p>
            <a:pPr marL="1084263" lvl="1" indent="-625475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0000FF"/>
                </a:solidFill>
              </a:rPr>
              <a:t>Cells get stuck, block vessels and clump together</a:t>
            </a:r>
          </a:p>
          <a:p>
            <a:pPr marL="1084263" lvl="1" indent="-625475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>
                <a:solidFill>
                  <a:srgbClr val="0000FF"/>
                </a:solidFill>
              </a:rPr>
              <a:t>Blood transfusions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5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Cardiovascular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human cardiovascular system is made up of: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smtClean="0">
                <a:solidFill>
                  <a:srgbClr val="C00000"/>
                </a:solidFill>
              </a:rPr>
              <a:t>Heart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smtClean="0">
                <a:solidFill>
                  <a:srgbClr val="C00000"/>
                </a:solidFill>
              </a:rPr>
              <a:t>Blood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Red blood cells, white blood cells and </a:t>
            </a:r>
            <a:r>
              <a:rPr lang="en-US" dirty="0" smtClean="0">
                <a:solidFill>
                  <a:schemeClr val="tx1"/>
                </a:solidFill>
              </a:rPr>
              <a:t>platelets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/>
              <a:t>   3. </a:t>
            </a:r>
            <a:r>
              <a:rPr lang="en-US" dirty="0">
                <a:solidFill>
                  <a:srgbClr val="C00000"/>
                </a:solidFill>
              </a:rPr>
              <a:t>Blood Vessels</a:t>
            </a:r>
            <a:r>
              <a:rPr lang="en-US" dirty="0"/>
              <a:t>: Arteries, Veins and Capillaries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Together function to transport materials (nutrients and oxygen), remove wastes (carbon dioxide</a:t>
            </a:r>
            <a:r>
              <a:rPr lang="en-US" dirty="0" smtClean="0"/>
              <a:t>), </a:t>
            </a:r>
            <a:r>
              <a:rPr lang="en-US" dirty="0"/>
              <a:t>and distribute heat.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49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Diet High in Salt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diet high in salt retains </a:t>
            </a:r>
            <a:r>
              <a:rPr lang="en-US" dirty="0" smtClean="0"/>
              <a:t>water</a:t>
            </a:r>
          </a:p>
          <a:p>
            <a:r>
              <a:rPr lang="en-US" dirty="0" smtClean="0"/>
              <a:t> </a:t>
            </a:r>
            <a:r>
              <a:rPr lang="en-US" dirty="0"/>
              <a:t>which </a:t>
            </a:r>
            <a:r>
              <a:rPr lang="en-US" b="1" dirty="0">
                <a:solidFill>
                  <a:srgbClr val="FF0000"/>
                </a:solidFill>
              </a:rPr>
              <a:t>increases blood volume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blood pressure increases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77784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Hypertension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Blood pressure in arteries is elevated (</a:t>
            </a:r>
            <a:r>
              <a:rPr lang="en-US" sz="2400" dirty="0" smtClean="0"/>
              <a:t>140</a:t>
            </a:r>
            <a:r>
              <a:rPr lang="en-US" dirty="0" smtClean="0"/>
              <a:t> / </a:t>
            </a:r>
            <a:r>
              <a:rPr lang="en-US" sz="2400" dirty="0" smtClean="0"/>
              <a:t>90</a:t>
            </a:r>
            <a:r>
              <a:rPr lang="en-US" dirty="0" smtClean="0"/>
              <a:t> or higher)</a:t>
            </a:r>
          </a:p>
          <a:p>
            <a:r>
              <a:rPr lang="en-US" dirty="0" smtClean="0"/>
              <a:t>Caused by atherosclerosis: </a:t>
            </a:r>
            <a:r>
              <a:rPr lang="en-US" dirty="0"/>
              <a:t>If arteries lose their elasticity and become more </a:t>
            </a:r>
            <a:r>
              <a:rPr lang="en-US" dirty="0" smtClean="0"/>
              <a:t>rigid, </a:t>
            </a:r>
            <a:r>
              <a:rPr lang="en-US" dirty="0"/>
              <a:t>blood pressure increases</a:t>
            </a:r>
            <a:endParaRPr lang="en-US" dirty="0" smtClean="0"/>
          </a:p>
          <a:p>
            <a:r>
              <a:rPr lang="en-US" dirty="0" smtClean="0"/>
              <a:t>Hypertension causes small tears in blood vessels, setting the stage for atherosclerosis.</a:t>
            </a:r>
          </a:p>
          <a:p>
            <a:r>
              <a:rPr lang="en-US" dirty="0" smtClean="0"/>
              <a:t>Uncontrolled hypertension can lead to:</a:t>
            </a:r>
          </a:p>
          <a:p>
            <a:pPr lvl="1"/>
            <a:r>
              <a:rPr lang="en-US" dirty="0" smtClean="0"/>
              <a:t>Heart attack</a:t>
            </a:r>
          </a:p>
          <a:p>
            <a:pPr lvl="1"/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Kidney damage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403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Smoking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Smoking causes vessels to </a:t>
            </a:r>
            <a:r>
              <a:rPr lang="en-US" dirty="0" smtClean="0"/>
              <a:t>constrict (narrow) </a:t>
            </a:r>
            <a:r>
              <a:rPr lang="en-US" dirty="0"/>
              <a:t>which </a:t>
            </a:r>
            <a:r>
              <a:rPr lang="en-US" u="sng" dirty="0">
                <a:solidFill>
                  <a:srgbClr val="FF0000"/>
                </a:solidFill>
              </a:rPr>
              <a:t>increases blood flow</a:t>
            </a:r>
            <a:r>
              <a:rPr lang="en-US" dirty="0"/>
              <a:t> through the body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2746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6504"/>
            <a:ext cx="8228554" cy="1144120"/>
          </a:xfrm>
          <a:ln/>
        </p:spPr>
        <p:txBody>
          <a:bodyPr tIns="2412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cise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977" y="1604457"/>
            <a:ext cx="8228554" cy="4526078"/>
          </a:xfrm>
          <a:ln/>
        </p:spPr>
        <p:txBody>
          <a:bodyPr/>
          <a:lstStyle/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 smtClean="0"/>
              <a:t>Increases blood pressure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 smtClean="0"/>
              <a:t>Increases blood flow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 smtClean="0"/>
              <a:t>More blood to muscles and less to stomach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 smtClean="0"/>
              <a:t>Same blood to brain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 smtClean="0"/>
              <a:t>Heart beats faster and harder to get more oxygen to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9096"/>
      </p:ext>
    </p:extLst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977" y="273850"/>
            <a:ext cx="8228554" cy="716750"/>
          </a:xfrm>
          <a:ln/>
        </p:spPr>
        <p:txBody>
          <a:bodyPr tIns="2412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977" y="1447800"/>
            <a:ext cx="8228554" cy="4682735"/>
          </a:xfrm>
          <a:ln/>
        </p:spPr>
        <p:txBody>
          <a:bodyPr/>
          <a:lstStyle/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Which side of heart is deoxygenated?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Where does blood from the left ventricle go?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The part of the heart beat in which the ventricles fill is called _______.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Highest blood pressure is found ________.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Average female has blood pressure of __________.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There is about ________ of blood in a person.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Cardiac Output is the amount of blood per _______.</a:t>
            </a:r>
          </a:p>
        </p:txBody>
      </p:sp>
    </p:spTree>
    <p:extLst>
      <p:ext uri="{BB962C8B-B14F-4D97-AF65-F5344CB8AC3E}">
        <p14:creationId xmlns:p14="http://schemas.microsoft.com/office/powerpoint/2010/main" val="3603221965"/>
      </p:ext>
    </p:extLst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sz="quarter" idx="1"/>
          </p:nvPr>
        </p:nvSpPr>
        <p:spPr>
          <a:ln/>
        </p:spPr>
        <p:txBody>
          <a:bodyPr/>
          <a:lstStyle/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Right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The body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Diastole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Left ventricle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110/70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5.25L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 smtClean="0"/>
              <a:t>Minute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14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977" y="273850"/>
            <a:ext cx="8228554" cy="1144120"/>
          </a:xfrm>
          <a:ln/>
        </p:spPr>
        <p:txBody>
          <a:bodyPr tIns="2412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977" y="1604457"/>
            <a:ext cx="8228554" cy="4526078"/>
          </a:xfrm>
          <a:ln/>
        </p:spPr>
        <p:txBody>
          <a:bodyPr/>
          <a:lstStyle/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/>
              <a:t>List 3 factors that cause more resistance.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/>
              <a:t>Viscosity means ________.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/>
              <a:t>High Blood Pressure can cause _______.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/>
              <a:t>Sickle Cells are a problem because they ________.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/>
              <a:t>4 ways to keep your heart healthy: __________.</a:t>
            </a:r>
          </a:p>
          <a:p>
            <a:pPr marL="430213" indent="-323850">
              <a:buClr>
                <a:srgbClr val="800000"/>
              </a:buClr>
              <a:buFont typeface="Times New Roman" pitchFamily="16" charset="0"/>
              <a:buAutoNum type="arabicPeriod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/>
              <a:t>Exercise increases blood ________ .</a:t>
            </a:r>
          </a:p>
        </p:txBody>
      </p:sp>
    </p:spTree>
    <p:extLst>
      <p:ext uri="{BB962C8B-B14F-4D97-AF65-F5344CB8AC3E}">
        <p14:creationId xmlns:p14="http://schemas.microsoft.com/office/powerpoint/2010/main" val="3591213822"/>
      </p:ext>
    </p:extLst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920" rIns="0" bIns="0"/>
          <a:lstStyle>
            <a:lvl1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5000"/>
              </a:lnSpc>
              <a:spcAft>
                <a:spcPts val="1213"/>
              </a:spcAft>
              <a:buClr>
                <a:srgbClr val="800000"/>
              </a:buClr>
              <a:buFont typeface="Times New Roman" pitchFamily="16" charset="0"/>
              <a:buAutoNum type="arabicPeriod"/>
            </a:pPr>
            <a:r>
              <a:rPr lang="en-US" sz="2800" dirty="0" smtClean="0"/>
              <a:t>Viscosity of the blood, length, and diameter of blood vessels</a:t>
            </a:r>
            <a:endParaRPr lang="en-US" sz="2800" dirty="0"/>
          </a:p>
          <a:p>
            <a:pPr>
              <a:lnSpc>
                <a:spcPct val="95000"/>
              </a:lnSpc>
              <a:spcAft>
                <a:spcPts val="1213"/>
              </a:spcAft>
              <a:buClr>
                <a:srgbClr val="800000"/>
              </a:buClr>
              <a:buFont typeface="Times New Roman" pitchFamily="16" charset="0"/>
              <a:buAutoNum type="arabicPeriod"/>
            </a:pPr>
            <a:r>
              <a:rPr lang="en-US" sz="2700" dirty="0" smtClean="0">
                <a:solidFill>
                  <a:schemeClr val="tx1"/>
                </a:solidFill>
                <a:latin typeface="Times New Roman" pitchFamily="16" charset="0"/>
                <a:cs typeface="Arial Unicode MS" charset="0"/>
              </a:rPr>
              <a:t>Thickness</a:t>
            </a:r>
            <a:endParaRPr lang="en-US" sz="2700" dirty="0">
              <a:solidFill>
                <a:schemeClr val="tx1"/>
              </a:solidFill>
              <a:latin typeface="Times New Roman" pitchFamily="16" charset="0"/>
              <a:cs typeface="Arial Unicode MS" charset="0"/>
            </a:endParaRPr>
          </a:p>
          <a:p>
            <a:pPr>
              <a:lnSpc>
                <a:spcPct val="95000"/>
              </a:lnSpc>
              <a:spcAft>
                <a:spcPts val="1213"/>
              </a:spcAft>
              <a:buClr>
                <a:srgbClr val="800000"/>
              </a:buClr>
              <a:buFont typeface="Times New Roman" pitchFamily="16" charset="0"/>
              <a:buAutoNum type="arabicPeriod"/>
            </a:pPr>
            <a:r>
              <a:rPr lang="en-US" sz="2700" dirty="0">
                <a:solidFill>
                  <a:schemeClr val="tx1"/>
                </a:solidFill>
                <a:latin typeface="Times New Roman" pitchFamily="16" charset="0"/>
                <a:cs typeface="Arial Unicode MS" charset="0"/>
              </a:rPr>
              <a:t>Heart failure, stroke</a:t>
            </a:r>
          </a:p>
          <a:p>
            <a:pPr>
              <a:lnSpc>
                <a:spcPct val="95000"/>
              </a:lnSpc>
              <a:spcAft>
                <a:spcPts val="1213"/>
              </a:spcAft>
              <a:buClr>
                <a:srgbClr val="800000"/>
              </a:buClr>
              <a:buFont typeface="Times New Roman" pitchFamily="16" charset="0"/>
              <a:buAutoNum type="arabicPeriod"/>
            </a:pPr>
            <a:r>
              <a:rPr lang="en-US" sz="2700" dirty="0">
                <a:solidFill>
                  <a:schemeClr val="tx1"/>
                </a:solidFill>
                <a:latin typeface="Times New Roman" pitchFamily="16" charset="0"/>
                <a:cs typeface="Arial Unicode MS" charset="0"/>
              </a:rPr>
              <a:t>Block blood flow, stick together</a:t>
            </a:r>
          </a:p>
          <a:p>
            <a:pPr>
              <a:lnSpc>
                <a:spcPct val="95000"/>
              </a:lnSpc>
              <a:spcAft>
                <a:spcPts val="1213"/>
              </a:spcAft>
              <a:buClr>
                <a:srgbClr val="800000"/>
              </a:buClr>
              <a:buFont typeface="Times New Roman" pitchFamily="16" charset="0"/>
              <a:buAutoNum type="arabicPeriod"/>
            </a:pPr>
            <a:r>
              <a:rPr lang="en-US" sz="2700" dirty="0">
                <a:solidFill>
                  <a:schemeClr val="tx1"/>
                </a:solidFill>
                <a:latin typeface="Times New Roman" pitchFamily="16" charset="0"/>
                <a:cs typeface="Arial Unicode MS" charset="0"/>
              </a:rPr>
              <a:t>No smoking or overeating, eat fruits and veggies, exercise</a:t>
            </a:r>
          </a:p>
          <a:p>
            <a:pPr>
              <a:lnSpc>
                <a:spcPct val="95000"/>
              </a:lnSpc>
              <a:spcAft>
                <a:spcPts val="1213"/>
              </a:spcAft>
              <a:buClr>
                <a:srgbClr val="800000"/>
              </a:buClr>
              <a:buFont typeface="Times New Roman" pitchFamily="16" charset="0"/>
              <a:buAutoNum type="arabicPeriod"/>
            </a:pPr>
            <a:r>
              <a:rPr lang="en-US" sz="2700" dirty="0">
                <a:solidFill>
                  <a:schemeClr val="tx1"/>
                </a:solidFill>
                <a:latin typeface="Times New Roman" pitchFamily="16" charset="0"/>
                <a:cs typeface="Arial Unicode MS" charset="0"/>
              </a:rPr>
              <a:t>Flow and pressure</a:t>
            </a:r>
          </a:p>
        </p:txBody>
      </p:sp>
    </p:spTree>
    <p:extLst>
      <p:ext uri="{BB962C8B-B14F-4D97-AF65-F5344CB8AC3E}">
        <p14:creationId xmlns:p14="http://schemas.microsoft.com/office/powerpoint/2010/main" val="52862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Made </a:t>
            </a:r>
            <a:r>
              <a:rPr lang="en-US" dirty="0"/>
              <a:t>up mostly of cardiac muscle tissue, which contracts to pump blood.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78" y="2209800"/>
            <a:ext cx="6304936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15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Vessels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5344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allow </a:t>
            </a:r>
            <a:r>
              <a:rPr lang="en-US" dirty="0" smtClean="0"/>
              <a:t>for the movement of blood to all cells in the body. </a:t>
            </a:r>
          </a:p>
          <a:p>
            <a:r>
              <a:rPr lang="en-US" dirty="0" smtClean="0"/>
              <a:t>  </a:t>
            </a:r>
            <a:r>
              <a:rPr lang="en-US" dirty="0" smtClean="0"/>
              <a:t>The </a:t>
            </a:r>
            <a:r>
              <a:rPr lang="en-US" b="1" dirty="0" smtClean="0"/>
              <a:t>pumping action of the heart</a:t>
            </a:r>
            <a:r>
              <a:rPr lang="en-US" dirty="0" smtClean="0"/>
              <a:t>, however, is needed to provide enough </a:t>
            </a:r>
            <a:r>
              <a:rPr lang="en-US" b="1" dirty="0" smtClean="0"/>
              <a:t>pressure</a:t>
            </a:r>
            <a:r>
              <a:rPr lang="en-US" dirty="0" smtClean="0"/>
              <a:t> to move blood throughout the body.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50514"/>
            <a:ext cx="3962400" cy="393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048000"/>
            <a:ext cx="4780722" cy="3200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Include: </a:t>
            </a:r>
          </a:p>
          <a:p>
            <a:pPr lvl="1"/>
            <a:r>
              <a:rPr lang="en-US" b="1" dirty="0" smtClean="0"/>
              <a:t>Arteries: </a:t>
            </a:r>
            <a:r>
              <a:rPr lang="en-US" dirty="0" smtClean="0"/>
              <a:t>Move blood away from the heart</a:t>
            </a:r>
          </a:p>
          <a:p>
            <a:pPr lvl="1"/>
            <a:r>
              <a:rPr lang="en-US" b="1" dirty="0" smtClean="0"/>
              <a:t>Veins: </a:t>
            </a:r>
            <a:r>
              <a:rPr lang="en-US" dirty="0" smtClean="0"/>
              <a:t>Return blood to the heart</a:t>
            </a:r>
          </a:p>
          <a:p>
            <a:pPr lvl="1"/>
            <a:r>
              <a:rPr lang="en-US" b="1" dirty="0" smtClean="0"/>
              <a:t>Capillaries</a:t>
            </a:r>
            <a:r>
              <a:rPr lang="en-US" dirty="0" smtClean="0"/>
              <a:t>: Connect arterioles and venules, and allow the diffusion of oxygen into the cells, and removal of carbon dioxide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7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Blood is a constantly circulating fluid providing the body with nutrition, oxygen, and waste removal. </a:t>
            </a:r>
            <a:endParaRPr lang="en-US" dirty="0" smtClean="0"/>
          </a:p>
          <a:p>
            <a:r>
              <a:rPr lang="en-US" dirty="0" smtClean="0"/>
              <a:t>Blood </a:t>
            </a:r>
            <a:r>
              <a:rPr lang="en-US" dirty="0"/>
              <a:t>is mostly liquid, with numerous cells and proteins suspended in it, making blood "thicker" than pure water.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469582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62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liquid called </a:t>
            </a:r>
            <a:r>
              <a:rPr lang="en-US" b="1" dirty="0"/>
              <a:t>plasma</a:t>
            </a:r>
            <a:r>
              <a:rPr lang="en-US" dirty="0"/>
              <a:t> makes up about half of the content of blood. </a:t>
            </a:r>
            <a:endParaRPr lang="en-US" dirty="0" smtClean="0"/>
          </a:p>
          <a:p>
            <a:pPr lvl="1"/>
            <a:r>
              <a:rPr lang="en-US" dirty="0" smtClean="0"/>
              <a:t>contains </a:t>
            </a:r>
            <a:r>
              <a:rPr lang="en-US" dirty="0"/>
              <a:t>proteins that help blood to clot, </a:t>
            </a:r>
            <a:endParaRPr lang="en-US" dirty="0" smtClean="0"/>
          </a:p>
          <a:p>
            <a:pPr lvl="1"/>
            <a:r>
              <a:rPr lang="en-US" dirty="0" smtClean="0"/>
              <a:t>transport </a:t>
            </a:r>
            <a:r>
              <a:rPr lang="en-US" dirty="0"/>
              <a:t>substances through the blood, and perform other functions. </a:t>
            </a:r>
            <a:endParaRPr lang="en-US" dirty="0" smtClean="0"/>
          </a:p>
          <a:p>
            <a:pPr lvl="1"/>
            <a:r>
              <a:rPr lang="en-US" dirty="0" smtClean="0"/>
              <a:t>also </a:t>
            </a:r>
            <a:r>
              <a:rPr lang="en-US" dirty="0"/>
              <a:t>contains glucose and other dissolved nutrients.</a:t>
            </a:r>
          </a:p>
          <a:p>
            <a:r>
              <a:rPr lang="en-US" dirty="0"/>
              <a:t>About half of blood volume is composed of </a:t>
            </a:r>
            <a:r>
              <a:rPr lang="en-US" b="1" dirty="0"/>
              <a:t>blood cells</a:t>
            </a:r>
            <a:r>
              <a:rPr lang="en-US" b="1" dirty="0" smtClean="0"/>
              <a:t>:</a:t>
            </a:r>
          </a:p>
          <a:p>
            <a:pPr lvl="1"/>
            <a:r>
              <a:rPr lang="en-US" b="1" dirty="0"/>
              <a:t> </a:t>
            </a:r>
            <a:r>
              <a:rPr lang="en-US" dirty="0" smtClean="0"/>
              <a:t>Red </a:t>
            </a:r>
            <a:r>
              <a:rPr lang="en-US" dirty="0"/>
              <a:t>blood cells, which carry oxygen to the </a:t>
            </a:r>
            <a:r>
              <a:rPr lang="en-US" dirty="0" smtClean="0"/>
              <a:t>tissues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White blood cells, which fight </a:t>
            </a:r>
            <a:r>
              <a:rPr lang="en-US" dirty="0" smtClean="0"/>
              <a:t>infections</a:t>
            </a:r>
          </a:p>
          <a:p>
            <a:pPr lvl="1"/>
            <a:r>
              <a:rPr lang="en-US" dirty="0" smtClean="0"/>
              <a:t>Platelets</a:t>
            </a:r>
            <a:r>
              <a:rPr lang="en-US" dirty="0"/>
              <a:t>, smaller cells that help blood to clot</a:t>
            </a:r>
          </a:p>
          <a:p>
            <a:r>
              <a:rPr lang="en-US" dirty="0"/>
              <a:t>Blood is conducted through blood vessels (arteries and veins). Blood is prevented from clotting in the blood vessels by their smoothness, and the finely tuned balance of clotting </a:t>
            </a:r>
            <a:r>
              <a:rPr lang="en-US" dirty="0" smtClean="0"/>
              <a:t>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1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factors affect blood flow through the circulatory system?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086600" cy="4408978"/>
          </a:xfrm>
        </p:spPr>
        <p:txBody>
          <a:bodyPr/>
          <a:lstStyle/>
          <a:p>
            <a:r>
              <a:rPr lang="en-US" dirty="0" smtClean="0"/>
              <a:t>Blood pressure</a:t>
            </a:r>
          </a:p>
          <a:p>
            <a:r>
              <a:rPr lang="en-US" dirty="0" smtClean="0"/>
              <a:t>Blood volume</a:t>
            </a:r>
          </a:p>
          <a:p>
            <a:r>
              <a:rPr lang="en-US" dirty="0" smtClean="0"/>
              <a:t>Resistance</a:t>
            </a:r>
          </a:p>
          <a:p>
            <a:r>
              <a:rPr lang="en-US" dirty="0" smtClean="0"/>
              <a:t>Disease</a:t>
            </a:r>
          </a:p>
          <a:p>
            <a:r>
              <a:rPr lang="en-US" dirty="0" smtClean="0"/>
              <a:t>Exercise.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977" y="273850"/>
            <a:ext cx="8228554" cy="640550"/>
          </a:xfrm>
          <a:ln/>
        </p:spPr>
        <p:txBody>
          <a:bodyPr tIns="2412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Flow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</a:t>
            </a:r>
            <a:r>
              <a:rPr lang="en-US" dirty="0">
                <a:solidFill>
                  <a:schemeClr val="tx1"/>
                </a:solidFill>
              </a:rPr>
              <a:t> Gradient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94" y="1846386"/>
            <a:ext cx="3702102" cy="347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 rot="1500000">
            <a:off x="7900009" y="3894377"/>
            <a:ext cx="430095" cy="241928"/>
          </a:xfrm>
          <a:prstGeom prst="rightArrow">
            <a:avLst>
              <a:gd name="adj1" fmla="val 43398"/>
              <a:gd name="adj2" fmla="val 38556"/>
            </a:avLst>
          </a:prstGeom>
          <a:solidFill>
            <a:srgbClr val="DC2300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 rot="3960000">
            <a:off x="6698581" y="3813360"/>
            <a:ext cx="779547" cy="2803085"/>
          </a:xfrm>
          <a:custGeom>
            <a:avLst/>
            <a:gdLst>
              <a:gd name="G0" fmla="+- -5755363 0 0"/>
              <a:gd name="G1" fmla="+- -286103 0 0"/>
              <a:gd name="G2" fmla="+- 7314 0 0"/>
              <a:gd name="G3" fmla="+- 10800 7314 0"/>
              <a:gd name="G4" fmla="sin 10800 -5755363"/>
              <a:gd name="G5" fmla="cos 10800 -5755363"/>
              <a:gd name="G6" fmla="sin 10800 -286103"/>
              <a:gd name="G7" fmla="cos 10800 -286103"/>
              <a:gd name="G8" fmla="+- G4 10800 0"/>
              <a:gd name="G9" fmla="+- G5 10800 0"/>
              <a:gd name="G10" fmla="+- G6 10800 0"/>
              <a:gd name="G11" fmla="+- G7 10800 0"/>
              <a:gd name="G12" fmla="sin G3 -5755363"/>
              <a:gd name="G13" fmla="cos G3 -5755363"/>
              <a:gd name="G14" fmla="sin G3 -286103"/>
              <a:gd name="G15" fmla="cos G3 -286103"/>
              <a:gd name="G16" fmla="+- G12 10800 0"/>
              <a:gd name="G17" fmla="+- G13 10800 0"/>
              <a:gd name="G18" fmla="+- G14 10800 0"/>
              <a:gd name="G19" fmla="+- G15 10800 0"/>
              <a:gd name="G20" fmla="+- 21600 0 G3"/>
              <a:gd name="G21" fmla="sin 13500 -286103"/>
              <a:gd name="G22" fmla="cos 13500 -286103"/>
              <a:gd name="G23" fmla="+- G21 10800 0"/>
              <a:gd name="G24" fmla="+- G22 10800 0"/>
              <a:gd name="G25" fmla="+- 7314 0 2700"/>
              <a:gd name="G26" fmla="sin G25 -286103"/>
              <a:gd name="G27" fmla="cos G25 -286103"/>
              <a:gd name="G28" fmla="+- G26 10800 0"/>
              <a:gd name="G29" fmla="+- G27 10800 0"/>
              <a:gd name="G30" fmla="+- -286103 45 0"/>
              <a:gd name="G31" fmla="*/ 1 6295 25856"/>
              <a:gd name="G32" fmla="*/ G30 G31 1"/>
              <a:gd name="G33" fmla="*/ G32 1 180"/>
              <a:gd name="G34" fmla="+- G29 0 G24"/>
              <a:gd name="G35" fmla="+- G29 0 G24"/>
              <a:gd name="G36" fmla="*/ G34 G35 1"/>
              <a:gd name="G37" fmla="+- G28 0 G23"/>
              <a:gd name="G38" fmla="+- G28 0 G23"/>
              <a:gd name="G39" fmla="*/ G37 G38 1"/>
              <a:gd name="G40" fmla="+- G36 G39 0"/>
              <a:gd name="G41" fmla="sqrt G40"/>
              <a:gd name="G42" fmla="*/ 1 63245 25856"/>
              <a:gd name="G43" fmla="*/ G42 G41 1"/>
              <a:gd name="G44" fmla="sin G43 G33"/>
              <a:gd name="G45" fmla="cos G43 G33"/>
              <a:gd name="G46" fmla="+- G28 G44 0"/>
              <a:gd name="G47" fmla="+- G29 G45 0"/>
              <a:gd name="T0" fmla="*/ 0 w 21600"/>
              <a:gd name="T1" fmla="*/ 17770 h 21600"/>
              <a:gd name="T2" fmla="*/ 0 w 21600"/>
              <a:gd name="T3" fmla="*/ 0 h 21600"/>
              <a:gd name="T4" fmla="*/ 10448 w 21600"/>
              <a:gd name="T5" fmla="*/ 33170 h 21600"/>
              <a:gd name="T6" fmla="*/ 11489 w 21600"/>
              <a:gd name="T7" fmla="*/ 9421 h 21600"/>
              <a:gd name="T8" fmla="*/ 24260 w 21600"/>
              <a:gd name="T9" fmla="*/ 4614 h 21600"/>
              <a:gd name="T10" fmla="*/ 18061 w 21600"/>
              <a:gd name="T11" fmla="*/ -7301 h 21600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8092" y="10243"/>
                </a:moveTo>
                <a:cubicBezTo>
                  <a:pt x="17809" y="6537"/>
                  <a:pt x="14792" y="3632"/>
                  <a:pt x="11078" y="3491"/>
                </a:cubicBezTo>
                <a:lnTo>
                  <a:pt x="11209" y="7"/>
                </a:lnTo>
                <a:cubicBezTo>
                  <a:pt x="16694" y="216"/>
                  <a:pt x="21150" y="4504"/>
                  <a:pt x="21568" y="9976"/>
                </a:cubicBezTo>
                <a:lnTo>
                  <a:pt x="24260" y="9772"/>
                </a:lnTo>
                <a:lnTo>
                  <a:pt x="33170" y="10448"/>
                </a:lnTo>
                <a:lnTo>
                  <a:pt x="15400" y="10448"/>
                </a:lnTo>
                <a:close/>
              </a:path>
            </a:pathLst>
          </a:custGeom>
          <a:solidFill>
            <a:srgbClr val="FF3333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11460000">
            <a:off x="6514148" y="2642733"/>
            <a:ext cx="721306" cy="3272755"/>
          </a:xfrm>
          <a:custGeom>
            <a:avLst/>
            <a:gdLst>
              <a:gd name="G0" fmla="+- -7384072 0 0"/>
              <a:gd name="G1" fmla="+- -286103 0 0"/>
              <a:gd name="G2" fmla="+- 7314 0 0"/>
              <a:gd name="G3" fmla="+- 10800 7314 0"/>
              <a:gd name="G4" fmla="sin 10800 -7384072"/>
              <a:gd name="G5" fmla="cos 10800 -7384072"/>
              <a:gd name="G6" fmla="sin 10800 -286103"/>
              <a:gd name="G7" fmla="cos 10800 -286103"/>
              <a:gd name="G8" fmla="+- G4 10800 0"/>
              <a:gd name="G9" fmla="+- G5 10800 0"/>
              <a:gd name="G10" fmla="+- G6 10800 0"/>
              <a:gd name="G11" fmla="+- G7 10800 0"/>
              <a:gd name="G12" fmla="sin G3 -7384072"/>
              <a:gd name="G13" fmla="cos G3 -7384072"/>
              <a:gd name="G14" fmla="sin G3 -286103"/>
              <a:gd name="G15" fmla="cos G3 -286103"/>
              <a:gd name="G16" fmla="+- G12 10800 0"/>
              <a:gd name="G17" fmla="+- G13 10800 0"/>
              <a:gd name="G18" fmla="+- G14 10800 0"/>
              <a:gd name="G19" fmla="+- G15 10800 0"/>
              <a:gd name="G20" fmla="+- 21600 0 G3"/>
              <a:gd name="G21" fmla="sin 13500 -286103"/>
              <a:gd name="G22" fmla="cos 13500 -286103"/>
              <a:gd name="G23" fmla="+- G21 10800 0"/>
              <a:gd name="G24" fmla="+- G22 10800 0"/>
              <a:gd name="G25" fmla="+- 7314 0 2700"/>
              <a:gd name="G26" fmla="sin G25 -286103"/>
              <a:gd name="G27" fmla="cos G25 -286103"/>
              <a:gd name="G28" fmla="+- G26 10800 0"/>
              <a:gd name="G29" fmla="+- G27 10800 0"/>
              <a:gd name="G30" fmla="+- -286103 45 0"/>
              <a:gd name="G31" fmla="*/ 1 6295 25856"/>
              <a:gd name="G32" fmla="*/ G30 G31 1"/>
              <a:gd name="G33" fmla="*/ G32 1 180"/>
              <a:gd name="G34" fmla="+- G29 0 G24"/>
              <a:gd name="G35" fmla="+- G29 0 G24"/>
              <a:gd name="G36" fmla="*/ G34 G35 1"/>
              <a:gd name="G37" fmla="+- G28 0 G23"/>
              <a:gd name="G38" fmla="+- G28 0 G23"/>
              <a:gd name="G39" fmla="*/ G37 G38 1"/>
              <a:gd name="G40" fmla="+- G36 G39 0"/>
              <a:gd name="G41" fmla="sqrt G40"/>
              <a:gd name="G42" fmla="*/ 1 63245 25856"/>
              <a:gd name="G43" fmla="*/ G42 G41 1"/>
              <a:gd name="G44" fmla="sin G43 G33"/>
              <a:gd name="G45" fmla="cos G43 G33"/>
              <a:gd name="G46" fmla="+- G28 G44 0"/>
              <a:gd name="G47" fmla="+- G29 G45 0"/>
              <a:gd name="T0" fmla="*/ 0 w 21600"/>
              <a:gd name="T1" fmla="*/ 17770 h 21600"/>
              <a:gd name="T2" fmla="*/ 0 w 21600"/>
              <a:gd name="T3" fmla="*/ 0 h 21600"/>
              <a:gd name="T4" fmla="*/ 10448 w 21600"/>
              <a:gd name="T5" fmla="*/ 33170 h 21600"/>
              <a:gd name="T6" fmla="*/ 3817 w 21600"/>
              <a:gd name="T7" fmla="*/ 9421 h 21600"/>
              <a:gd name="T8" fmla="*/ 24260 w 21600"/>
              <a:gd name="T9" fmla="*/ 4614 h 21600"/>
              <a:gd name="T10" fmla="*/ 18061 w 21600"/>
              <a:gd name="T11" fmla="*/ -5915 h 21600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8092" y="10243"/>
                </a:moveTo>
                <a:cubicBezTo>
                  <a:pt x="17801" y="6430"/>
                  <a:pt x="14623" y="3486"/>
                  <a:pt x="10800" y="3486"/>
                </a:cubicBezTo>
                <a:cubicBezTo>
                  <a:pt x="9832" y="3485"/>
                  <a:pt x="8873" y="3678"/>
                  <a:pt x="7980" y="4051"/>
                </a:cubicBezTo>
                <a:lnTo>
                  <a:pt x="6637" y="834"/>
                </a:lnTo>
                <a:cubicBezTo>
                  <a:pt x="7955" y="283"/>
                  <a:pt x="9370" y="-1"/>
                  <a:pt x="10800" y="0"/>
                </a:cubicBezTo>
                <a:cubicBezTo>
                  <a:pt x="16445" y="0"/>
                  <a:pt x="21138" y="4347"/>
                  <a:pt x="21568" y="9976"/>
                </a:cubicBezTo>
                <a:lnTo>
                  <a:pt x="24260" y="9772"/>
                </a:lnTo>
                <a:lnTo>
                  <a:pt x="33170" y="10448"/>
                </a:lnTo>
                <a:lnTo>
                  <a:pt x="15400" y="10448"/>
                </a:lnTo>
                <a:close/>
              </a:path>
            </a:pathLst>
          </a:custGeom>
          <a:solidFill>
            <a:srgbClr val="2323DC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1500000">
            <a:off x="6642579" y="3538204"/>
            <a:ext cx="430095" cy="241928"/>
          </a:xfrm>
          <a:prstGeom prst="rightArrow">
            <a:avLst>
              <a:gd name="adj1" fmla="val 43398"/>
              <a:gd name="adj2" fmla="val 38556"/>
            </a:avLst>
          </a:prstGeom>
          <a:solidFill>
            <a:srgbClr val="2323DC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3240000">
            <a:off x="6989044" y="3625567"/>
            <a:ext cx="483857" cy="215048"/>
          </a:xfrm>
          <a:prstGeom prst="rightArrow">
            <a:avLst>
              <a:gd name="adj1" fmla="val 43398"/>
              <a:gd name="adj2" fmla="val 38556"/>
            </a:avLst>
          </a:prstGeom>
          <a:solidFill>
            <a:srgbClr val="2323DC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4680000">
            <a:off x="7678710" y="3318770"/>
            <a:ext cx="394813" cy="212061"/>
          </a:xfrm>
          <a:prstGeom prst="rightArrow">
            <a:avLst>
              <a:gd name="adj1" fmla="val 43398"/>
              <a:gd name="adj2" fmla="val 31903"/>
            </a:avLst>
          </a:prstGeom>
          <a:solidFill>
            <a:srgbClr val="DC2300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236378" y="5322426"/>
            <a:ext cx="1075238" cy="483857"/>
          </a:xfrm>
          <a:prstGeom prst="ellipse">
            <a:avLst/>
          </a:prstGeom>
          <a:solidFill>
            <a:srgbClr val="C0C0C0">
              <a:alpha val="50000"/>
            </a:srgbClr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 anchor="ctr" anchorCtr="1"/>
          <a:lstStyle/>
          <a:p>
            <a:pPr algn="ctr"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>
                <a:solidFill>
                  <a:srgbClr val="000000"/>
                </a:solidFill>
              </a:rPr>
              <a:t>Cells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5047" y="1286926"/>
            <a:ext cx="4946093" cy="5246824"/>
          </a:xfrm>
          <a:ln/>
        </p:spPr>
        <p:txBody>
          <a:bodyPr tIns="20160">
            <a:normAutofit lnSpcReduction="10000"/>
          </a:bodyPr>
          <a:lstStyle/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Highest</a:t>
            </a:r>
            <a:r>
              <a:rPr lang="en-US" sz="3200" dirty="0"/>
              <a:t> Pressure at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n-US" sz="3200" dirty="0"/>
              <a:t> Ventricle--Squeezes blood to aorta and out to the body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Lowest</a:t>
            </a:r>
            <a:r>
              <a:rPr lang="en-US" sz="3200" dirty="0"/>
              <a:t> pressure is blood returning to heart at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</a:t>
            </a:r>
            <a:r>
              <a:rPr lang="en-US" sz="3200" dirty="0"/>
              <a:t> Atrium—Squeezes to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</a:t>
            </a:r>
            <a:r>
              <a:rPr lang="en-US" sz="3200" dirty="0"/>
              <a:t> Ventricle, to lungs to get oxygen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sz="3200" dirty="0"/>
              <a:t>From lungs to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n-US" sz="3200" dirty="0"/>
              <a:t> atrium and back to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left</a:t>
            </a:r>
            <a:r>
              <a:rPr lang="en-US" sz="3200" dirty="0"/>
              <a:t> ventricle</a:t>
            </a:r>
          </a:p>
        </p:txBody>
      </p:sp>
    </p:spTree>
    <p:extLst>
      <p:ext uri="{BB962C8B-B14F-4D97-AF65-F5344CB8AC3E}">
        <p14:creationId xmlns:p14="http://schemas.microsoft.com/office/powerpoint/2010/main" val="2198953893"/>
      </p:ext>
    </p:extLst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977" y="273850"/>
            <a:ext cx="8228554" cy="716750"/>
          </a:xfrm>
          <a:ln/>
        </p:spPr>
        <p:txBody>
          <a:bodyPr tIns="2412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Blood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Pressure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977" y="1295400"/>
            <a:ext cx="8228554" cy="4835135"/>
          </a:xfrm>
          <a:ln/>
        </p:spPr>
        <p:txBody>
          <a:bodyPr/>
          <a:lstStyle/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b="1" dirty="0"/>
              <a:t>Systole</a:t>
            </a:r>
            <a:r>
              <a:rPr lang="en-US" dirty="0"/>
              <a:t>—Squeeze, contraction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b="1" dirty="0"/>
              <a:t>Diastole</a:t>
            </a:r>
            <a:r>
              <a:rPr lang="en-US" dirty="0"/>
              <a:t>—Fill, “dreamy”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Blood Pressure measurement is taken during systole and diastole of left ventricle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The top number is systole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The lower number is diastole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Normal for average male is 120/80</a:t>
            </a:r>
          </a:p>
          <a:p>
            <a:pPr marL="430213" indent="-323850">
              <a:buClr>
                <a:srgbClr val="800000"/>
              </a:buClr>
              <a:buSzPct val="45000"/>
              <a:buFont typeface="Wingdings" charset="2"/>
              <a:buChar char=""/>
              <a:tabLst>
                <a:tab pos="430213" algn="l"/>
                <a:tab pos="804863" algn="l"/>
                <a:tab pos="1524000" algn="l"/>
                <a:tab pos="2243138" algn="l"/>
                <a:tab pos="2962275" algn="l"/>
                <a:tab pos="3681413" algn="l"/>
                <a:tab pos="4400550" algn="l"/>
                <a:tab pos="5119688" algn="l"/>
                <a:tab pos="5838825" algn="l"/>
                <a:tab pos="6557963" algn="l"/>
                <a:tab pos="7277100" algn="l"/>
                <a:tab pos="7996238" algn="l"/>
                <a:tab pos="8715375" algn="l"/>
                <a:tab pos="9434513" algn="l"/>
                <a:tab pos="10153650" algn="l"/>
                <a:tab pos="10872788" algn="l"/>
              </a:tabLst>
            </a:pPr>
            <a:r>
              <a:rPr lang="en-US" dirty="0"/>
              <a:t>Normal for average female is 110/70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9"/>
          <a:stretch>
            <a:fillRect/>
          </a:stretch>
        </p:blipFill>
        <p:spPr bwMode="auto">
          <a:xfrm>
            <a:off x="6172200" y="4191000"/>
            <a:ext cx="2799522" cy="1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025565"/>
      </p:ext>
    </p:extLst>
  </p:cSld>
  <p:clrMapOvr>
    <a:masterClrMapping/>
  </p:clrMapOvr>
  <p:transition spd="med">
    <p:pull dir="r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160</TotalTime>
  <Words>1085</Words>
  <Application>Microsoft Office PowerPoint</Application>
  <PresentationFormat>On-screen Show (4:3)</PresentationFormat>
  <Paragraphs>177</Paragraphs>
  <Slides>27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Origin</vt:lpstr>
      <vt:lpstr>33_The Cardiovascular System</vt:lpstr>
      <vt:lpstr>Cardiovascular System </vt:lpstr>
      <vt:lpstr>The Heart </vt:lpstr>
      <vt:lpstr>Blood Vessels </vt:lpstr>
      <vt:lpstr>The blood </vt:lpstr>
      <vt:lpstr>Blood composition </vt:lpstr>
      <vt:lpstr>What factors affect blood flow through the circulatory system?</vt:lpstr>
      <vt:lpstr>Blood Flow and Pressure Gradient</vt:lpstr>
      <vt:lpstr>Blood Pressure</vt:lpstr>
      <vt:lpstr>Blood Pressure</vt:lpstr>
      <vt:lpstr>Blood Volume</vt:lpstr>
      <vt:lpstr>Resistance</vt:lpstr>
      <vt:lpstr>Sources of Resistance </vt:lpstr>
      <vt:lpstr>Factors That Affect Blood Flow</vt:lpstr>
      <vt:lpstr>What diseases affect the blood flow?</vt:lpstr>
      <vt:lpstr>         Atherosclerosis</vt:lpstr>
      <vt:lpstr>PowerPoint Presentation</vt:lpstr>
      <vt:lpstr> </vt:lpstr>
      <vt:lpstr>Sickle Cell Anemia</vt:lpstr>
      <vt:lpstr>Diet High in Salt</vt:lpstr>
      <vt:lpstr>Hypertension </vt:lpstr>
      <vt:lpstr>Smoking </vt:lpstr>
      <vt:lpstr>Exercise</vt:lpstr>
      <vt:lpstr>Test</vt:lpstr>
      <vt:lpstr>Answers</vt:lpstr>
      <vt:lpstr>Test</vt:lpstr>
      <vt:lpstr>PowerPoint Presentation</vt:lpstr>
    </vt:vector>
  </TitlesOfParts>
  <Company>DASH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33_The Cardiovascular System</dc:title>
  <dc:creator>Windows User</dc:creator>
  <cp:lastModifiedBy>Windows User</cp:lastModifiedBy>
  <cp:revision>15</cp:revision>
  <dcterms:created xsi:type="dcterms:W3CDTF">2015-02-11T22:10:57Z</dcterms:created>
  <dcterms:modified xsi:type="dcterms:W3CDTF">2015-02-18T20:15:07Z</dcterms:modified>
</cp:coreProperties>
</file>