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3" r:id="rId4"/>
    <p:sldId id="268" r:id="rId5"/>
    <p:sldId id="269" r:id="rId6"/>
    <p:sldId id="271" r:id="rId7"/>
    <p:sldId id="272" r:id="rId8"/>
    <p:sldId id="273" r:id="rId9"/>
    <p:sldId id="274" r:id="rId10"/>
    <p:sldId id="275" r:id="rId11"/>
    <p:sldId id="276" r:id="rId12"/>
    <p:sldId id="277" r:id="rId13"/>
    <p:sldId id="279" r:id="rId14"/>
    <p:sldId id="278" r:id="rId15"/>
    <p:sldId id="258" r:id="rId16"/>
    <p:sldId id="259" r:id="rId17"/>
    <p:sldId id="260" r:id="rId18"/>
    <p:sldId id="261" r:id="rId19"/>
    <p:sldId id="262" r:id="rId20"/>
    <p:sldId id="280"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DC604DC-AA48-4C80-8E3A-09E99917558E}" type="datetimeFigureOut">
              <a:rPr lang="en-US" smtClean="0"/>
              <a:pPr/>
              <a:t>3/11/2015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525D776-2B98-4A19-BE92-D25D338025C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604DC-AA48-4C80-8E3A-09E99917558E}"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5D776-2B98-4A19-BE92-D25D338025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604DC-AA48-4C80-8E3A-09E99917558E}"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5D776-2B98-4A19-BE92-D25D338025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DC604DC-AA48-4C80-8E3A-09E99917558E}"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5D776-2B98-4A19-BE92-D25D338025C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C604DC-AA48-4C80-8E3A-09E99917558E}" type="datetimeFigureOut">
              <a:rPr lang="en-US" smtClean="0"/>
              <a:pPr/>
              <a:t>3/11/2015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525D776-2B98-4A19-BE92-D25D338025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DC604DC-AA48-4C80-8E3A-09E99917558E}" type="datetimeFigureOut">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5D776-2B98-4A19-BE92-D25D338025C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DC604DC-AA48-4C80-8E3A-09E99917558E}" type="datetimeFigureOut">
              <a:rPr lang="en-US" smtClean="0"/>
              <a:pPr/>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25D776-2B98-4A19-BE92-D25D338025C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C604DC-AA48-4C80-8E3A-09E99917558E}" type="datetimeFigureOut">
              <a:rPr lang="en-US" smtClean="0"/>
              <a:pPr/>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25D776-2B98-4A19-BE92-D25D338025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604DC-AA48-4C80-8E3A-09E99917558E}" type="datetimeFigureOut">
              <a:rPr lang="en-US" smtClean="0"/>
              <a:pPr/>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25D776-2B98-4A19-BE92-D25D338025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C604DC-AA48-4C80-8E3A-09E99917558E}" type="datetimeFigureOut">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5D776-2B98-4A19-BE92-D25D338025C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C604DC-AA48-4C80-8E3A-09E99917558E}" type="datetimeFigureOut">
              <a:rPr lang="en-US" smtClean="0"/>
              <a:pPr/>
              <a:t>3/11/2015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525D776-2B98-4A19-BE92-D25D338025C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DC604DC-AA48-4C80-8E3A-09E99917558E}" type="datetimeFigureOut">
              <a:rPr lang="en-US" smtClean="0"/>
              <a:pPr/>
              <a:t>3/11/2015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525D776-2B98-4A19-BE92-D25D338025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ucopenaccess.org/mod/resource/view.php?inpopup=true&amp;id=24851" TargetMode="External"/><Relationship Id="rId2" Type="http://schemas.openxmlformats.org/officeDocument/2006/relationships/hyperlink" Target="http://www.ucopenaccess.org/mod/resource/view.php?inpopup=true&amp;id=2485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ucopenaccess.org/mod/resource/view.php?inpopup=true&amp;id=2484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copenaccess.org/mod/resource/view.php?inpopup=true&amp;id=24849" TargetMode="External"/><Relationship Id="rId2" Type="http://schemas.openxmlformats.org/officeDocument/2006/relationships/hyperlink" Target="http://www.ucopenaccess.org/mod/resource/view.php?inpopup=true&amp;id=2485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ucopenaccess.org/mod/resource/view.php?inpopup=true&amp;id=2485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200400"/>
            <a:ext cx="8763000" cy="2514600"/>
          </a:xfrm>
        </p:spPr>
        <p:txBody>
          <a:bodyPr/>
          <a:lstStyle/>
          <a:p>
            <a:r>
              <a:rPr lang="en-US" b="1" dirty="0" smtClean="0"/>
              <a:t>SC.912.L.16.10 </a:t>
            </a:r>
            <a:r>
              <a:rPr lang="en-US" dirty="0" smtClean="0"/>
              <a:t>Evaluate the </a:t>
            </a:r>
            <a:r>
              <a:rPr lang="en-US" b="1" dirty="0" smtClean="0"/>
              <a:t>impact of biotechnology </a:t>
            </a:r>
            <a:r>
              <a:rPr lang="en-US" dirty="0" smtClean="0"/>
              <a:t>on </a:t>
            </a:r>
          </a:p>
          <a:p>
            <a:pPr>
              <a:buFont typeface="Arial" pitchFamily="34" charset="0"/>
              <a:buChar char="•"/>
            </a:pPr>
            <a:r>
              <a:rPr lang="en-US" dirty="0" smtClean="0"/>
              <a:t>the individual,</a:t>
            </a:r>
          </a:p>
          <a:p>
            <a:pPr>
              <a:buFont typeface="Arial" pitchFamily="34" charset="0"/>
              <a:buChar char="•"/>
            </a:pPr>
            <a:r>
              <a:rPr lang="en-US" dirty="0" smtClean="0"/>
              <a:t>society </a:t>
            </a:r>
          </a:p>
          <a:p>
            <a:pPr>
              <a:buFont typeface="Arial" pitchFamily="34" charset="0"/>
              <a:buChar char="•"/>
            </a:pPr>
            <a:r>
              <a:rPr lang="en-US" dirty="0" smtClean="0"/>
              <a:t> the environment,</a:t>
            </a:r>
          </a:p>
          <a:p>
            <a:r>
              <a:rPr lang="en-US" dirty="0" smtClean="0"/>
              <a:t> including medical and ethical issues.</a:t>
            </a:r>
          </a:p>
          <a:p>
            <a:endParaRPr lang="en-US" dirty="0"/>
          </a:p>
        </p:txBody>
      </p:sp>
      <p:sp>
        <p:nvSpPr>
          <p:cNvPr id="2" name="Title 1"/>
          <p:cNvSpPr>
            <a:spLocks noGrp="1"/>
          </p:cNvSpPr>
          <p:nvPr>
            <p:ph type="ctrTitle"/>
          </p:nvPr>
        </p:nvSpPr>
        <p:spPr/>
        <p:txBody>
          <a:bodyPr>
            <a:normAutofit fontScale="90000"/>
          </a:bodyPr>
          <a:lstStyle/>
          <a:p>
            <a:r>
              <a:rPr lang="en-US" dirty="0" smtClean="0"/>
              <a:t>BIOTECHNOLOGY</a:t>
            </a:r>
            <a:br>
              <a:rPr lang="en-US" dirty="0" smtClean="0"/>
            </a:br>
            <a:r>
              <a:rPr lang="en-US" dirty="0" smtClean="0"/>
              <a:t>(Genetic Engineering, Cloning, Artificial Selection)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09600"/>
          </a:xfrm>
        </p:spPr>
        <p:txBody>
          <a:bodyPr>
            <a:normAutofit fontScale="90000"/>
          </a:bodyPr>
          <a:lstStyle/>
          <a:p>
            <a:pPr algn="ctr"/>
            <a:r>
              <a:rPr lang="en-US" dirty="0" smtClean="0"/>
              <a:t>Cloning</a:t>
            </a:r>
            <a:endParaRPr lang="en-US" dirty="0"/>
          </a:p>
        </p:txBody>
      </p:sp>
      <p:pic>
        <p:nvPicPr>
          <p:cNvPr id="4" name="il_fi" descr="http://static.ddmcdn.com/gif/cloning-sheep.gif"/>
          <p:cNvPicPr>
            <a:picLocks noGrp="1"/>
          </p:cNvPicPr>
          <p:nvPr>
            <p:ph sz="quarter" idx="1"/>
          </p:nvPr>
        </p:nvPicPr>
        <p:blipFill>
          <a:blip r:embed="rId2" cstate="print"/>
          <a:srcRect/>
          <a:stretch>
            <a:fillRect/>
          </a:stretch>
        </p:blipFill>
        <p:spPr bwMode="auto">
          <a:xfrm>
            <a:off x="2286000" y="685800"/>
            <a:ext cx="5181600" cy="5943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39762"/>
          </a:xfrm>
        </p:spPr>
        <p:txBody>
          <a:bodyPr>
            <a:normAutofit fontScale="90000"/>
          </a:bodyPr>
          <a:lstStyle/>
          <a:p>
            <a:r>
              <a:rPr lang="en-US" dirty="0" smtClean="0"/>
              <a:t>Concerns of Cloning</a:t>
            </a:r>
            <a:endParaRPr lang="en-US" dirty="0"/>
          </a:p>
        </p:txBody>
      </p:sp>
      <p:sp>
        <p:nvSpPr>
          <p:cNvPr id="3" name="Content Placeholder 2"/>
          <p:cNvSpPr>
            <a:spLocks noGrp="1"/>
          </p:cNvSpPr>
          <p:nvPr>
            <p:ph sz="quarter" idx="1"/>
          </p:nvPr>
        </p:nvSpPr>
        <p:spPr>
          <a:xfrm>
            <a:off x="228600" y="990600"/>
            <a:ext cx="8458200" cy="5486400"/>
          </a:xfrm>
        </p:spPr>
        <p:txBody>
          <a:bodyPr/>
          <a:lstStyle/>
          <a:p>
            <a:r>
              <a:rPr lang="en-US" dirty="0" smtClean="0"/>
              <a:t>A major concern is that someone will try to clone a human</a:t>
            </a:r>
          </a:p>
          <a:p>
            <a:r>
              <a:rPr lang="en-US" dirty="0" smtClean="0"/>
              <a:t>The rate of animal cloning is fairly low</a:t>
            </a:r>
          </a:p>
          <a:p>
            <a:pPr>
              <a:buNone/>
            </a:pPr>
            <a:r>
              <a:rPr lang="en-US" dirty="0" smtClean="0">
                <a:hlinkClick r:id="rId2"/>
              </a:rPr>
              <a:t>Concerns of Biotechnology</a:t>
            </a:r>
            <a:endParaRPr lang="en-US" dirty="0" smtClean="0"/>
          </a:p>
          <a:p>
            <a:pPr>
              <a:buNone/>
            </a:pPr>
            <a:r>
              <a:rPr lang="en-US" dirty="0" smtClean="0">
                <a:hlinkClick r:id="rId3"/>
              </a:rPr>
              <a:t>Legal Applications</a:t>
            </a:r>
            <a:endParaRPr lang="en-US" dirty="0" smtClean="0"/>
          </a:p>
          <a:p>
            <a:pPr>
              <a:buNone/>
            </a:pPr>
            <a:r>
              <a:rPr lang="en-US" dirty="0" smtClean="0"/>
              <a:t>Even a tiny section of a person’s DNA, left behind at a crime scene </a:t>
            </a:r>
          </a:p>
          <a:p>
            <a:pPr>
              <a:buNone/>
            </a:pPr>
            <a:r>
              <a:rPr lang="en-US" dirty="0" smtClean="0"/>
              <a:t>can be multiplied many times to make identification possible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15962"/>
          </a:xfrm>
        </p:spPr>
        <p:txBody>
          <a:bodyPr>
            <a:normAutofit fontScale="90000"/>
          </a:bodyPr>
          <a:lstStyle/>
          <a:p>
            <a:pPr algn="ctr"/>
            <a:r>
              <a:rPr lang="en-US" dirty="0" smtClean="0"/>
              <a:t>Stem Cells</a:t>
            </a:r>
            <a:endParaRPr lang="en-US" dirty="0"/>
          </a:p>
        </p:txBody>
      </p:sp>
      <p:sp>
        <p:nvSpPr>
          <p:cNvPr id="3" name="Content Placeholder 2"/>
          <p:cNvSpPr>
            <a:spLocks noGrp="1"/>
          </p:cNvSpPr>
          <p:nvPr>
            <p:ph sz="quarter" idx="1"/>
          </p:nvPr>
        </p:nvSpPr>
        <p:spPr>
          <a:xfrm>
            <a:off x="152400" y="914400"/>
            <a:ext cx="8991600" cy="5105400"/>
          </a:xfrm>
        </p:spPr>
        <p:txBody>
          <a:bodyPr>
            <a:normAutofit fontScale="92500" lnSpcReduction="20000"/>
          </a:bodyPr>
          <a:lstStyle/>
          <a:p>
            <a:r>
              <a:rPr lang="en-US" b="1" dirty="0" smtClean="0"/>
              <a:t>Stem Cells </a:t>
            </a:r>
            <a:r>
              <a:rPr lang="en-US" dirty="0" smtClean="0"/>
              <a:t>are </a:t>
            </a:r>
            <a:r>
              <a:rPr lang="en-US" b="1" dirty="0" smtClean="0"/>
              <a:t>not specialized. </a:t>
            </a:r>
            <a:r>
              <a:rPr lang="en-US" dirty="0" smtClean="0"/>
              <a:t>These cells have the </a:t>
            </a:r>
            <a:r>
              <a:rPr lang="en-US" b="1" dirty="0" smtClean="0"/>
              <a:t>ability to develop into a wide variety of cells</a:t>
            </a:r>
          </a:p>
          <a:p>
            <a:r>
              <a:rPr lang="en-US" dirty="0" smtClean="0"/>
              <a:t>Researches have been investigating ways to use stem cells to replace cells that have been damaged by injury or disease and can no longer regenerate. </a:t>
            </a:r>
          </a:p>
          <a:p>
            <a:r>
              <a:rPr lang="en-US" dirty="0" smtClean="0"/>
              <a:t>Possible applications: spinal cord injuries, heart disease, etc</a:t>
            </a:r>
          </a:p>
          <a:p>
            <a:endParaRPr lang="en-US" b="1" dirty="0" smtClean="0"/>
          </a:p>
          <a:p>
            <a:pPr>
              <a:buNone/>
            </a:pPr>
            <a:r>
              <a:rPr lang="en-US" b="1" dirty="0" smtClean="0"/>
              <a:t>Sources of stem cells</a:t>
            </a:r>
          </a:p>
          <a:p>
            <a:pPr>
              <a:buNone/>
            </a:pPr>
            <a:r>
              <a:rPr lang="en-US" b="1" dirty="0" smtClean="0"/>
              <a:t>1. Embryonic tissue: </a:t>
            </a:r>
            <a:r>
              <a:rPr lang="en-US" dirty="0" smtClean="0"/>
              <a:t>Embryos contain cells that are non-</a:t>
            </a:r>
          </a:p>
          <a:p>
            <a:pPr>
              <a:buNone/>
            </a:pPr>
            <a:r>
              <a:rPr lang="en-US" dirty="0" smtClean="0"/>
              <a:t>differentiated and can turn into any type of cell in the body. These cells</a:t>
            </a:r>
          </a:p>
          <a:p>
            <a:pPr>
              <a:buNone/>
            </a:pPr>
            <a:r>
              <a:rPr lang="en-US" dirty="0" smtClean="0"/>
              <a:t>could be used to create new tissues for people with diseases or malformations.</a:t>
            </a:r>
          </a:p>
          <a:p>
            <a:pPr>
              <a:buNone/>
            </a:pPr>
            <a:endParaRPr lang="en-US" dirty="0" smtClean="0"/>
          </a:p>
          <a:p>
            <a:pPr>
              <a:buNone/>
            </a:pPr>
            <a:r>
              <a:rPr lang="en-US" b="1" dirty="0" smtClean="0"/>
              <a:t>2. Adult tissue</a:t>
            </a:r>
          </a:p>
          <a:p>
            <a:pPr>
              <a:buNone/>
            </a:pP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09600"/>
          </a:xfrm>
        </p:spPr>
        <p:txBody>
          <a:bodyPr>
            <a:normAutofit fontScale="90000"/>
          </a:bodyPr>
          <a:lstStyle/>
          <a:p>
            <a:pPr algn="ctr"/>
            <a:r>
              <a:rPr lang="en-US" dirty="0" smtClean="0"/>
              <a:t>Stem Cells</a:t>
            </a:r>
            <a:endParaRPr lang="en-US" dirty="0"/>
          </a:p>
        </p:txBody>
      </p:sp>
      <p:pic>
        <p:nvPicPr>
          <p:cNvPr id="4" name="Content Placeholder 3" descr="http://stemcellupdate.net/files/2612/6316/2188/what-is-a-stem-cell.jpg"/>
          <p:cNvPicPr>
            <a:picLocks noGrp="1"/>
          </p:cNvPicPr>
          <p:nvPr>
            <p:ph sz="quarter" idx="1"/>
          </p:nvPr>
        </p:nvPicPr>
        <p:blipFill>
          <a:blip r:embed="rId2" cstate="print"/>
          <a:srcRect/>
          <a:stretch>
            <a:fillRect/>
          </a:stretch>
        </p:blipFill>
        <p:spPr bwMode="auto">
          <a:xfrm>
            <a:off x="381000" y="762000"/>
            <a:ext cx="8534400" cy="5715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304800"/>
            <a:ext cx="8382000" cy="6248400"/>
          </a:xfrm>
        </p:spPr>
        <p:txBody>
          <a:bodyPr/>
          <a:lstStyle/>
          <a:p>
            <a:pPr>
              <a:buNone/>
            </a:pPr>
            <a:r>
              <a:rPr lang="en-US" dirty="0" smtClean="0"/>
              <a:t>	1. </a:t>
            </a:r>
            <a:r>
              <a:rPr lang="en-US" sz="3200" dirty="0" smtClean="0"/>
              <a:t>While genetic engineering has positive benefits, there are also concerns associated with widespread use of genetic engineering in agriculture. If many farmers begin to plant more genetically modified crops that have an increased tolerance to insects, which of the following may result? </a:t>
            </a:r>
          </a:p>
          <a:p>
            <a:r>
              <a:rPr lang="en-US" sz="3200" b="1" dirty="0" smtClean="0"/>
              <a:t>A. an increase in the use of pesticides</a:t>
            </a:r>
            <a:endParaRPr lang="en-US" sz="3200" dirty="0" smtClean="0"/>
          </a:p>
          <a:p>
            <a:r>
              <a:rPr lang="en-US" sz="3200" b="1" dirty="0" smtClean="0">
                <a:solidFill>
                  <a:srgbClr val="FF0000"/>
                </a:solidFill>
              </a:rPr>
              <a:t>B. a decrease in genetic diversity of the crops</a:t>
            </a:r>
            <a:endParaRPr lang="en-US" sz="3200" dirty="0" smtClean="0">
              <a:solidFill>
                <a:srgbClr val="FF0000"/>
              </a:solidFill>
            </a:endParaRPr>
          </a:p>
          <a:p>
            <a:r>
              <a:rPr lang="en-US" sz="3200" b="1" dirty="0" smtClean="0"/>
              <a:t>C. an increase in the contamination of the water supply</a:t>
            </a:r>
            <a:endParaRPr lang="en-US" sz="3200" dirty="0" smtClean="0"/>
          </a:p>
          <a:p>
            <a:r>
              <a:rPr lang="en-US" sz="3200" b="1" dirty="0" smtClean="0"/>
              <a:t>D. a decrease in crop productivity</a:t>
            </a:r>
            <a:endParaRPr lang="en-US" sz="3200"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458200" cy="6248400"/>
          </a:xfrm>
        </p:spPr>
        <p:txBody>
          <a:bodyPr/>
          <a:lstStyle/>
          <a:p>
            <a:pPr>
              <a:buNone/>
            </a:pPr>
            <a:r>
              <a:rPr lang="en-US" sz="3200" dirty="0" smtClean="0"/>
              <a:t>2. Stem cell research has been a controversial subject in past years. What is the reason for this? </a:t>
            </a:r>
          </a:p>
          <a:p>
            <a:r>
              <a:rPr lang="en-US" sz="3200" b="1" dirty="0" smtClean="0">
                <a:solidFill>
                  <a:srgbClr val="FF0000"/>
                </a:solidFill>
              </a:rPr>
              <a:t>A. Cells for study are often taken from human embryos.</a:t>
            </a:r>
            <a:endParaRPr lang="en-US" sz="3200" dirty="0" smtClean="0">
              <a:solidFill>
                <a:srgbClr val="FF0000"/>
              </a:solidFill>
            </a:endParaRPr>
          </a:p>
          <a:p>
            <a:r>
              <a:rPr lang="en-US" sz="3200" b="1" dirty="0" smtClean="0"/>
              <a:t>B. Stem cell techniques will not accomplish the intended purpose.</a:t>
            </a:r>
            <a:endParaRPr lang="en-US" sz="3200" dirty="0" smtClean="0"/>
          </a:p>
          <a:p>
            <a:r>
              <a:rPr lang="en-US" sz="3200" b="1" dirty="0" smtClean="0"/>
              <a:t>C. The cells cannot be isolated. </a:t>
            </a:r>
            <a:endParaRPr lang="en-US" sz="3200" dirty="0" smtClean="0"/>
          </a:p>
          <a:p>
            <a:r>
              <a:rPr lang="en-US" sz="3200" b="1" dirty="0" smtClean="0"/>
              <a:t>D. Replacement tissue will never be grown from a person's own stem cells.</a:t>
            </a:r>
            <a:endParaRPr lang="en-US" sz="3200"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458200" cy="6248400"/>
          </a:xfrm>
        </p:spPr>
        <p:txBody>
          <a:bodyPr/>
          <a:lstStyle/>
          <a:p>
            <a:pPr>
              <a:buNone/>
            </a:pPr>
            <a:r>
              <a:rPr lang="en-US" sz="3200" dirty="0" smtClean="0"/>
              <a:t>3. What kind of genetically modified crops would be most successful in wet-tropical countries that are </a:t>
            </a:r>
            <a:r>
              <a:rPr lang="en-US" sz="3200" b="1" dirty="0" smtClean="0"/>
              <a:t>overcrowded</a:t>
            </a:r>
            <a:r>
              <a:rPr lang="en-US" sz="3200" dirty="0" smtClean="0"/>
              <a:t>? </a:t>
            </a:r>
          </a:p>
          <a:p>
            <a:r>
              <a:rPr lang="en-US" sz="3200" b="1" dirty="0" smtClean="0"/>
              <a:t>A. crops that are drought- and pest-resistant</a:t>
            </a:r>
            <a:endParaRPr lang="en-US" sz="3200" dirty="0" smtClean="0"/>
          </a:p>
          <a:p>
            <a:r>
              <a:rPr lang="en-US" sz="3200" b="1" dirty="0" smtClean="0"/>
              <a:t>B. high-yield crops that do not need a lot of sunshine</a:t>
            </a:r>
            <a:endParaRPr lang="en-US" sz="3200" dirty="0" smtClean="0"/>
          </a:p>
          <a:p>
            <a:r>
              <a:rPr lang="en-US" sz="3200" b="1" dirty="0" smtClean="0">
                <a:solidFill>
                  <a:srgbClr val="FF0000"/>
                </a:solidFill>
              </a:rPr>
              <a:t>C. high-yield crops that are pest-resistant</a:t>
            </a:r>
            <a:endParaRPr lang="en-US" sz="3200" dirty="0" smtClean="0">
              <a:solidFill>
                <a:srgbClr val="FF0000"/>
              </a:solidFill>
            </a:endParaRPr>
          </a:p>
          <a:p>
            <a:r>
              <a:rPr lang="en-US" sz="3200" b="1" dirty="0" smtClean="0"/>
              <a:t>D. crops that are drought-resistant and need a lot of sunshine</a:t>
            </a:r>
            <a:endParaRPr lang="en-US" sz="3200"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324600"/>
          </a:xfrm>
        </p:spPr>
        <p:txBody>
          <a:bodyPr>
            <a:normAutofit lnSpcReduction="10000"/>
          </a:bodyPr>
          <a:lstStyle/>
          <a:p>
            <a:pPr>
              <a:buNone/>
            </a:pPr>
            <a:r>
              <a:rPr lang="en-US" sz="3600" dirty="0" smtClean="0"/>
              <a:t>4. In what way did gene therapy, the replacement of a faulty gene with a normal one, stimulate medical research? </a:t>
            </a:r>
          </a:p>
          <a:p>
            <a:r>
              <a:rPr lang="en-US" sz="3600" b="1" dirty="0" smtClean="0"/>
              <a:t>A. New medications had to be developed and tested.</a:t>
            </a:r>
            <a:endParaRPr lang="en-US" sz="3600" dirty="0" smtClean="0"/>
          </a:p>
          <a:p>
            <a:r>
              <a:rPr lang="en-US" sz="3600" b="1" dirty="0" smtClean="0"/>
              <a:t>B. The effects of viral DNA had to be studied.</a:t>
            </a:r>
            <a:endParaRPr lang="en-US" sz="3600" dirty="0" smtClean="0"/>
          </a:p>
          <a:p>
            <a:r>
              <a:rPr lang="en-US" sz="3600" b="1" dirty="0" smtClean="0"/>
              <a:t>C. The way in which DNA replicates had to be determined.</a:t>
            </a:r>
            <a:endParaRPr lang="en-US" sz="3600" dirty="0" smtClean="0"/>
          </a:p>
          <a:p>
            <a:r>
              <a:rPr lang="en-US" sz="3600" b="1" dirty="0" smtClean="0">
                <a:solidFill>
                  <a:srgbClr val="FF0000"/>
                </a:solidFill>
              </a:rPr>
              <a:t>D. The genes on each chromosome had to be mapped and described.</a:t>
            </a:r>
            <a:endParaRPr lang="en-US" sz="3600" dirty="0" smtClean="0">
              <a:solidFill>
                <a:srgbClr val="FF0000"/>
              </a:solidFill>
            </a:endParaRP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534400" cy="6248400"/>
          </a:xfrm>
        </p:spPr>
        <p:txBody>
          <a:bodyPr/>
          <a:lstStyle/>
          <a:p>
            <a:pPr>
              <a:buNone/>
            </a:pPr>
            <a:r>
              <a:rPr lang="en-US" sz="4800" dirty="0" smtClean="0"/>
              <a:t>5. The way that crimes are solved today was affected by which of the following technologies? </a:t>
            </a:r>
          </a:p>
          <a:p>
            <a:r>
              <a:rPr lang="en-US" sz="4800" b="1" dirty="0" smtClean="0"/>
              <a:t>A. gene therapy</a:t>
            </a:r>
            <a:endParaRPr lang="en-US" sz="4800" dirty="0" smtClean="0"/>
          </a:p>
          <a:p>
            <a:r>
              <a:rPr lang="en-US" sz="4800" b="1" dirty="0" smtClean="0">
                <a:solidFill>
                  <a:srgbClr val="FF0000"/>
                </a:solidFill>
              </a:rPr>
              <a:t>B. DNA fingerprinting</a:t>
            </a:r>
            <a:endParaRPr lang="en-US" sz="4800" dirty="0" smtClean="0">
              <a:solidFill>
                <a:srgbClr val="FF0000"/>
              </a:solidFill>
            </a:endParaRPr>
          </a:p>
          <a:p>
            <a:r>
              <a:rPr lang="en-US" sz="4800" b="1" dirty="0" smtClean="0"/>
              <a:t>C. genetic testing</a:t>
            </a:r>
            <a:endParaRPr lang="en-US" sz="4800" dirty="0" smtClean="0"/>
          </a:p>
          <a:p>
            <a:r>
              <a:rPr lang="en-US" sz="4800" b="1" dirty="0" smtClean="0"/>
              <a:t>D. Genetic modification</a:t>
            </a:r>
            <a:endParaRPr lang="en-US" sz="4800"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457200"/>
            <a:ext cx="8686800" cy="6248400"/>
          </a:xfrm>
        </p:spPr>
        <p:txBody>
          <a:bodyPr/>
          <a:lstStyle/>
          <a:p>
            <a:pPr>
              <a:buNone/>
            </a:pPr>
            <a:r>
              <a:rPr lang="en-US" sz="3200" dirty="0" smtClean="0"/>
              <a:t>6. Which technology below would probably be the most important to a person who had diabetes and had to take insulin every day? </a:t>
            </a:r>
          </a:p>
          <a:p>
            <a:r>
              <a:rPr lang="en-US" sz="3200" b="1" dirty="0" smtClean="0"/>
              <a:t>A. testing parents for genetic disorders before they have children</a:t>
            </a:r>
            <a:endParaRPr lang="en-US" sz="3200" dirty="0" smtClean="0"/>
          </a:p>
          <a:p>
            <a:r>
              <a:rPr lang="en-US" sz="3200" b="1" dirty="0" smtClean="0"/>
              <a:t>B. engineering fruits and vegetables that resist insects and other pests</a:t>
            </a:r>
            <a:endParaRPr lang="en-US" sz="3200" dirty="0" smtClean="0"/>
          </a:p>
          <a:p>
            <a:r>
              <a:rPr lang="en-US" sz="3200" b="1" dirty="0" smtClean="0"/>
              <a:t>C. developing ways to identify criminals through DNA fingerprinting</a:t>
            </a:r>
            <a:endParaRPr lang="en-US" sz="3200" dirty="0" smtClean="0"/>
          </a:p>
          <a:p>
            <a:r>
              <a:rPr lang="en-US" sz="3200" b="1" dirty="0" smtClean="0">
                <a:solidFill>
                  <a:srgbClr val="FF0000"/>
                </a:solidFill>
              </a:rPr>
              <a:t>D. using recombinant DNA to produce human hormones from bacteria</a:t>
            </a:r>
            <a:endParaRPr lang="en-US" sz="3200" dirty="0" smtClean="0">
              <a:solidFill>
                <a:srgbClr val="FF0000"/>
              </a:solidFill>
            </a:endParaRP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Biotechnology</a:t>
            </a:r>
            <a:endParaRPr lang="en-US" dirty="0"/>
          </a:p>
        </p:txBody>
      </p:sp>
      <p:sp>
        <p:nvSpPr>
          <p:cNvPr id="3" name="Content Placeholder 2"/>
          <p:cNvSpPr>
            <a:spLocks noGrp="1"/>
          </p:cNvSpPr>
          <p:nvPr>
            <p:ph sz="quarter" idx="1"/>
          </p:nvPr>
        </p:nvSpPr>
        <p:spPr/>
        <p:txBody>
          <a:bodyPr/>
          <a:lstStyle/>
          <a:p>
            <a:r>
              <a:rPr lang="en-US" sz="3200" b="1" dirty="0" smtClean="0"/>
              <a:t>Biotechnology</a:t>
            </a:r>
            <a:r>
              <a:rPr lang="en-US" sz="3200" dirty="0" smtClean="0"/>
              <a:t> is the manipulation of living organisms or their parts  to produce useful products.</a:t>
            </a:r>
          </a:p>
          <a:p>
            <a:r>
              <a:rPr lang="en-US" sz="3200" dirty="0" smtClean="0"/>
              <a:t>The </a:t>
            </a:r>
            <a:r>
              <a:rPr lang="en-US" sz="3200" b="1" dirty="0" smtClean="0"/>
              <a:t>main uses of biotechnology </a:t>
            </a:r>
            <a:r>
              <a:rPr lang="en-US" sz="3200" dirty="0" smtClean="0"/>
              <a:t>are</a:t>
            </a:r>
          </a:p>
          <a:p>
            <a:pPr marL="514350" indent="-514350">
              <a:buAutoNum type="arabicPeriod"/>
            </a:pPr>
            <a:r>
              <a:rPr lang="en-US" sz="3200" dirty="0" smtClean="0"/>
              <a:t>To improve human health </a:t>
            </a:r>
          </a:p>
          <a:p>
            <a:pPr marL="514350" indent="-514350">
              <a:buAutoNum type="arabicPeriod"/>
            </a:pPr>
            <a:r>
              <a:rPr lang="en-US" sz="3200" dirty="0" smtClean="0"/>
              <a:t>Food production</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07818" y="457200"/>
            <a:ext cx="8915400" cy="6400800"/>
          </a:xfrm>
        </p:spPr>
        <p:txBody>
          <a:bodyPr/>
          <a:lstStyle/>
          <a:p>
            <a:pPr>
              <a:buNone/>
            </a:pPr>
            <a:r>
              <a:rPr lang="en-US" dirty="0" smtClean="0"/>
              <a:t>7. </a:t>
            </a:r>
            <a:r>
              <a:rPr lang="en-US" sz="3200" dirty="0" smtClean="0"/>
              <a:t>The Human Genome Project began in 1989 with the purpose of identifying the thousands of genes of the human genome. The first draft of the genome was released in 2000 and was completed in 2003. Which of the following describes the main benefit of mapping the human genome?</a:t>
            </a:r>
          </a:p>
          <a:p>
            <a:r>
              <a:rPr lang="en-US" sz="3200" b="1" dirty="0" smtClean="0"/>
              <a:t>A.</a:t>
            </a:r>
            <a:r>
              <a:rPr lang="en-US" sz="3200" dirty="0" smtClean="0"/>
              <a:t> the ability to clone humans</a:t>
            </a:r>
          </a:p>
          <a:p>
            <a:r>
              <a:rPr lang="en-US" sz="3200" b="1" dirty="0" smtClean="0"/>
              <a:t>B.</a:t>
            </a:r>
            <a:r>
              <a:rPr lang="en-US" sz="3200" dirty="0" smtClean="0"/>
              <a:t> the ability to design new human genes</a:t>
            </a:r>
          </a:p>
          <a:p>
            <a:r>
              <a:rPr lang="en-US" sz="3200" b="1" dirty="0" smtClean="0">
                <a:solidFill>
                  <a:srgbClr val="FF0000"/>
                </a:solidFill>
              </a:rPr>
              <a:t>C.</a:t>
            </a:r>
            <a:r>
              <a:rPr lang="en-US" sz="3200" dirty="0" smtClean="0">
                <a:solidFill>
                  <a:srgbClr val="FF0000"/>
                </a:solidFill>
              </a:rPr>
              <a:t> the ability to easily identify genetically-based diseases</a:t>
            </a:r>
          </a:p>
          <a:p>
            <a:r>
              <a:rPr lang="en-US" sz="3200" dirty="0" smtClean="0"/>
              <a:t>D. the ability to patent specific human genes</a:t>
            </a:r>
          </a:p>
          <a:p>
            <a:pPr>
              <a:buNone/>
            </a:pPr>
            <a:endParaRPr lang="en-US" dirty="0" smtClean="0">
              <a:solidFill>
                <a:srgbClr val="FF0000"/>
              </a:solidFill>
            </a:endParaRPr>
          </a:p>
          <a:p>
            <a:endParaRPr lang="en-US" dirty="0" smtClean="0"/>
          </a:p>
          <a:p>
            <a:endParaRPr lang="en-US" dirty="0" smtClean="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10600" cy="6324600"/>
          </a:xfrm>
        </p:spPr>
        <p:txBody>
          <a:bodyPr>
            <a:normAutofit fontScale="92500" lnSpcReduction="10000"/>
          </a:bodyPr>
          <a:lstStyle/>
          <a:p>
            <a:pPr>
              <a:buNone/>
            </a:pPr>
            <a:r>
              <a:rPr lang="en-US" dirty="0" smtClean="0"/>
              <a:t>Several years ago, some crop plants were genetically modified to be </a:t>
            </a:r>
          </a:p>
          <a:p>
            <a:pPr>
              <a:buNone/>
            </a:pPr>
            <a:r>
              <a:rPr lang="en-US" dirty="0" smtClean="0"/>
              <a:t>immune to the effects of </a:t>
            </a:r>
            <a:r>
              <a:rPr lang="en-US" dirty="0" err="1" smtClean="0"/>
              <a:t>glyphosate</a:t>
            </a:r>
            <a:r>
              <a:rPr lang="en-US" dirty="0" smtClean="0"/>
              <a:t>, a weed killer that worked well on</a:t>
            </a:r>
          </a:p>
          <a:p>
            <a:pPr>
              <a:buNone/>
            </a:pPr>
            <a:r>
              <a:rPr lang="en-US" dirty="0" smtClean="0"/>
              <a:t> weeds. As a result, the crop could be sprayed with </a:t>
            </a:r>
            <a:r>
              <a:rPr lang="en-US" dirty="0" err="1" smtClean="0"/>
              <a:t>glyphosate</a:t>
            </a:r>
            <a:r>
              <a:rPr lang="en-US" dirty="0" smtClean="0"/>
              <a:t>, and the </a:t>
            </a:r>
          </a:p>
          <a:p>
            <a:pPr>
              <a:buNone/>
            </a:pPr>
            <a:r>
              <a:rPr lang="en-US" dirty="0" smtClean="0"/>
              <a:t>weeds would be killed, but the crop would survive.</a:t>
            </a:r>
          </a:p>
          <a:p>
            <a:pPr>
              <a:buNone/>
            </a:pPr>
            <a:r>
              <a:rPr lang="en-US" dirty="0" smtClean="0"/>
              <a:t>From an ecological point of view, which of the following is most </a:t>
            </a:r>
          </a:p>
          <a:p>
            <a:pPr>
              <a:buNone/>
            </a:pPr>
            <a:r>
              <a:rPr lang="en-US" dirty="0" smtClean="0"/>
              <a:t>important to determine prior to planting the resistant crop in farm</a:t>
            </a:r>
          </a:p>
          <a:p>
            <a:pPr>
              <a:buNone/>
            </a:pPr>
            <a:r>
              <a:rPr lang="en-US" dirty="0" smtClean="0"/>
              <a:t> fields?</a:t>
            </a:r>
          </a:p>
          <a:p>
            <a:r>
              <a:rPr lang="en-US" b="1" dirty="0" smtClean="0"/>
              <a:t>A. </a:t>
            </a:r>
            <a:r>
              <a:rPr lang="en-US" dirty="0" smtClean="0"/>
              <a:t>What effect does the presence of </a:t>
            </a:r>
            <a:r>
              <a:rPr lang="en-US" dirty="0" err="1" smtClean="0"/>
              <a:t>glyphosate</a:t>
            </a:r>
            <a:r>
              <a:rPr lang="en-US" dirty="0" smtClean="0"/>
              <a:t>-resistant crops have on insect populations in adjacent fields?</a:t>
            </a:r>
          </a:p>
          <a:p>
            <a:r>
              <a:rPr lang="en-US" b="1" dirty="0" smtClean="0">
                <a:solidFill>
                  <a:srgbClr val="FF0000"/>
                </a:solidFill>
              </a:rPr>
              <a:t>B. Is it possible for the gene for resistance to </a:t>
            </a:r>
            <a:r>
              <a:rPr lang="en-US" b="1" dirty="0" err="1" smtClean="0">
                <a:solidFill>
                  <a:srgbClr val="FF0000"/>
                </a:solidFill>
              </a:rPr>
              <a:t>glyphosate</a:t>
            </a:r>
            <a:r>
              <a:rPr lang="en-US" b="1" dirty="0" smtClean="0">
                <a:solidFill>
                  <a:srgbClr val="FF0000"/>
                </a:solidFill>
              </a:rPr>
              <a:t> to pass from the crop plants to weeds under natural conditions?</a:t>
            </a:r>
          </a:p>
          <a:p>
            <a:r>
              <a:rPr lang="en-US" b="1" dirty="0" smtClean="0"/>
              <a:t>C.</a:t>
            </a:r>
            <a:r>
              <a:rPr lang="en-US" dirty="0" smtClean="0"/>
              <a:t> Does the genetically modified crop produce yields that are better in quality and quantity than those of unmodified varieties?</a:t>
            </a:r>
          </a:p>
          <a:p>
            <a:r>
              <a:rPr lang="en-US" b="1" dirty="0" smtClean="0"/>
              <a:t>D.</a:t>
            </a:r>
            <a:r>
              <a:rPr lang="en-US" dirty="0" smtClean="0"/>
              <a:t> Is the gene for resistance stable enough in the crop plant that it will be passed to the next generation when the crop plant reproduces?</a:t>
            </a:r>
          </a:p>
          <a:p>
            <a:endParaRPr lang="en-US" dirty="0" smtClean="0"/>
          </a:p>
          <a:p>
            <a:endParaRPr lang="en-US" dirty="0" smtClean="0"/>
          </a:p>
          <a:p>
            <a:pPr marL="514350" indent="-514350">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678087"/>
            <a:ext cx="8839279"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rPr>
              <a:t>Impact on Society, Individual, and Environment</a:t>
            </a:r>
            <a:endParaRPr kumimoji="0" lang="en-US" sz="320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UcPeriod"/>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rPr>
              <a:t>Cloning</a:t>
            </a:r>
            <a:endParaRPr kumimoji="0" lang="en-US" sz="320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UcPeriod"/>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rPr>
              <a:t>Genetic Engineering</a:t>
            </a:r>
            <a:endParaRPr kumimoji="0" lang="en-US" sz="320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UcPeriod"/>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rPr>
              <a:t>Artificial Selection (Selective breeding)</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rPr>
              <a:t>Medical and Ethical Issues</a:t>
            </a:r>
            <a:endParaRPr kumimoji="0" lang="en-US" sz="320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UcPeriod"/>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rPr>
              <a:t>Genetically Modified Crops &amp; Animals</a:t>
            </a:r>
            <a:endParaRPr kumimoji="0" lang="en-US" sz="320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UcPeriod"/>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rPr>
              <a:t>Genetic Testing</a:t>
            </a:r>
            <a:endParaRPr kumimoji="0" lang="en-US" sz="320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UcPeriod"/>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rPr>
              <a:t>Disease Prevention &amp; Treatment</a:t>
            </a:r>
            <a:endParaRPr kumimoji="0" lang="en-US" sz="320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UcPeriod"/>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rPr>
              <a:t>Personal Identification </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715962"/>
          </a:xfrm>
        </p:spPr>
        <p:txBody>
          <a:bodyPr>
            <a:normAutofit fontScale="90000"/>
          </a:bodyPr>
          <a:lstStyle/>
          <a:p>
            <a:r>
              <a:rPr lang="en-US" dirty="0" smtClean="0"/>
              <a:t>Selective Breeding (Artificial Breeding)</a:t>
            </a:r>
            <a:endParaRPr lang="en-US" dirty="0"/>
          </a:p>
        </p:txBody>
      </p:sp>
      <p:sp>
        <p:nvSpPr>
          <p:cNvPr id="3" name="Content Placeholder 2"/>
          <p:cNvSpPr>
            <a:spLocks noGrp="1"/>
          </p:cNvSpPr>
          <p:nvPr>
            <p:ph sz="quarter" idx="1"/>
          </p:nvPr>
        </p:nvSpPr>
        <p:spPr>
          <a:xfrm>
            <a:off x="152400" y="990600"/>
            <a:ext cx="8534400" cy="5562600"/>
          </a:xfrm>
        </p:spPr>
        <p:txBody>
          <a:bodyPr/>
          <a:lstStyle/>
          <a:p>
            <a:pPr>
              <a:buNone/>
            </a:pPr>
            <a:r>
              <a:rPr lang="en-US" dirty="0" smtClean="0"/>
              <a:t>People have selectively bred plants and animals to produce offspring</a:t>
            </a:r>
          </a:p>
          <a:p>
            <a:pPr>
              <a:buNone/>
            </a:pPr>
            <a:r>
              <a:rPr lang="en-US" dirty="0" smtClean="0"/>
              <a:t> with desired traits for thousands of years. People still use this </a:t>
            </a:r>
          </a:p>
          <a:p>
            <a:pPr>
              <a:buNone/>
            </a:pPr>
            <a:r>
              <a:rPr lang="en-US" dirty="0" smtClean="0"/>
              <a:t>technique today.</a:t>
            </a:r>
          </a:p>
          <a:p>
            <a:pPr>
              <a:buNone/>
            </a:pPr>
            <a:r>
              <a:rPr lang="en-US" b="1" dirty="0" smtClean="0"/>
              <a:t>Selective breeding</a:t>
            </a:r>
            <a:r>
              <a:rPr lang="en-US" dirty="0" smtClean="0"/>
              <a:t> humans choose organisms with wanted characteristics </a:t>
            </a:r>
          </a:p>
          <a:p>
            <a:pPr>
              <a:buNone/>
            </a:pPr>
            <a:r>
              <a:rPr lang="en-US" b="1" dirty="0" smtClean="0"/>
              <a:t>Hybridization </a:t>
            </a:r>
            <a:r>
              <a:rPr lang="en-US" dirty="0" smtClean="0"/>
              <a:t>crosses dissimilar individuals to bring together the best of both parents in the offspring.</a:t>
            </a:r>
          </a:p>
          <a:p>
            <a:pPr>
              <a:buNone/>
            </a:pPr>
            <a:r>
              <a:rPr lang="en-US" b="1" dirty="0" smtClean="0"/>
              <a:t>Interbreeding</a:t>
            </a:r>
            <a:r>
              <a:rPr lang="en-US" dirty="0" smtClean="0"/>
              <a:t> is the continuous breeding of  individuals with selected characteristics. It ensures that </a:t>
            </a:r>
            <a:r>
              <a:rPr lang="en-US" b="1" dirty="0" smtClean="0"/>
              <a:t>wanted traits are preserved</a:t>
            </a:r>
            <a:r>
              <a:rPr lang="en-US" dirty="0" smtClean="0"/>
              <a:t>, but can also result in </a:t>
            </a:r>
            <a:r>
              <a:rPr lang="en-US" b="1" dirty="0" smtClean="0"/>
              <a:t>defects being passed on.</a:t>
            </a:r>
          </a:p>
          <a:p>
            <a:pPr>
              <a:buNone/>
            </a:pPr>
            <a:r>
              <a:rPr lang="en-US" b="1" dirty="0" smtClean="0"/>
              <a:t>Dalmatians hereditary deafness</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39762"/>
          </a:xfrm>
        </p:spPr>
        <p:txBody>
          <a:bodyPr>
            <a:normAutofit fontScale="90000"/>
          </a:bodyPr>
          <a:lstStyle/>
          <a:p>
            <a:r>
              <a:rPr lang="en-US" dirty="0" smtClean="0"/>
              <a:t>Genetic Engineering</a:t>
            </a:r>
            <a:endParaRPr lang="en-US" dirty="0"/>
          </a:p>
        </p:txBody>
      </p:sp>
      <p:sp>
        <p:nvSpPr>
          <p:cNvPr id="3" name="Content Placeholder 2"/>
          <p:cNvSpPr>
            <a:spLocks noGrp="1"/>
          </p:cNvSpPr>
          <p:nvPr>
            <p:ph sz="quarter" idx="1"/>
          </p:nvPr>
        </p:nvSpPr>
        <p:spPr>
          <a:xfrm>
            <a:off x="228600" y="990600"/>
            <a:ext cx="8686800" cy="5562600"/>
          </a:xfrm>
        </p:spPr>
        <p:txBody>
          <a:bodyPr>
            <a:normAutofit fontScale="92500" lnSpcReduction="20000"/>
          </a:bodyPr>
          <a:lstStyle/>
          <a:p>
            <a:pPr>
              <a:buNone/>
            </a:pPr>
            <a:r>
              <a:rPr lang="en-US" dirty="0" smtClean="0"/>
              <a:t>Scientists use modern techniques to introduce new characteristics into</a:t>
            </a:r>
          </a:p>
          <a:p>
            <a:pPr>
              <a:buNone/>
            </a:pPr>
            <a:r>
              <a:rPr lang="en-US" dirty="0" smtClean="0"/>
              <a:t> organisms or populations.</a:t>
            </a:r>
          </a:p>
          <a:p>
            <a:pPr>
              <a:buNone/>
            </a:pPr>
            <a:r>
              <a:rPr lang="en-US" b="1" dirty="0" smtClean="0"/>
              <a:t>Genetic engineering </a:t>
            </a:r>
            <a:r>
              <a:rPr lang="en-US" dirty="0" smtClean="0"/>
              <a:t>is the </a:t>
            </a:r>
            <a:r>
              <a:rPr lang="en-US" b="1" dirty="0" smtClean="0"/>
              <a:t>transfer of genes </a:t>
            </a:r>
            <a:r>
              <a:rPr lang="en-US" dirty="0" smtClean="0"/>
              <a:t>or pieces of DNA</a:t>
            </a:r>
          </a:p>
          <a:p>
            <a:pPr>
              <a:buNone/>
            </a:pPr>
            <a:r>
              <a:rPr lang="en-US" dirty="0" smtClean="0"/>
              <a:t>From one organisms into another.</a:t>
            </a:r>
          </a:p>
          <a:p>
            <a:pPr>
              <a:buNone/>
            </a:pPr>
            <a:r>
              <a:rPr lang="en-US" dirty="0" smtClean="0"/>
              <a:t>The new DNA that results is called </a:t>
            </a:r>
            <a:r>
              <a:rPr lang="en-US" b="1" dirty="0" smtClean="0"/>
              <a:t>recombinant DNA.</a:t>
            </a:r>
          </a:p>
          <a:p>
            <a:pPr>
              <a:buNone/>
            </a:pPr>
            <a:r>
              <a:rPr lang="en-US" dirty="0" smtClean="0"/>
              <a:t>Recombinant DNA can be made by transferring DNA from a complex </a:t>
            </a:r>
          </a:p>
          <a:p>
            <a:pPr>
              <a:buNone/>
            </a:pPr>
            <a:r>
              <a:rPr lang="en-US" dirty="0" smtClean="0"/>
              <a:t>organism into a simpler one.</a:t>
            </a:r>
          </a:p>
          <a:p>
            <a:pPr>
              <a:buNone/>
            </a:pPr>
            <a:r>
              <a:rPr lang="en-US" dirty="0" smtClean="0"/>
              <a:t>Example Scientists might put human DNA in a bacteria</a:t>
            </a:r>
          </a:p>
          <a:p>
            <a:pPr>
              <a:buNone/>
            </a:pPr>
            <a:r>
              <a:rPr lang="en-US" dirty="0" smtClean="0"/>
              <a:t>Biotechnologists remove the plasmid (DNA in form of a ring) from a </a:t>
            </a:r>
          </a:p>
          <a:p>
            <a:pPr>
              <a:buNone/>
            </a:pPr>
            <a:r>
              <a:rPr lang="en-US" dirty="0" smtClean="0"/>
              <a:t>Bacterium, cut it open, and insert a human gene into the plasmid. The </a:t>
            </a:r>
          </a:p>
          <a:p>
            <a:pPr>
              <a:buNone/>
            </a:pPr>
            <a:r>
              <a:rPr lang="en-US" dirty="0" smtClean="0"/>
              <a:t>bacterial DNA returns to its circular shape, but now contains the</a:t>
            </a:r>
          </a:p>
          <a:p>
            <a:pPr>
              <a:buNone/>
            </a:pPr>
            <a:r>
              <a:rPr lang="en-US" dirty="0" smtClean="0"/>
              <a:t> human gene. The plasmid is put back into the bacterium. When the</a:t>
            </a:r>
          </a:p>
          <a:p>
            <a:pPr>
              <a:buNone/>
            </a:pPr>
            <a:r>
              <a:rPr lang="en-US" dirty="0" smtClean="0"/>
              <a:t> bacterium reproduces, it copies its plasmid which contains the recombinant</a:t>
            </a:r>
          </a:p>
          <a:p>
            <a:pPr>
              <a:buNone/>
            </a:pPr>
            <a:r>
              <a:rPr lang="en-US" dirty="0" smtClean="0"/>
              <a:t> DNA.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hlinkClick r:id="rId2"/>
              </a:rPr>
              <a:t>Recombinant DNA</a:t>
            </a:r>
            <a:endParaRPr lang="en-US" dirty="0"/>
          </a:p>
        </p:txBody>
      </p:sp>
      <p:pic>
        <p:nvPicPr>
          <p:cNvPr id="4" name="il_fi" descr="http://www.goldiesroom.org/Multimedia/Bio_Images/20%20Molecular%20Genetics/32%20Recombinant%20DNA.jpg"/>
          <p:cNvPicPr>
            <a:picLocks noGrp="1"/>
          </p:cNvPicPr>
          <p:nvPr>
            <p:ph sz="quarter" idx="1"/>
          </p:nvPr>
        </p:nvPicPr>
        <p:blipFill>
          <a:blip r:embed="rId3" cstate="print"/>
          <a:srcRect/>
          <a:stretch>
            <a:fillRect/>
          </a:stretch>
        </p:blipFill>
        <p:spPr bwMode="auto">
          <a:xfrm>
            <a:off x="304800" y="1066800"/>
            <a:ext cx="86106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9762"/>
          </a:xfrm>
        </p:spPr>
        <p:txBody>
          <a:bodyPr>
            <a:normAutofit fontScale="90000"/>
          </a:bodyPr>
          <a:lstStyle/>
          <a:p>
            <a:r>
              <a:rPr lang="en-US" dirty="0" smtClean="0"/>
              <a:t>Uses of Genetic Engineering </a:t>
            </a:r>
            <a:r>
              <a:rPr lang="en-US" dirty="0" smtClean="0">
                <a:solidFill>
                  <a:srgbClr val="FF0000"/>
                </a:solidFill>
              </a:rPr>
              <a:t>(Impact)</a:t>
            </a:r>
            <a:endParaRPr lang="en-US" dirty="0">
              <a:solidFill>
                <a:srgbClr val="FF0000"/>
              </a:solidFill>
            </a:endParaRPr>
          </a:p>
        </p:txBody>
      </p:sp>
      <p:sp>
        <p:nvSpPr>
          <p:cNvPr id="3" name="Content Placeholder 2"/>
          <p:cNvSpPr>
            <a:spLocks noGrp="1"/>
          </p:cNvSpPr>
          <p:nvPr>
            <p:ph sz="quarter" idx="1"/>
          </p:nvPr>
        </p:nvSpPr>
        <p:spPr>
          <a:xfrm>
            <a:off x="228600" y="1143000"/>
            <a:ext cx="8915400" cy="5334000"/>
          </a:xfrm>
        </p:spPr>
        <p:txBody>
          <a:bodyPr>
            <a:normAutofit lnSpcReduction="10000"/>
          </a:bodyPr>
          <a:lstStyle/>
          <a:p>
            <a:pPr>
              <a:buNone/>
            </a:pPr>
            <a:r>
              <a:rPr lang="en-US" dirty="0" smtClean="0">
                <a:solidFill>
                  <a:srgbClr val="FF0000"/>
                </a:solidFill>
                <a:hlinkClick r:id="rId2"/>
              </a:rPr>
              <a:t>In Medicine</a:t>
            </a:r>
            <a:endParaRPr lang="en-US" dirty="0" smtClean="0">
              <a:solidFill>
                <a:srgbClr val="FF0000"/>
              </a:solidFill>
            </a:endParaRPr>
          </a:p>
          <a:p>
            <a:pPr>
              <a:buNone/>
            </a:pPr>
            <a:r>
              <a:rPr lang="en-US" dirty="0" smtClean="0"/>
              <a:t>For example, Diabetics is a condition in which the pancreas cannot make</a:t>
            </a:r>
          </a:p>
          <a:p>
            <a:pPr>
              <a:buNone/>
            </a:pPr>
            <a:r>
              <a:rPr lang="en-US" dirty="0" smtClean="0"/>
              <a:t> insulin essential hormone controlling the amount of sugar in blood.</a:t>
            </a:r>
          </a:p>
          <a:p>
            <a:pPr>
              <a:buNone/>
            </a:pPr>
            <a:r>
              <a:rPr lang="en-US" dirty="0" smtClean="0"/>
              <a:t>Genetically engineered bacteria are used </a:t>
            </a:r>
            <a:r>
              <a:rPr lang="en-US" u="sng" dirty="0" smtClean="0"/>
              <a:t>to produce human insulin in</a:t>
            </a:r>
          </a:p>
          <a:p>
            <a:pPr>
              <a:buNone/>
            </a:pPr>
            <a:r>
              <a:rPr lang="en-US" u="sng" dirty="0" smtClean="0"/>
              <a:t> large quantities (plentiful and inexpensive)</a:t>
            </a:r>
          </a:p>
          <a:p>
            <a:pPr>
              <a:buNone/>
            </a:pPr>
            <a:r>
              <a:rPr lang="en-US" dirty="0" smtClean="0">
                <a:solidFill>
                  <a:schemeClr val="accent2"/>
                </a:solidFill>
                <a:hlinkClick r:id="rId3"/>
              </a:rPr>
              <a:t>Food production</a:t>
            </a:r>
            <a:endParaRPr lang="en-US" dirty="0" smtClean="0">
              <a:solidFill>
                <a:schemeClr val="accent2"/>
              </a:solidFill>
            </a:endParaRPr>
          </a:p>
          <a:p>
            <a:pPr>
              <a:buNone/>
            </a:pPr>
            <a:r>
              <a:rPr lang="en-US" dirty="0" smtClean="0"/>
              <a:t>To improve crop plants such as rice and corn. </a:t>
            </a:r>
          </a:p>
          <a:p>
            <a:pPr>
              <a:buNone/>
            </a:pPr>
            <a:r>
              <a:rPr lang="en-US" dirty="0" smtClean="0"/>
              <a:t>Plants may be genetically engineered </a:t>
            </a:r>
            <a:r>
              <a:rPr lang="en-US" u="sng" dirty="0" smtClean="0"/>
              <a:t>to grow larger or faster, or to resist</a:t>
            </a:r>
          </a:p>
          <a:p>
            <a:pPr>
              <a:buNone/>
            </a:pPr>
            <a:r>
              <a:rPr lang="en-US" u="sng" dirty="0" smtClean="0"/>
              <a:t> disease or insects.</a:t>
            </a:r>
            <a:r>
              <a:rPr lang="en-US" dirty="0" smtClean="0"/>
              <a:t> However, some people are worried about these crops</a:t>
            </a:r>
          </a:p>
          <a:p>
            <a:pPr>
              <a:buNone/>
            </a:pPr>
            <a:r>
              <a:rPr lang="en-US" dirty="0" smtClean="0"/>
              <a:t> being used for human food. Scientists don't know the long-term effects</a:t>
            </a:r>
          </a:p>
          <a:p>
            <a:pPr>
              <a:buNone/>
            </a:pPr>
            <a:r>
              <a:rPr lang="en-US" dirty="0" smtClean="0"/>
              <a:t> of eating GM foods.</a:t>
            </a:r>
            <a:r>
              <a:rPr lang="en-US" u="sng" dirty="0" smtClean="0"/>
              <a:t> Allergic reactions is another concern.</a:t>
            </a: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Genetic Engineering and The Environment</a:t>
            </a:r>
            <a:endParaRPr lang="en-US" sz="3200" dirty="0"/>
          </a:p>
        </p:txBody>
      </p:sp>
      <p:sp>
        <p:nvSpPr>
          <p:cNvPr id="3" name="Content Placeholder 2"/>
          <p:cNvSpPr>
            <a:spLocks noGrp="1"/>
          </p:cNvSpPr>
          <p:nvPr>
            <p:ph sz="quarter" idx="1"/>
          </p:nvPr>
        </p:nvSpPr>
        <p:spPr>
          <a:xfrm>
            <a:off x="304800" y="990600"/>
            <a:ext cx="8382000" cy="5029200"/>
          </a:xfrm>
        </p:spPr>
        <p:txBody>
          <a:bodyPr/>
          <a:lstStyle/>
          <a:p>
            <a:r>
              <a:rPr lang="en-US" dirty="0" smtClean="0"/>
              <a:t>Genetic  engineering has potential risks as well as benefits</a:t>
            </a:r>
          </a:p>
          <a:p>
            <a:pPr>
              <a:buNone/>
            </a:pPr>
            <a:r>
              <a:rPr lang="en-US" dirty="0" smtClean="0"/>
              <a:t> </a:t>
            </a:r>
            <a:endParaRPr lang="en-US" dirty="0"/>
          </a:p>
        </p:txBody>
      </p:sp>
      <p:graphicFrame>
        <p:nvGraphicFramePr>
          <p:cNvPr id="4" name="Table 3"/>
          <p:cNvGraphicFramePr>
            <a:graphicFrameLocks noGrp="1"/>
          </p:cNvGraphicFramePr>
          <p:nvPr/>
        </p:nvGraphicFramePr>
        <p:xfrm>
          <a:off x="228600" y="1600200"/>
          <a:ext cx="8534400" cy="4003040"/>
        </p:xfrm>
        <a:graphic>
          <a:graphicData uri="http://schemas.openxmlformats.org/drawingml/2006/table">
            <a:tbl>
              <a:tblPr firstRow="1" bandRow="1">
                <a:tableStyleId>{5C22544A-7EE6-4342-B048-85BDC9FD1C3A}</a:tableStyleId>
              </a:tblPr>
              <a:tblGrid>
                <a:gridCol w="2844800"/>
                <a:gridCol w="2844800"/>
                <a:gridCol w="2844800"/>
              </a:tblGrid>
              <a:tr h="457200">
                <a:tc>
                  <a:txBody>
                    <a:bodyPr/>
                    <a:lstStyle/>
                    <a:p>
                      <a:endParaRPr lang="en-US" dirty="0"/>
                    </a:p>
                  </a:txBody>
                  <a:tcPr/>
                </a:tc>
                <a:tc>
                  <a:txBody>
                    <a:bodyPr/>
                    <a:lstStyle/>
                    <a:p>
                      <a:r>
                        <a:rPr lang="en-US" dirty="0" smtClean="0"/>
                        <a:t>Benefits </a:t>
                      </a:r>
                      <a:endParaRPr lang="en-US" dirty="0"/>
                    </a:p>
                  </a:txBody>
                  <a:tcPr/>
                </a:tc>
                <a:tc>
                  <a:txBody>
                    <a:bodyPr/>
                    <a:lstStyle/>
                    <a:p>
                      <a:r>
                        <a:rPr lang="en-US" dirty="0" smtClean="0"/>
                        <a:t>Risks</a:t>
                      </a:r>
                      <a:endParaRPr lang="en-US" dirty="0"/>
                    </a:p>
                  </a:txBody>
                  <a:tcPr/>
                </a:tc>
              </a:tr>
              <a:tr h="1041400">
                <a:tc>
                  <a:txBody>
                    <a:bodyPr/>
                    <a:lstStyle/>
                    <a:p>
                      <a:r>
                        <a:rPr lang="en-US" dirty="0" smtClean="0"/>
                        <a:t>Genetic engineered plants</a:t>
                      </a:r>
                      <a:endParaRPr lang="en-US" dirty="0"/>
                    </a:p>
                  </a:txBody>
                  <a:tcPr/>
                </a:tc>
                <a:tc>
                  <a:txBody>
                    <a:bodyPr/>
                    <a:lstStyle/>
                    <a:p>
                      <a:r>
                        <a:rPr lang="en-US" dirty="0" smtClean="0"/>
                        <a:t>Make their own pesticides</a:t>
                      </a:r>
                      <a:endParaRPr lang="en-US" dirty="0"/>
                    </a:p>
                  </a:txBody>
                  <a:tcPr/>
                </a:tc>
                <a:tc>
                  <a:txBody>
                    <a:bodyPr/>
                    <a:lstStyle/>
                    <a:p>
                      <a:r>
                        <a:rPr lang="en-US" dirty="0" smtClean="0"/>
                        <a:t>If these crops are planted too widely</a:t>
                      </a:r>
                      <a:r>
                        <a:rPr lang="en-US" baseline="0" dirty="0" smtClean="0"/>
                        <a:t> or in the wrong place can harm beneficial insects</a:t>
                      </a:r>
                      <a:endParaRPr lang="en-US" dirty="0"/>
                    </a:p>
                  </a:txBody>
                  <a:tcPr/>
                </a:tc>
              </a:tr>
              <a:tr h="1041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Genetic engineered plants</a:t>
                      </a:r>
                    </a:p>
                    <a:p>
                      <a:endParaRPr lang="en-US" dirty="0"/>
                    </a:p>
                  </a:txBody>
                  <a:tcPr/>
                </a:tc>
                <a:tc>
                  <a:txBody>
                    <a:bodyPr/>
                    <a:lstStyle/>
                    <a:p>
                      <a:r>
                        <a:rPr lang="en-US" dirty="0" smtClean="0"/>
                        <a:t>Resistant to weed killers</a:t>
                      </a:r>
                      <a:endParaRPr lang="en-US" dirty="0"/>
                    </a:p>
                  </a:txBody>
                  <a:tcPr/>
                </a:tc>
                <a:tc>
                  <a:txBody>
                    <a:bodyPr/>
                    <a:lstStyle/>
                    <a:p>
                      <a:r>
                        <a:rPr lang="en-US" dirty="0" smtClean="0"/>
                        <a:t>The pollen from these crops could fertilize wild plants. This could result in larger populations of weeds that are difficult to kill.</a:t>
                      </a:r>
                      <a:endParaRPr lang="en-US" dirty="0"/>
                    </a:p>
                  </a:txBody>
                  <a:tcPr/>
                </a:tc>
              </a:tr>
              <a:tr h="1041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Genetic engineered plants</a:t>
                      </a:r>
                    </a:p>
                    <a:p>
                      <a:endParaRPr lang="en-US" dirty="0"/>
                    </a:p>
                  </a:txBody>
                  <a:tcPr/>
                </a:tc>
                <a:tc>
                  <a:txBody>
                    <a:bodyPr/>
                    <a:lstStyle/>
                    <a:p>
                      <a:r>
                        <a:rPr lang="en-US" dirty="0" smtClean="0"/>
                        <a:t>Produce large quantities of a food</a:t>
                      </a:r>
                      <a:r>
                        <a:rPr lang="en-US" baseline="0" dirty="0" smtClean="0"/>
                        <a:t> product in demand (s</a:t>
                      </a:r>
                      <a:r>
                        <a:rPr lang="en-US" dirty="0" smtClean="0"/>
                        <a:t>ingle variety with the desired trait) </a:t>
                      </a:r>
                      <a:endParaRPr lang="en-US" dirty="0"/>
                    </a:p>
                  </a:txBody>
                  <a:tcPr/>
                </a:tc>
                <a:tc>
                  <a:txBody>
                    <a:bodyPr/>
                    <a:lstStyle/>
                    <a:p>
                      <a:r>
                        <a:rPr lang="en-US" dirty="0" smtClean="0"/>
                        <a:t>Reduce genetic variation.</a:t>
                      </a:r>
                      <a:r>
                        <a:rPr lang="en-US" baseline="0" dirty="0" smtClean="0"/>
                        <a:t> Farmers take the risk of losing an entire crop to a disease. </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9762"/>
          </a:xfrm>
        </p:spPr>
        <p:txBody>
          <a:bodyPr>
            <a:normAutofit fontScale="90000"/>
          </a:bodyPr>
          <a:lstStyle/>
          <a:p>
            <a:r>
              <a:rPr lang="en-US" dirty="0" smtClean="0"/>
              <a:t>Cloning</a:t>
            </a:r>
            <a:endParaRPr lang="en-US" dirty="0"/>
          </a:p>
        </p:txBody>
      </p:sp>
      <p:sp>
        <p:nvSpPr>
          <p:cNvPr id="3" name="Content Placeholder 2"/>
          <p:cNvSpPr>
            <a:spLocks noGrp="1"/>
          </p:cNvSpPr>
          <p:nvPr>
            <p:ph sz="quarter" idx="1"/>
          </p:nvPr>
        </p:nvSpPr>
        <p:spPr>
          <a:xfrm>
            <a:off x="228600" y="762000"/>
            <a:ext cx="8458200" cy="5943600"/>
          </a:xfrm>
        </p:spPr>
        <p:txBody>
          <a:bodyPr>
            <a:normAutofit fontScale="25000" lnSpcReduction="20000"/>
          </a:bodyPr>
          <a:lstStyle/>
          <a:p>
            <a:r>
              <a:rPr lang="en-US" sz="9600" b="1" dirty="0" smtClean="0"/>
              <a:t>Cloning</a:t>
            </a:r>
            <a:r>
              <a:rPr lang="en-US" sz="9600" dirty="0" smtClean="0"/>
              <a:t> is the artificial production of a cell or organism that is genetically identical to the parent cell or organism.</a:t>
            </a:r>
          </a:p>
          <a:p>
            <a:r>
              <a:rPr lang="en-US" sz="9600" dirty="0" smtClean="0"/>
              <a:t>Use of a single cell from an adult organism to grow an entirely new individual identical to the donor.</a:t>
            </a:r>
          </a:p>
          <a:p>
            <a:r>
              <a:rPr lang="en-US" sz="9600" dirty="0" smtClean="0"/>
              <a:t>To clone an animal:</a:t>
            </a:r>
          </a:p>
          <a:p>
            <a:pPr marL="514350" indent="-514350">
              <a:buNone/>
            </a:pPr>
            <a:r>
              <a:rPr lang="en-US" sz="9600" dirty="0" smtClean="0"/>
              <a:t>1. Scientists must remove the nucleus from a female gamete (egg cell)</a:t>
            </a:r>
          </a:p>
          <a:p>
            <a:pPr marL="514350" indent="-514350">
              <a:buNone/>
            </a:pPr>
            <a:r>
              <a:rPr lang="en-US" sz="9600" dirty="0" smtClean="0"/>
              <a:t>2. Inject the nucleus of a body cell from another adult into that egg</a:t>
            </a:r>
          </a:p>
          <a:p>
            <a:pPr marL="514350" indent="-514350">
              <a:buNone/>
            </a:pPr>
            <a:r>
              <a:rPr lang="en-US" sz="9600" dirty="0" smtClean="0"/>
              <a:t>3. The two partial cells combine and begin to divide. After a few divisions, the single cell becomes and embryo and is placed inside a host mother</a:t>
            </a:r>
          </a:p>
          <a:p>
            <a:pPr marL="514350" indent="-514350">
              <a:buNone/>
            </a:pPr>
            <a:r>
              <a:rPr lang="en-US" sz="9600" dirty="0" smtClean="0"/>
              <a:t>4. The embryo develops into an offspring that is genetically identical to the animal that donated the nucleus.</a:t>
            </a:r>
          </a:p>
          <a:p>
            <a:pPr marL="514350" indent="-514350"/>
            <a:r>
              <a:rPr lang="en-US" sz="9600" dirty="0" smtClean="0"/>
              <a:t>Researches hope to use cloning to increase the population of endangered species.</a:t>
            </a:r>
          </a:p>
          <a:p>
            <a:pPr marL="514350" indent="-514350"/>
            <a:r>
              <a:rPr lang="en-US" sz="9600" dirty="0" smtClean="0"/>
              <a:t>Cloning together with recombinant DNA to produce products that are medically or commercially valuable. Recombinant DNA could be used to make goats whose milk contains valuable proteins. The goats could then be cloned.</a:t>
            </a:r>
          </a:p>
          <a:p>
            <a:pPr marL="514350" indent="-514350"/>
            <a:endParaRPr lang="en-US" dirty="0" smtClean="0"/>
          </a:p>
          <a:p>
            <a:pPr marL="514350" indent="-514350">
              <a:buNone/>
            </a:pPr>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hlinkClick r:id="rId2"/>
              </a:rPr>
              <a:t> Concerns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2303</TotalTime>
  <Words>1243</Words>
  <Application>Microsoft Office PowerPoint</Application>
  <PresentationFormat>On-screen Show (4:3)</PresentationFormat>
  <Paragraphs>164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BIOTECHNOLOGY (Genetic Engineering, Cloning, Artificial Selection)</vt:lpstr>
      <vt:lpstr>Biotechnology</vt:lpstr>
      <vt:lpstr>PowerPoint Presentation</vt:lpstr>
      <vt:lpstr>Selective Breeding (Artificial Breeding)</vt:lpstr>
      <vt:lpstr>Genetic Engineering</vt:lpstr>
      <vt:lpstr>Recombinant DNA</vt:lpstr>
      <vt:lpstr>Uses of Genetic Engineering (Impact)</vt:lpstr>
      <vt:lpstr>Genetic Engineering and The Environment</vt:lpstr>
      <vt:lpstr>Cloning</vt:lpstr>
      <vt:lpstr>Cloning</vt:lpstr>
      <vt:lpstr>Concerns of Cloning</vt:lpstr>
      <vt:lpstr>Stem Cells</vt:lpstr>
      <vt:lpstr>Stem Cells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Biotecnology</dc:title>
  <dc:creator>Ariel Lima</dc:creator>
  <cp:lastModifiedBy>Windows User</cp:lastModifiedBy>
  <cp:revision>229</cp:revision>
  <dcterms:created xsi:type="dcterms:W3CDTF">2013-03-16T16:20:10Z</dcterms:created>
  <dcterms:modified xsi:type="dcterms:W3CDTF">2015-03-11T18:29:17Z</dcterms:modified>
</cp:coreProperties>
</file>